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quickStyle1.xml" ContentType="application/vnd.openxmlformats-officedocument.drawingml.diagramStyl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89"/>
  </p:notesMasterIdLst>
  <p:sldIdLst>
    <p:sldId id="256" r:id="rId2"/>
    <p:sldId id="257" r:id="rId3"/>
    <p:sldId id="258" r:id="rId4"/>
    <p:sldId id="402" r:id="rId5"/>
    <p:sldId id="403" r:id="rId6"/>
    <p:sldId id="259" r:id="rId7"/>
    <p:sldId id="404" r:id="rId8"/>
    <p:sldId id="407" r:id="rId9"/>
    <p:sldId id="405" r:id="rId10"/>
    <p:sldId id="406" r:id="rId11"/>
    <p:sldId id="416" r:id="rId12"/>
    <p:sldId id="419" r:id="rId13"/>
    <p:sldId id="417" r:id="rId14"/>
    <p:sldId id="418" r:id="rId15"/>
    <p:sldId id="412" r:id="rId16"/>
    <p:sldId id="413" r:id="rId17"/>
    <p:sldId id="414" r:id="rId18"/>
    <p:sldId id="415" r:id="rId19"/>
    <p:sldId id="260" r:id="rId20"/>
    <p:sldId id="268" r:id="rId21"/>
    <p:sldId id="271" r:id="rId22"/>
    <p:sldId id="272" r:id="rId23"/>
    <p:sldId id="273" r:id="rId24"/>
    <p:sldId id="274" r:id="rId25"/>
    <p:sldId id="276" r:id="rId26"/>
    <p:sldId id="275" r:id="rId27"/>
    <p:sldId id="277" r:id="rId28"/>
    <p:sldId id="278" r:id="rId29"/>
    <p:sldId id="289" r:id="rId30"/>
    <p:sldId id="280" r:id="rId31"/>
    <p:sldId id="281" r:id="rId32"/>
    <p:sldId id="282" r:id="rId33"/>
    <p:sldId id="283" r:id="rId34"/>
    <p:sldId id="284" r:id="rId35"/>
    <p:sldId id="285" r:id="rId36"/>
    <p:sldId id="286" r:id="rId37"/>
    <p:sldId id="287" r:id="rId38"/>
    <p:sldId id="288" r:id="rId39"/>
    <p:sldId id="291" r:id="rId40"/>
    <p:sldId id="292" r:id="rId41"/>
    <p:sldId id="293"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420" r:id="rId113"/>
    <p:sldId id="421" r:id="rId114"/>
    <p:sldId id="422" r:id="rId115"/>
    <p:sldId id="423" r:id="rId116"/>
    <p:sldId id="424" r:id="rId117"/>
    <p:sldId id="425" r:id="rId118"/>
    <p:sldId id="426" r:id="rId119"/>
    <p:sldId id="427" r:id="rId120"/>
    <p:sldId id="428" r:id="rId121"/>
    <p:sldId id="429" r:id="rId122"/>
    <p:sldId id="430" r:id="rId123"/>
    <p:sldId id="431" r:id="rId124"/>
    <p:sldId id="432" r:id="rId125"/>
    <p:sldId id="433" r:id="rId126"/>
    <p:sldId id="434" r:id="rId127"/>
    <p:sldId id="435" r:id="rId128"/>
    <p:sldId id="436" r:id="rId129"/>
    <p:sldId id="366" r:id="rId130"/>
    <p:sldId id="437" r:id="rId131"/>
    <p:sldId id="438" r:id="rId132"/>
    <p:sldId id="439" r:id="rId133"/>
    <p:sldId id="440" r:id="rId134"/>
    <p:sldId id="441" r:id="rId135"/>
    <p:sldId id="442" r:id="rId136"/>
    <p:sldId id="443" r:id="rId137"/>
    <p:sldId id="444" r:id="rId138"/>
    <p:sldId id="445" r:id="rId139"/>
    <p:sldId id="446" r:id="rId140"/>
    <p:sldId id="447" r:id="rId141"/>
    <p:sldId id="448" r:id="rId142"/>
    <p:sldId id="367" r:id="rId143"/>
    <p:sldId id="368" r:id="rId144"/>
    <p:sldId id="369" r:id="rId145"/>
    <p:sldId id="370" r:id="rId146"/>
    <p:sldId id="371" r:id="rId147"/>
    <p:sldId id="372" r:id="rId148"/>
    <p:sldId id="373" r:id="rId149"/>
    <p:sldId id="374" r:id="rId150"/>
    <p:sldId id="375" r:id="rId151"/>
    <p:sldId id="376" r:id="rId152"/>
    <p:sldId id="377" r:id="rId153"/>
    <p:sldId id="379" r:id="rId154"/>
    <p:sldId id="380" r:id="rId155"/>
    <p:sldId id="381" r:id="rId156"/>
    <p:sldId id="382" r:id="rId157"/>
    <p:sldId id="386" r:id="rId158"/>
    <p:sldId id="387" r:id="rId159"/>
    <p:sldId id="388" r:id="rId160"/>
    <p:sldId id="389" r:id="rId161"/>
    <p:sldId id="390" r:id="rId162"/>
    <p:sldId id="391" r:id="rId163"/>
    <p:sldId id="392" r:id="rId164"/>
    <p:sldId id="393" r:id="rId165"/>
    <p:sldId id="394" r:id="rId166"/>
    <p:sldId id="395" r:id="rId167"/>
    <p:sldId id="396" r:id="rId168"/>
    <p:sldId id="449" r:id="rId169"/>
    <p:sldId id="450" r:id="rId170"/>
    <p:sldId id="451" r:id="rId171"/>
    <p:sldId id="452" r:id="rId172"/>
    <p:sldId id="453" r:id="rId173"/>
    <p:sldId id="454" r:id="rId174"/>
    <p:sldId id="455" r:id="rId175"/>
    <p:sldId id="456" r:id="rId176"/>
    <p:sldId id="457" r:id="rId177"/>
    <p:sldId id="458" r:id="rId178"/>
    <p:sldId id="459" r:id="rId179"/>
    <p:sldId id="460" r:id="rId180"/>
    <p:sldId id="461" r:id="rId181"/>
    <p:sldId id="462" r:id="rId182"/>
    <p:sldId id="463" r:id="rId183"/>
    <p:sldId id="464" r:id="rId184"/>
    <p:sldId id="465" r:id="rId185"/>
    <p:sldId id="466" r:id="rId186"/>
    <p:sldId id="467" r:id="rId187"/>
    <p:sldId id="468" r:id="rId188"/>
  </p:sldIdLst>
  <p:sldSz cx="6858000" cy="9144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69613B"/>
  </p:clrMru>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8291" autoAdjust="0"/>
  </p:normalViewPr>
  <p:slideViewPr>
    <p:cSldViewPr>
      <p:cViewPr>
        <p:scale>
          <a:sx n="62" d="100"/>
          <a:sy n="62" d="100"/>
        </p:scale>
        <p:origin x="-1830" y="19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iagrams/_rels/data1.xml.rels><?xml version="1.0" encoding="UTF-8" standalone="yes"?>
<Relationships xmlns="http://schemas.openxmlformats.org/package/2006/relationships"><Relationship Id="rId8" Type="http://schemas.openxmlformats.org/officeDocument/2006/relationships/slide" Target="../slides/slide50.xml"/><Relationship Id="rId13" Type="http://schemas.openxmlformats.org/officeDocument/2006/relationships/slide" Target="../slides/slide61.xml"/><Relationship Id="rId3" Type="http://schemas.openxmlformats.org/officeDocument/2006/relationships/slide" Target="../slides/slide55.xml"/><Relationship Id="rId7" Type="http://schemas.openxmlformats.org/officeDocument/2006/relationships/slide" Target="../slides/slide68.xml"/><Relationship Id="rId12" Type="http://schemas.openxmlformats.org/officeDocument/2006/relationships/slide" Target="../slides/slide39.xml"/><Relationship Id="rId2" Type="http://schemas.openxmlformats.org/officeDocument/2006/relationships/slide" Target="../slides/slide52.xml"/><Relationship Id="rId1" Type="http://schemas.openxmlformats.org/officeDocument/2006/relationships/slide" Target="../slides/slide51.xml"/><Relationship Id="rId6" Type="http://schemas.openxmlformats.org/officeDocument/2006/relationships/slide" Target="../slides/slide47.xml"/><Relationship Id="rId11" Type="http://schemas.openxmlformats.org/officeDocument/2006/relationships/slide" Target="../slides/slide48.xml"/><Relationship Id="rId5" Type="http://schemas.openxmlformats.org/officeDocument/2006/relationships/slide" Target="../slides/slide46.xml"/><Relationship Id="rId10" Type="http://schemas.openxmlformats.org/officeDocument/2006/relationships/slide" Target="../slides/slide21.xml"/><Relationship Id="rId4" Type="http://schemas.openxmlformats.org/officeDocument/2006/relationships/slide" Target="../slides/slide44.xml"/><Relationship Id="rId9" Type="http://schemas.openxmlformats.org/officeDocument/2006/relationships/slide" Target="../slides/slide29.xml"/></Relationships>
</file>

<file path=ppt/diagrams/_rels/data2.xml.rels><?xml version="1.0" encoding="UTF-8" standalone="yes"?>
<Relationships xmlns="http://schemas.openxmlformats.org/package/2006/relationships"><Relationship Id="rId8" Type="http://schemas.openxmlformats.org/officeDocument/2006/relationships/slide" Target="../slides/slide64.xml"/><Relationship Id="rId13" Type="http://schemas.openxmlformats.org/officeDocument/2006/relationships/slide" Target="../slides/slide42.xml"/><Relationship Id="rId3" Type="http://schemas.openxmlformats.org/officeDocument/2006/relationships/slide" Target="../slides/slide60.xml"/><Relationship Id="rId7" Type="http://schemas.openxmlformats.org/officeDocument/2006/relationships/slide" Target="../slides/slide63.xml"/><Relationship Id="rId12" Type="http://schemas.openxmlformats.org/officeDocument/2006/relationships/slide" Target="../slides/slide43.xml"/><Relationship Id="rId2" Type="http://schemas.openxmlformats.org/officeDocument/2006/relationships/slide" Target="../slides/slide59.xml"/><Relationship Id="rId1" Type="http://schemas.openxmlformats.org/officeDocument/2006/relationships/slide" Target="../slides/slide40.xml"/><Relationship Id="rId6" Type="http://schemas.openxmlformats.org/officeDocument/2006/relationships/slide" Target="../slides/slide62.xml"/><Relationship Id="rId11" Type="http://schemas.openxmlformats.org/officeDocument/2006/relationships/slide" Target="../slides/slide66.xml"/><Relationship Id="rId5" Type="http://schemas.openxmlformats.org/officeDocument/2006/relationships/slide" Target="../slides/slide58.xml"/><Relationship Id="rId10" Type="http://schemas.openxmlformats.org/officeDocument/2006/relationships/slide" Target="../slides/slide41.xml"/><Relationship Id="rId4" Type="http://schemas.openxmlformats.org/officeDocument/2006/relationships/slide" Target="../slides/slide57.xml"/><Relationship Id="rId9" Type="http://schemas.openxmlformats.org/officeDocument/2006/relationships/slide" Target="../slides/slide67.xml"/><Relationship Id="rId14"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96E4A1-9BEA-45FC-9D40-97E6DDD537F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87F58AA-630F-4739-9428-29EC489797DC}">
      <dgm:prSet custT="1">
        <dgm:style>
          <a:lnRef idx="3">
            <a:schemeClr val="lt1"/>
          </a:lnRef>
          <a:fillRef idx="1">
            <a:schemeClr val="accent1"/>
          </a:fillRef>
          <a:effectRef idx="1">
            <a:schemeClr val="accent1"/>
          </a:effectRef>
          <a:fontRef idx="minor">
            <a:schemeClr val="lt1"/>
          </a:fontRef>
        </dgm:style>
      </dgm:prSet>
      <dgm:spPr/>
      <dgm:t>
        <a:bodyPr/>
        <a:lstStyle/>
        <a:p>
          <a:r>
            <a:rPr lang="en-US" sz="1100" b="1" dirty="0" smtClean="0"/>
            <a:t>Enhanced Transfer Management</a:t>
          </a:r>
          <a:endParaRPr lang="en-US" sz="1100" b="1" dirty="0"/>
        </a:p>
      </dgm:t>
    </dgm:pt>
    <dgm:pt modelId="{A62F4863-1199-4188-A59F-A73B0F5678BF}" type="parTrans" cxnId="{F0883109-2433-4CA7-8388-D52F40788CD0}">
      <dgm:prSet/>
      <dgm:spPr/>
      <dgm:t>
        <a:bodyPr/>
        <a:lstStyle/>
        <a:p>
          <a:endParaRPr lang="en-US"/>
        </a:p>
      </dgm:t>
    </dgm:pt>
    <dgm:pt modelId="{BB467312-F032-4990-85B0-2F9EA25AF6B5}" type="sibTrans" cxnId="{F0883109-2433-4CA7-8388-D52F40788CD0}">
      <dgm:prSet/>
      <dgm:spPr/>
      <dgm:t>
        <a:bodyPr/>
        <a:lstStyle/>
        <a:p>
          <a:endParaRPr lang="en-US"/>
        </a:p>
      </dgm:t>
    </dgm:pt>
    <dgm:pt modelId="{CB5CF42B-BBCC-411E-9166-F279804016D1}">
      <dgm:prSet phldrT="[Text]"/>
      <dgm:spPr/>
      <dgm:t>
        <a:bodyPr/>
        <a:lstStyle/>
        <a:p>
          <a:endParaRPr lang="en-US" sz="1000" b="1" dirty="0"/>
        </a:p>
      </dgm:t>
    </dgm:pt>
    <dgm:pt modelId="{2FB261E3-487D-440F-8AC1-6175FED06521}" type="parTrans" cxnId="{50E7E36E-2F70-4DE7-9C1C-C2FAD36E0855}">
      <dgm:prSet/>
      <dgm:spPr/>
      <dgm:t>
        <a:bodyPr/>
        <a:lstStyle/>
        <a:p>
          <a:endParaRPr lang="en-US"/>
        </a:p>
      </dgm:t>
    </dgm:pt>
    <dgm:pt modelId="{8CDEBE77-BCB0-44E7-B848-64A3D7299533}" type="sibTrans" cxnId="{50E7E36E-2F70-4DE7-9C1C-C2FAD36E0855}">
      <dgm:prSet/>
      <dgm:spPr/>
      <dgm:t>
        <a:bodyPr/>
        <a:lstStyle/>
        <a:p>
          <a:endParaRPr lang="en-US"/>
        </a:p>
      </dgm:t>
    </dgm:pt>
    <dgm:pt modelId="{94EAF118-7C31-4E43-8335-DF0DACB37B2F}">
      <dgm:prSet phldrT="[Text]"/>
      <dgm:spPr/>
      <dgm:t>
        <a:bodyPr/>
        <a:lstStyle/>
        <a:p>
          <a:r>
            <a:rPr lang="en-US" b="1" dirty="0" smtClean="0"/>
            <a:t>Long Term-Storage Functionality</a:t>
          </a:r>
          <a:endParaRPr lang="en-US" b="1" dirty="0"/>
        </a:p>
      </dgm:t>
    </dgm:pt>
    <dgm:pt modelId="{038947BB-A456-4937-850F-956ECF6948B5}" type="parTrans" cxnId="{5D8F4AB6-602F-4A3B-A610-B6A86FB0726F}">
      <dgm:prSet/>
      <dgm:spPr/>
      <dgm:t>
        <a:bodyPr/>
        <a:lstStyle/>
        <a:p>
          <a:endParaRPr lang="en-US"/>
        </a:p>
      </dgm:t>
    </dgm:pt>
    <dgm:pt modelId="{FDD28F2D-8DAD-4EB4-88E7-BA15F5B95FE2}" type="sibTrans" cxnId="{5D8F4AB6-602F-4A3B-A610-B6A86FB0726F}">
      <dgm:prSet/>
      <dgm:spPr/>
      <dgm:t>
        <a:bodyPr/>
        <a:lstStyle/>
        <a:p>
          <a:endParaRPr lang="en-US"/>
        </a:p>
      </dgm:t>
    </dgm:pt>
    <dgm:pt modelId="{D8147AC3-0BE7-450F-9B1A-CB826090F454}">
      <dgm:prSet phldrT="[Text]"/>
      <dgm:spPr/>
      <dgm:t>
        <a:bodyPr/>
        <a:lstStyle/>
        <a:p>
          <a:r>
            <a:rPr lang="en-US" b="1" dirty="0" smtClean="0"/>
            <a:t>Import/Export Notification Functionality </a:t>
          </a:r>
          <a:endParaRPr lang="en-US" b="1" dirty="0"/>
        </a:p>
      </dgm:t>
    </dgm:pt>
    <dgm:pt modelId="{F23F0086-7461-496E-B592-13F61E874925}" type="parTrans" cxnId="{2597F434-7889-4957-B7B9-B94275016855}">
      <dgm:prSet/>
      <dgm:spPr/>
      <dgm:t>
        <a:bodyPr/>
        <a:lstStyle/>
        <a:p>
          <a:endParaRPr lang="en-US"/>
        </a:p>
      </dgm:t>
    </dgm:pt>
    <dgm:pt modelId="{6D1AFFC3-EB16-4086-86D1-7C71853ED508}" type="sibTrans" cxnId="{2597F434-7889-4957-B7B9-B94275016855}">
      <dgm:prSet/>
      <dgm:spPr/>
      <dgm:t>
        <a:bodyPr/>
        <a:lstStyle/>
        <a:p>
          <a:endParaRPr lang="en-US"/>
        </a:p>
      </dgm:t>
    </dgm:pt>
    <dgm:pt modelId="{2279D058-3584-45BD-8911-82D62124E4E2}">
      <dgm:prSet phldrT="[Text]" custT="1"/>
      <dgm:spPr/>
      <dgm:t>
        <a:bodyPr/>
        <a:lstStyle/>
        <a:p>
          <a:r>
            <a:rPr lang="en-US" sz="1100" b="1" dirty="0" smtClean="0">
              <a:hlinkClick xmlns:r="http://schemas.openxmlformats.org/officeDocument/2006/relationships" r:id="rId1" action="ppaction://hlinksldjump"/>
            </a:rPr>
            <a:t>Record</a:t>
          </a:r>
          <a:endParaRPr lang="en-US" sz="1100" b="1" dirty="0"/>
        </a:p>
      </dgm:t>
    </dgm:pt>
    <dgm:pt modelId="{627A72B9-F85C-400A-A636-AA495EBD2C71}" type="parTrans" cxnId="{1D161D05-CD0E-4B4F-BF65-E2F3B486AF5F}">
      <dgm:prSet/>
      <dgm:spPr/>
      <dgm:t>
        <a:bodyPr/>
        <a:lstStyle/>
        <a:p>
          <a:endParaRPr lang="en-US"/>
        </a:p>
      </dgm:t>
    </dgm:pt>
    <dgm:pt modelId="{A43C9E5F-4BF8-45A5-8B64-37E1B284F03E}" type="sibTrans" cxnId="{1D161D05-CD0E-4B4F-BF65-E2F3B486AF5F}">
      <dgm:prSet/>
      <dgm:spPr/>
      <dgm:t>
        <a:bodyPr/>
        <a:lstStyle/>
        <a:p>
          <a:endParaRPr lang="en-US"/>
        </a:p>
      </dgm:t>
    </dgm:pt>
    <dgm:pt modelId="{5505326E-A25E-44EC-8FBC-9F1F0D159556}">
      <dgm:prSet phldrT="[Text]" custT="1"/>
      <dgm:spPr/>
      <dgm:t>
        <a:bodyPr/>
        <a:lstStyle/>
        <a:p>
          <a:r>
            <a:rPr lang="en-US" sz="1100" b="1" dirty="0" smtClean="0">
              <a:hlinkClick xmlns:r="http://schemas.openxmlformats.org/officeDocument/2006/relationships" r:id="rId2" action="ppaction://hlinksldjump"/>
            </a:rPr>
            <a:t>Update</a:t>
          </a:r>
          <a:endParaRPr lang="en-US" sz="1100" b="1" dirty="0"/>
        </a:p>
      </dgm:t>
    </dgm:pt>
    <dgm:pt modelId="{11DAD9D0-3BFF-45B4-9CCE-835057B88260}" type="parTrans" cxnId="{D03FB896-FAD7-4FFA-BD37-4C34DDEA74AF}">
      <dgm:prSet/>
      <dgm:spPr/>
      <dgm:t>
        <a:bodyPr/>
        <a:lstStyle/>
        <a:p>
          <a:endParaRPr lang="en-US"/>
        </a:p>
      </dgm:t>
    </dgm:pt>
    <dgm:pt modelId="{FAA5EA9C-0963-4A17-85D6-FAC00880C774}" type="sibTrans" cxnId="{D03FB896-FAD7-4FFA-BD37-4C34DDEA74AF}">
      <dgm:prSet/>
      <dgm:spPr/>
      <dgm:t>
        <a:bodyPr/>
        <a:lstStyle/>
        <a:p>
          <a:endParaRPr lang="en-US"/>
        </a:p>
      </dgm:t>
    </dgm:pt>
    <dgm:pt modelId="{755CA201-0274-46D4-83DC-62F10C529930}">
      <dgm:prSet phldrT="[Text]" custT="1"/>
      <dgm:spPr/>
      <dgm:t>
        <a:bodyPr/>
        <a:lstStyle/>
        <a:p>
          <a:r>
            <a:rPr lang="en-US" sz="1100" b="1" dirty="0" smtClean="0">
              <a:hlinkClick xmlns:r="http://schemas.openxmlformats.org/officeDocument/2006/relationships" r:id="rId3" action="ppaction://hlinksldjump"/>
            </a:rPr>
            <a:t>Review</a:t>
          </a:r>
          <a:endParaRPr lang="en-US" sz="1100" b="1" dirty="0"/>
        </a:p>
      </dgm:t>
    </dgm:pt>
    <dgm:pt modelId="{0E26A74D-998B-47B0-AEA2-50D00F1AC3BC}" type="parTrans" cxnId="{B41C009A-AD82-459F-BA10-D53067461B91}">
      <dgm:prSet/>
      <dgm:spPr/>
      <dgm:t>
        <a:bodyPr/>
        <a:lstStyle/>
        <a:p>
          <a:endParaRPr lang="en-US"/>
        </a:p>
      </dgm:t>
    </dgm:pt>
    <dgm:pt modelId="{E0832BFA-451F-40A6-BDEA-D81ACFF47137}" type="sibTrans" cxnId="{B41C009A-AD82-459F-BA10-D53067461B91}">
      <dgm:prSet/>
      <dgm:spPr/>
      <dgm:t>
        <a:bodyPr/>
        <a:lstStyle/>
        <a:p>
          <a:endParaRPr lang="en-US"/>
        </a:p>
      </dgm:t>
    </dgm:pt>
    <dgm:pt modelId="{56496872-2526-4DB5-A767-D5164E619E7B}">
      <dgm:prSet phldrT="[Text]"/>
      <dgm:spPr/>
      <dgm:t>
        <a:bodyPr/>
        <a:lstStyle/>
        <a:p>
          <a:r>
            <a:rPr lang="en-US" b="1" dirty="0" smtClean="0"/>
            <a:t>Lost/Stolen Sources Functionality</a:t>
          </a:r>
          <a:endParaRPr lang="en-US" b="1" dirty="0"/>
        </a:p>
      </dgm:t>
    </dgm:pt>
    <dgm:pt modelId="{5561E509-BF7C-408E-8715-C004D67A43E1}" type="parTrans" cxnId="{EAF57AA6-D434-4243-A115-32E92B9AE7E3}">
      <dgm:prSet/>
      <dgm:spPr/>
      <dgm:t>
        <a:bodyPr/>
        <a:lstStyle/>
        <a:p>
          <a:endParaRPr lang="en-US"/>
        </a:p>
      </dgm:t>
    </dgm:pt>
    <dgm:pt modelId="{0E9FCC22-0748-4E8D-AA09-981B9A484763}" type="sibTrans" cxnId="{EAF57AA6-D434-4243-A115-32E92B9AE7E3}">
      <dgm:prSet/>
      <dgm:spPr/>
      <dgm:t>
        <a:bodyPr/>
        <a:lstStyle/>
        <a:p>
          <a:endParaRPr lang="en-US"/>
        </a:p>
      </dgm:t>
    </dgm:pt>
    <dgm:pt modelId="{C9AA14CF-FE97-4237-BBB3-365030F6F225}">
      <dgm:prSet custT="1"/>
      <dgm:spPr/>
      <dgm:t>
        <a:bodyPr/>
        <a:lstStyle/>
        <a:p>
          <a:r>
            <a:rPr lang="en-US" sz="1100" b="1" dirty="0" smtClean="0">
              <a:hlinkClick xmlns:r="http://schemas.openxmlformats.org/officeDocument/2006/relationships" r:id="rId4" action="ppaction://hlinksldjump"/>
            </a:rPr>
            <a:t>Record</a:t>
          </a:r>
          <a:endParaRPr lang="en-US" sz="1100" b="1" dirty="0"/>
        </a:p>
      </dgm:t>
    </dgm:pt>
    <dgm:pt modelId="{BFB16664-8601-4548-A63A-FFBA0291CE91}" type="parTrans" cxnId="{CAFBE834-326B-45EC-B28C-0FA29801BBDF}">
      <dgm:prSet/>
      <dgm:spPr/>
      <dgm:t>
        <a:bodyPr/>
        <a:lstStyle/>
        <a:p>
          <a:endParaRPr lang="en-US"/>
        </a:p>
      </dgm:t>
    </dgm:pt>
    <dgm:pt modelId="{0BBBC428-DD6F-4EC4-8F6C-4376942CB172}" type="sibTrans" cxnId="{CAFBE834-326B-45EC-B28C-0FA29801BBDF}">
      <dgm:prSet/>
      <dgm:spPr/>
      <dgm:t>
        <a:bodyPr/>
        <a:lstStyle/>
        <a:p>
          <a:endParaRPr lang="en-US"/>
        </a:p>
      </dgm:t>
    </dgm:pt>
    <dgm:pt modelId="{BB4108D7-98F9-4E0A-ADD4-77D61D474604}">
      <dgm:prSet custT="1"/>
      <dgm:spPr/>
      <dgm:t>
        <a:bodyPr/>
        <a:lstStyle/>
        <a:p>
          <a:r>
            <a:rPr lang="en-US" sz="1100" b="1" dirty="0" smtClean="0">
              <a:hlinkClick xmlns:r="http://schemas.openxmlformats.org/officeDocument/2006/relationships" r:id="rId5" action="ppaction://hlinksldjump"/>
            </a:rPr>
            <a:t>Review</a:t>
          </a:r>
          <a:endParaRPr lang="en-US" sz="1100" b="1" dirty="0"/>
        </a:p>
      </dgm:t>
    </dgm:pt>
    <dgm:pt modelId="{42589F6C-FD6B-4CC5-B451-5630681D797C}" type="parTrans" cxnId="{907E442C-3ABF-4581-8B6F-CA95E4B7242A}">
      <dgm:prSet/>
      <dgm:spPr/>
      <dgm:t>
        <a:bodyPr/>
        <a:lstStyle/>
        <a:p>
          <a:endParaRPr lang="en-US"/>
        </a:p>
      </dgm:t>
    </dgm:pt>
    <dgm:pt modelId="{E79100BC-BDE1-4C9A-9430-BA609379D72E}" type="sibTrans" cxnId="{907E442C-3ABF-4581-8B6F-CA95E4B7242A}">
      <dgm:prSet/>
      <dgm:spPr/>
      <dgm:t>
        <a:bodyPr/>
        <a:lstStyle/>
        <a:p>
          <a:endParaRPr lang="en-US"/>
        </a:p>
      </dgm:t>
    </dgm:pt>
    <dgm:pt modelId="{728425D9-2049-4F10-859A-92F94D431912}">
      <dgm:prSet custT="1"/>
      <dgm:spPr/>
      <dgm:t>
        <a:bodyPr/>
        <a:lstStyle/>
        <a:p>
          <a:r>
            <a:rPr lang="en-US" sz="1100" b="1" dirty="0" smtClean="0">
              <a:hlinkClick xmlns:r="http://schemas.openxmlformats.org/officeDocument/2006/relationships" r:id="rId6" action="ppaction://hlinksldjump"/>
            </a:rPr>
            <a:t>Record Found</a:t>
          </a:r>
          <a:endParaRPr lang="en-US" sz="1100" b="1" dirty="0"/>
        </a:p>
      </dgm:t>
    </dgm:pt>
    <dgm:pt modelId="{C70DE3F5-DCAB-41FE-B800-2D79C2A235F8}" type="parTrans" cxnId="{BFEE5937-E2F1-4BE2-84F3-E34C2B70BBCF}">
      <dgm:prSet/>
      <dgm:spPr/>
      <dgm:t>
        <a:bodyPr/>
        <a:lstStyle/>
        <a:p>
          <a:endParaRPr lang="en-US"/>
        </a:p>
      </dgm:t>
    </dgm:pt>
    <dgm:pt modelId="{5F04E0EA-EBE2-4E32-8135-0065E8F3979F}" type="sibTrans" cxnId="{BFEE5937-E2F1-4BE2-84F3-E34C2B70BBCF}">
      <dgm:prSet/>
      <dgm:spPr/>
      <dgm:t>
        <a:bodyPr/>
        <a:lstStyle/>
        <a:p>
          <a:endParaRPr lang="en-US"/>
        </a:p>
      </dgm:t>
    </dgm:pt>
    <dgm:pt modelId="{005278DF-7DB3-4162-914C-5C09290883DF}">
      <dgm:prSet custT="1"/>
      <dgm:spPr/>
      <dgm:t>
        <a:bodyPr/>
        <a:lstStyle/>
        <a:p>
          <a:r>
            <a:rPr lang="en-US" sz="1100" b="1" dirty="0" smtClean="0">
              <a:hlinkClick xmlns:r="http://schemas.openxmlformats.org/officeDocument/2006/relationships" r:id="rId7" action="ppaction://hlinksldjump"/>
            </a:rPr>
            <a:t>Record Irretrievable</a:t>
          </a:r>
          <a:endParaRPr lang="en-US" sz="1100" b="1" dirty="0"/>
        </a:p>
      </dgm:t>
    </dgm:pt>
    <dgm:pt modelId="{554AA0C5-B560-4A4E-BED4-DCCDC791E13E}" type="parTrans" cxnId="{82ED4E7C-D987-4503-B022-2D4B7C02B230}">
      <dgm:prSet/>
      <dgm:spPr/>
      <dgm:t>
        <a:bodyPr/>
        <a:lstStyle/>
        <a:p>
          <a:endParaRPr lang="en-US"/>
        </a:p>
      </dgm:t>
    </dgm:pt>
    <dgm:pt modelId="{1A31A31E-E8CF-47F4-AD14-7A048849873C}" type="sibTrans" cxnId="{82ED4E7C-D987-4503-B022-2D4B7C02B230}">
      <dgm:prSet/>
      <dgm:spPr/>
      <dgm:t>
        <a:bodyPr/>
        <a:lstStyle/>
        <a:p>
          <a:endParaRPr lang="en-US"/>
        </a:p>
      </dgm:t>
    </dgm:pt>
    <dgm:pt modelId="{1B2CC520-4970-489D-B58C-DD194FA8CA54}">
      <dgm:prSet custT="1"/>
      <dgm:spPr/>
      <dgm:t>
        <a:bodyPr/>
        <a:lstStyle/>
        <a:p>
          <a:r>
            <a:rPr lang="en-US" sz="1100" b="1" dirty="0" smtClean="0">
              <a:hlinkClick xmlns:r="http://schemas.openxmlformats.org/officeDocument/2006/relationships" r:id="rId8" action="ppaction://hlinksldjump"/>
            </a:rPr>
            <a:t>Review Pending Transfers</a:t>
          </a:r>
          <a:endParaRPr lang="en-US" sz="1100" b="1" dirty="0"/>
        </a:p>
      </dgm:t>
    </dgm:pt>
    <dgm:pt modelId="{4A3103BB-3A5D-4E45-B3B6-87BDC5C933DA}" type="parTrans" cxnId="{10D6E302-7D50-4EBD-ADE0-3D39E337FD9E}">
      <dgm:prSet/>
      <dgm:spPr/>
      <dgm:t>
        <a:bodyPr/>
        <a:lstStyle/>
        <a:p>
          <a:endParaRPr lang="en-US"/>
        </a:p>
      </dgm:t>
    </dgm:pt>
    <dgm:pt modelId="{35DEBD56-3835-4A65-83A7-EDEFD4270C4E}" type="sibTrans" cxnId="{10D6E302-7D50-4EBD-ADE0-3D39E337FD9E}">
      <dgm:prSet/>
      <dgm:spPr/>
      <dgm:t>
        <a:bodyPr/>
        <a:lstStyle/>
        <a:p>
          <a:endParaRPr lang="en-US"/>
        </a:p>
      </dgm:t>
    </dgm:pt>
    <dgm:pt modelId="{169A4E1C-B09A-40CB-B9AC-B7357B6C3BE2}">
      <dgm:prSet custT="1"/>
      <dgm:spPr/>
      <dgm:t>
        <a:bodyPr/>
        <a:lstStyle/>
        <a:p>
          <a:r>
            <a:rPr lang="en-US" sz="1100" b="1" dirty="0" smtClean="0">
              <a:hlinkClick xmlns:r="http://schemas.openxmlformats.org/officeDocument/2006/relationships" r:id="rId9" action="ppaction://hlinksldjump"/>
            </a:rPr>
            <a:t>Review Transfer History</a:t>
          </a:r>
          <a:endParaRPr lang="en-US" sz="1100" b="1" dirty="0"/>
        </a:p>
      </dgm:t>
    </dgm:pt>
    <dgm:pt modelId="{BE24A5CF-85BC-4010-A06F-9414F7139C20}" type="parTrans" cxnId="{0587228F-5AF7-4098-AD71-D623FD8B5B28}">
      <dgm:prSet/>
      <dgm:spPr/>
      <dgm:t>
        <a:bodyPr/>
        <a:lstStyle/>
        <a:p>
          <a:endParaRPr lang="en-US"/>
        </a:p>
      </dgm:t>
    </dgm:pt>
    <dgm:pt modelId="{560394A3-405C-4DB0-9783-6BFDB2B57AAE}" type="sibTrans" cxnId="{0587228F-5AF7-4098-AD71-D623FD8B5B28}">
      <dgm:prSet/>
      <dgm:spPr/>
      <dgm:t>
        <a:bodyPr/>
        <a:lstStyle/>
        <a:p>
          <a:endParaRPr lang="en-US"/>
        </a:p>
      </dgm:t>
    </dgm:pt>
    <dgm:pt modelId="{FDDBE179-2ADC-4FEF-9EBC-4639A29B0659}">
      <dgm:prSet custT="1"/>
      <dgm:spPr/>
      <dgm:t>
        <a:bodyPr/>
        <a:lstStyle/>
        <a:p>
          <a:r>
            <a:rPr lang="en-US" sz="1100" b="1" dirty="0" smtClean="0">
              <a:hlinkClick xmlns:r="http://schemas.openxmlformats.org/officeDocument/2006/relationships" r:id="rId10" action="ppaction://hlinksldjump"/>
            </a:rPr>
            <a:t>View Transfer Progress</a:t>
          </a:r>
          <a:endParaRPr lang="en-US" sz="1100" b="1" dirty="0"/>
        </a:p>
      </dgm:t>
    </dgm:pt>
    <dgm:pt modelId="{766B573B-984A-4C8C-8780-5D8F293ED58A}" type="parTrans" cxnId="{96A003FE-C394-4453-881A-6100A95BD62A}">
      <dgm:prSet/>
      <dgm:spPr/>
      <dgm:t>
        <a:bodyPr/>
        <a:lstStyle/>
        <a:p>
          <a:endParaRPr lang="en-US"/>
        </a:p>
      </dgm:t>
    </dgm:pt>
    <dgm:pt modelId="{3C24D1BC-25C6-4A68-87BE-F0AB9F0A284E}" type="sibTrans" cxnId="{96A003FE-C394-4453-881A-6100A95BD62A}">
      <dgm:prSet/>
      <dgm:spPr/>
      <dgm:t>
        <a:bodyPr/>
        <a:lstStyle/>
        <a:p>
          <a:endParaRPr lang="en-US"/>
        </a:p>
      </dgm:t>
    </dgm:pt>
    <dgm:pt modelId="{ADFD7DB5-714F-4D50-B5A1-2BD02D00276D}">
      <dgm:prSet custT="1"/>
      <dgm:spPr/>
      <dgm:t>
        <a:bodyPr/>
        <a:lstStyle/>
        <a:p>
          <a:r>
            <a:rPr lang="en-US" sz="1100" b="1" dirty="0" smtClean="0">
              <a:hlinkClick xmlns:r="http://schemas.openxmlformats.org/officeDocument/2006/relationships" r:id="rId11" action="ppaction://hlinksldjump"/>
            </a:rPr>
            <a:t>Review Source History</a:t>
          </a:r>
          <a:endParaRPr lang="en-US" sz="1100" b="1" dirty="0"/>
        </a:p>
      </dgm:t>
    </dgm:pt>
    <dgm:pt modelId="{B7DF4368-D6FA-4422-8B79-5088DDEC0E3C}" type="parTrans" cxnId="{C00E721E-FE51-4341-AB60-FC17B4963642}">
      <dgm:prSet/>
      <dgm:spPr/>
      <dgm:t>
        <a:bodyPr/>
        <a:lstStyle/>
        <a:p>
          <a:endParaRPr lang="en-US"/>
        </a:p>
      </dgm:t>
    </dgm:pt>
    <dgm:pt modelId="{E77C7DD3-36FE-4633-91F7-80902597CB81}" type="sibTrans" cxnId="{C00E721E-FE51-4341-AB60-FC17B4963642}">
      <dgm:prSet/>
      <dgm:spPr/>
      <dgm:t>
        <a:bodyPr/>
        <a:lstStyle/>
        <a:p>
          <a:endParaRPr lang="en-US"/>
        </a:p>
      </dgm:t>
    </dgm:pt>
    <dgm:pt modelId="{FDD242C8-D06E-41AF-82D1-7DF5385EBE71}">
      <dgm:prSet custT="1"/>
      <dgm:spPr/>
      <dgm:t>
        <a:bodyPr/>
        <a:lstStyle/>
        <a:p>
          <a:r>
            <a:rPr lang="en-US" sz="1100" b="1" dirty="0" smtClean="0">
              <a:hlinkClick xmlns:r="http://schemas.openxmlformats.org/officeDocument/2006/relationships" r:id="rId12" action="ppaction://hlinksldjump"/>
            </a:rPr>
            <a:t>Specify Sources</a:t>
          </a:r>
          <a:endParaRPr lang="en-US" sz="1100" b="1" dirty="0"/>
        </a:p>
      </dgm:t>
    </dgm:pt>
    <dgm:pt modelId="{92630393-D092-4709-B471-8FF9C4F9F7B0}" type="parTrans" cxnId="{7CBF6F9E-05F0-47D4-A30D-FE647CEF0436}">
      <dgm:prSet/>
      <dgm:spPr/>
      <dgm:t>
        <a:bodyPr/>
        <a:lstStyle/>
        <a:p>
          <a:endParaRPr lang="en-US"/>
        </a:p>
      </dgm:t>
    </dgm:pt>
    <dgm:pt modelId="{43F4F345-0BEE-46B7-A529-1EE560B37C97}" type="sibTrans" cxnId="{7CBF6F9E-05F0-47D4-A30D-FE647CEF0436}">
      <dgm:prSet/>
      <dgm:spPr/>
      <dgm:t>
        <a:bodyPr/>
        <a:lstStyle/>
        <a:p>
          <a:endParaRPr lang="en-US"/>
        </a:p>
      </dgm:t>
    </dgm:pt>
    <dgm:pt modelId="{D1E1A009-AD85-440F-8175-C6883EA49009}">
      <dgm:prSet custT="1"/>
      <dgm:spPr/>
      <dgm:t>
        <a:bodyPr/>
        <a:lstStyle/>
        <a:p>
          <a:r>
            <a:rPr lang="en-US" sz="1100" b="1" dirty="0" smtClean="0">
              <a:hlinkClick xmlns:r="http://schemas.openxmlformats.org/officeDocument/2006/relationships" r:id="rId13" action="ppaction://hlinksldjump"/>
            </a:rPr>
            <a:t>Review Sources</a:t>
          </a:r>
          <a:endParaRPr lang="en-US" sz="1100" b="1" dirty="0"/>
        </a:p>
      </dgm:t>
    </dgm:pt>
    <dgm:pt modelId="{AE351382-AA4C-4E52-A3D5-33B96C64FEC2}" type="parTrans" cxnId="{7D610B7F-B90E-4B50-8CA9-DEBC68FCBD32}">
      <dgm:prSet/>
      <dgm:spPr/>
      <dgm:t>
        <a:bodyPr/>
        <a:lstStyle/>
        <a:p>
          <a:endParaRPr lang="en-US"/>
        </a:p>
      </dgm:t>
    </dgm:pt>
    <dgm:pt modelId="{27EF8F2D-8989-4542-B956-D18DC1D37C46}" type="sibTrans" cxnId="{7D610B7F-B90E-4B50-8CA9-DEBC68FCBD32}">
      <dgm:prSet/>
      <dgm:spPr/>
      <dgm:t>
        <a:bodyPr/>
        <a:lstStyle/>
        <a:p>
          <a:endParaRPr lang="en-US"/>
        </a:p>
      </dgm:t>
    </dgm:pt>
    <dgm:pt modelId="{6F0CAC0D-E3C0-4272-8986-8024CBBAAE4E}" type="pres">
      <dgm:prSet presAssocID="{5D96E4A1-9BEA-45FC-9D40-97E6DDD537F8}" presName="linear" presStyleCnt="0">
        <dgm:presLayoutVars>
          <dgm:dir/>
          <dgm:animLvl val="lvl"/>
          <dgm:resizeHandles val="exact"/>
        </dgm:presLayoutVars>
      </dgm:prSet>
      <dgm:spPr/>
      <dgm:t>
        <a:bodyPr/>
        <a:lstStyle/>
        <a:p>
          <a:endParaRPr lang="en-US"/>
        </a:p>
      </dgm:t>
    </dgm:pt>
    <dgm:pt modelId="{59C2F252-32F9-4C87-B174-2F409FBE03E9}" type="pres">
      <dgm:prSet presAssocID="{087F58AA-630F-4739-9428-29EC489797DC}" presName="parentLin" presStyleCnt="0"/>
      <dgm:spPr/>
    </dgm:pt>
    <dgm:pt modelId="{436C32D2-802C-4CA2-897F-52854E515E6A}" type="pres">
      <dgm:prSet presAssocID="{087F58AA-630F-4739-9428-29EC489797DC}" presName="parentLeftMargin" presStyleLbl="node1" presStyleIdx="0" presStyleCnt="4"/>
      <dgm:spPr/>
      <dgm:t>
        <a:bodyPr/>
        <a:lstStyle/>
        <a:p>
          <a:endParaRPr lang="en-US"/>
        </a:p>
      </dgm:t>
    </dgm:pt>
    <dgm:pt modelId="{8E69AACC-F177-48BC-9773-A7952825C0D9}" type="pres">
      <dgm:prSet presAssocID="{087F58AA-630F-4739-9428-29EC489797DC}" presName="parentText" presStyleLbl="node1" presStyleIdx="0" presStyleCnt="4">
        <dgm:presLayoutVars>
          <dgm:chMax val="0"/>
          <dgm:bulletEnabled val="1"/>
        </dgm:presLayoutVars>
      </dgm:prSet>
      <dgm:spPr/>
      <dgm:t>
        <a:bodyPr/>
        <a:lstStyle/>
        <a:p>
          <a:endParaRPr lang="en-US"/>
        </a:p>
      </dgm:t>
    </dgm:pt>
    <dgm:pt modelId="{D2585408-0256-4A0A-B62F-F15B85C602A0}" type="pres">
      <dgm:prSet presAssocID="{087F58AA-630F-4739-9428-29EC489797DC}" presName="negativeSpace" presStyleCnt="0"/>
      <dgm:spPr/>
    </dgm:pt>
    <dgm:pt modelId="{17715418-E7D7-4C2E-A2AA-BF3033AEDAC5}" type="pres">
      <dgm:prSet presAssocID="{087F58AA-630F-4739-9428-29EC489797DC}" presName="childText" presStyleLbl="conFgAcc1" presStyleIdx="0" presStyleCnt="4">
        <dgm:presLayoutVars>
          <dgm:bulletEnabled val="1"/>
        </dgm:presLayoutVars>
      </dgm:prSet>
      <dgm:spPr/>
      <dgm:t>
        <a:bodyPr/>
        <a:lstStyle/>
        <a:p>
          <a:endParaRPr lang="en-US"/>
        </a:p>
      </dgm:t>
    </dgm:pt>
    <dgm:pt modelId="{CBC9AADB-67B3-4B0E-88FD-8B92827FA6EF}" type="pres">
      <dgm:prSet presAssocID="{BB467312-F032-4990-85B0-2F9EA25AF6B5}" presName="spaceBetweenRectangles" presStyleCnt="0"/>
      <dgm:spPr/>
    </dgm:pt>
    <dgm:pt modelId="{E87824DA-908F-417E-BFC8-33A3E03A7F64}" type="pres">
      <dgm:prSet presAssocID="{94EAF118-7C31-4E43-8335-DF0DACB37B2F}" presName="parentLin" presStyleCnt="0"/>
      <dgm:spPr/>
    </dgm:pt>
    <dgm:pt modelId="{BE186475-2539-47DB-81AD-2622AF19D736}" type="pres">
      <dgm:prSet presAssocID="{94EAF118-7C31-4E43-8335-DF0DACB37B2F}" presName="parentLeftMargin" presStyleLbl="node1" presStyleIdx="0" presStyleCnt="4" custScaleX="142857"/>
      <dgm:spPr/>
      <dgm:t>
        <a:bodyPr/>
        <a:lstStyle/>
        <a:p>
          <a:endParaRPr lang="en-US"/>
        </a:p>
      </dgm:t>
    </dgm:pt>
    <dgm:pt modelId="{0E324D3E-CA22-47D8-92D0-00380D9FCE4A}" type="pres">
      <dgm:prSet presAssocID="{94EAF118-7C31-4E43-8335-DF0DACB37B2F}" presName="parentText" presStyleLbl="node1" presStyleIdx="1" presStyleCnt="4">
        <dgm:presLayoutVars>
          <dgm:chMax val="0"/>
          <dgm:bulletEnabled val="1"/>
        </dgm:presLayoutVars>
      </dgm:prSet>
      <dgm:spPr/>
      <dgm:t>
        <a:bodyPr/>
        <a:lstStyle/>
        <a:p>
          <a:endParaRPr lang="en-US"/>
        </a:p>
      </dgm:t>
    </dgm:pt>
    <dgm:pt modelId="{9D6EE2E2-9EC8-4ADF-9FB3-0203D5121119}" type="pres">
      <dgm:prSet presAssocID="{94EAF118-7C31-4E43-8335-DF0DACB37B2F}" presName="negativeSpace" presStyleCnt="0"/>
      <dgm:spPr/>
    </dgm:pt>
    <dgm:pt modelId="{034E9F2B-AD28-485F-9D49-05966B1FD9AA}" type="pres">
      <dgm:prSet presAssocID="{94EAF118-7C31-4E43-8335-DF0DACB37B2F}" presName="childText" presStyleLbl="conFgAcc1" presStyleIdx="1" presStyleCnt="4">
        <dgm:presLayoutVars>
          <dgm:bulletEnabled val="1"/>
        </dgm:presLayoutVars>
      </dgm:prSet>
      <dgm:spPr/>
      <dgm:t>
        <a:bodyPr/>
        <a:lstStyle/>
        <a:p>
          <a:endParaRPr lang="en-US"/>
        </a:p>
      </dgm:t>
    </dgm:pt>
    <dgm:pt modelId="{C8DC3DAD-8AA7-4E13-8671-023F19EB28A3}" type="pres">
      <dgm:prSet presAssocID="{FDD28F2D-8DAD-4EB4-88E7-BA15F5B95FE2}" presName="spaceBetweenRectangles" presStyleCnt="0"/>
      <dgm:spPr/>
    </dgm:pt>
    <dgm:pt modelId="{6154C2DF-6D1F-4761-A9D6-779C9594A5A3}" type="pres">
      <dgm:prSet presAssocID="{D8147AC3-0BE7-450F-9B1A-CB826090F454}" presName="parentLin" presStyleCnt="0"/>
      <dgm:spPr/>
    </dgm:pt>
    <dgm:pt modelId="{334ADEA5-F65A-4174-A05A-297F926B59F4}" type="pres">
      <dgm:prSet presAssocID="{D8147AC3-0BE7-450F-9B1A-CB826090F454}" presName="parentLeftMargin" presStyleLbl="node1" presStyleIdx="1" presStyleCnt="4" custScaleX="142857"/>
      <dgm:spPr/>
      <dgm:t>
        <a:bodyPr/>
        <a:lstStyle/>
        <a:p>
          <a:endParaRPr lang="en-US"/>
        </a:p>
      </dgm:t>
    </dgm:pt>
    <dgm:pt modelId="{39F02E2F-3727-46DF-B678-01727C726092}" type="pres">
      <dgm:prSet presAssocID="{D8147AC3-0BE7-450F-9B1A-CB826090F454}" presName="parentText" presStyleLbl="node1" presStyleIdx="2" presStyleCnt="4">
        <dgm:presLayoutVars>
          <dgm:chMax val="0"/>
          <dgm:bulletEnabled val="1"/>
        </dgm:presLayoutVars>
      </dgm:prSet>
      <dgm:spPr/>
      <dgm:t>
        <a:bodyPr/>
        <a:lstStyle/>
        <a:p>
          <a:endParaRPr lang="en-US"/>
        </a:p>
      </dgm:t>
    </dgm:pt>
    <dgm:pt modelId="{42FE0B9F-C4BA-4388-A9E6-C42BA80DE0D3}" type="pres">
      <dgm:prSet presAssocID="{D8147AC3-0BE7-450F-9B1A-CB826090F454}" presName="negativeSpace" presStyleCnt="0"/>
      <dgm:spPr/>
    </dgm:pt>
    <dgm:pt modelId="{6C47AD89-3AAC-40D9-9D73-2B979697E2A6}" type="pres">
      <dgm:prSet presAssocID="{D8147AC3-0BE7-450F-9B1A-CB826090F454}" presName="childText" presStyleLbl="conFgAcc1" presStyleIdx="2" presStyleCnt="4">
        <dgm:presLayoutVars>
          <dgm:bulletEnabled val="1"/>
        </dgm:presLayoutVars>
      </dgm:prSet>
      <dgm:spPr/>
      <dgm:t>
        <a:bodyPr/>
        <a:lstStyle/>
        <a:p>
          <a:endParaRPr lang="en-US"/>
        </a:p>
      </dgm:t>
    </dgm:pt>
    <dgm:pt modelId="{AD31C91C-F423-4D7C-9A7B-B377EA0FE04C}" type="pres">
      <dgm:prSet presAssocID="{6D1AFFC3-EB16-4086-86D1-7C71853ED508}" presName="spaceBetweenRectangles" presStyleCnt="0"/>
      <dgm:spPr/>
    </dgm:pt>
    <dgm:pt modelId="{15693977-0CCA-408C-B1D4-1A1916676AD9}" type="pres">
      <dgm:prSet presAssocID="{56496872-2526-4DB5-A767-D5164E619E7B}" presName="parentLin" presStyleCnt="0"/>
      <dgm:spPr/>
    </dgm:pt>
    <dgm:pt modelId="{8AAA9279-F84E-4B9B-B09C-3772AC0864B5}" type="pres">
      <dgm:prSet presAssocID="{56496872-2526-4DB5-A767-D5164E619E7B}" presName="parentLeftMargin" presStyleLbl="node1" presStyleIdx="2" presStyleCnt="4" custScaleX="142857"/>
      <dgm:spPr/>
      <dgm:t>
        <a:bodyPr/>
        <a:lstStyle/>
        <a:p>
          <a:endParaRPr lang="en-US"/>
        </a:p>
      </dgm:t>
    </dgm:pt>
    <dgm:pt modelId="{439D57CA-A48D-4474-AD40-2274CD8098E0}" type="pres">
      <dgm:prSet presAssocID="{56496872-2526-4DB5-A767-D5164E619E7B}" presName="parentText" presStyleLbl="node1" presStyleIdx="3" presStyleCnt="4">
        <dgm:presLayoutVars>
          <dgm:chMax val="0"/>
          <dgm:bulletEnabled val="1"/>
        </dgm:presLayoutVars>
      </dgm:prSet>
      <dgm:spPr/>
      <dgm:t>
        <a:bodyPr/>
        <a:lstStyle/>
        <a:p>
          <a:endParaRPr lang="en-US"/>
        </a:p>
      </dgm:t>
    </dgm:pt>
    <dgm:pt modelId="{51E5CCDE-21D4-4984-A0FB-1FE7BACA134C}" type="pres">
      <dgm:prSet presAssocID="{56496872-2526-4DB5-A767-D5164E619E7B}" presName="negativeSpace" presStyleCnt="0"/>
      <dgm:spPr/>
    </dgm:pt>
    <dgm:pt modelId="{0850C36E-96E9-4F26-9C8E-D67507B9928B}" type="pres">
      <dgm:prSet presAssocID="{56496872-2526-4DB5-A767-D5164E619E7B}" presName="childText" presStyleLbl="conFgAcc1" presStyleIdx="3" presStyleCnt="4">
        <dgm:presLayoutVars>
          <dgm:bulletEnabled val="1"/>
        </dgm:presLayoutVars>
      </dgm:prSet>
      <dgm:spPr/>
      <dgm:t>
        <a:bodyPr/>
        <a:lstStyle/>
        <a:p>
          <a:endParaRPr lang="en-US"/>
        </a:p>
      </dgm:t>
    </dgm:pt>
  </dgm:ptLst>
  <dgm:cxnLst>
    <dgm:cxn modelId="{0587228F-5AF7-4098-AD71-D623FD8B5B28}" srcId="{087F58AA-630F-4739-9428-29EC489797DC}" destId="{169A4E1C-B09A-40CB-B9AC-B7357B6C3BE2}" srcOrd="1" destOrd="0" parTransId="{BE24A5CF-85BC-4010-A06F-9414F7139C20}" sibTransId="{560394A3-405C-4DB0-9783-6BFDB2B57AAE}"/>
    <dgm:cxn modelId="{B41C009A-AD82-459F-BA10-D53067461B91}" srcId="{D8147AC3-0BE7-450F-9B1A-CB826090F454}" destId="{755CA201-0274-46D4-83DC-62F10C529930}" srcOrd="2" destOrd="0" parTransId="{0E26A74D-998B-47B0-AEA2-50D00F1AC3BC}" sibTransId="{E0832BFA-451F-40A6-BDEA-D81ACFF47137}"/>
    <dgm:cxn modelId="{5D8F4AB6-602F-4A3B-A610-B6A86FB0726F}" srcId="{5D96E4A1-9BEA-45FC-9D40-97E6DDD537F8}" destId="{94EAF118-7C31-4E43-8335-DF0DACB37B2F}" srcOrd="1" destOrd="0" parTransId="{038947BB-A456-4937-850F-956ECF6948B5}" sibTransId="{FDD28F2D-8DAD-4EB4-88E7-BA15F5B95FE2}"/>
    <dgm:cxn modelId="{907E442C-3ABF-4581-8B6F-CA95E4B7242A}" srcId="{56496872-2526-4DB5-A767-D5164E619E7B}" destId="{BB4108D7-98F9-4E0A-ADD4-77D61D474604}" srcOrd="1" destOrd="0" parTransId="{42589F6C-FD6B-4CC5-B451-5630681D797C}" sibTransId="{E79100BC-BDE1-4C9A-9430-BA609379D72E}"/>
    <dgm:cxn modelId="{D03FB896-FAD7-4FFA-BD37-4C34DDEA74AF}" srcId="{D8147AC3-0BE7-450F-9B1A-CB826090F454}" destId="{5505326E-A25E-44EC-8FBC-9F1F0D159556}" srcOrd="1" destOrd="0" parTransId="{11DAD9D0-3BFF-45B4-9CCE-835057B88260}" sibTransId="{FAA5EA9C-0963-4A17-85D6-FAC00880C774}"/>
    <dgm:cxn modelId="{44911DD2-B379-4A3E-A626-C56F6CBFCCBD}" type="presOf" srcId="{005278DF-7DB3-4162-914C-5C09290883DF}" destId="{0850C36E-96E9-4F26-9C8E-D67507B9928B}" srcOrd="0" destOrd="3" presId="urn:microsoft.com/office/officeart/2005/8/layout/list1"/>
    <dgm:cxn modelId="{7FFECF14-BB88-4033-8428-CFB40F0C5A4B}" type="presOf" srcId="{D8147AC3-0BE7-450F-9B1A-CB826090F454}" destId="{334ADEA5-F65A-4174-A05A-297F926B59F4}" srcOrd="0" destOrd="0" presId="urn:microsoft.com/office/officeart/2005/8/layout/list1"/>
    <dgm:cxn modelId="{A2AEE8F0-18F3-4DE6-9A84-D83D540F9F17}" type="presOf" srcId="{94EAF118-7C31-4E43-8335-DF0DACB37B2F}" destId="{BE186475-2539-47DB-81AD-2622AF19D736}" srcOrd="0" destOrd="0" presId="urn:microsoft.com/office/officeart/2005/8/layout/list1"/>
    <dgm:cxn modelId="{B3C461EC-0AC0-4401-AECA-8CB482614ADB}" type="presOf" srcId="{56496872-2526-4DB5-A767-D5164E619E7B}" destId="{439D57CA-A48D-4474-AD40-2274CD8098E0}" srcOrd="1" destOrd="0" presId="urn:microsoft.com/office/officeart/2005/8/layout/list1"/>
    <dgm:cxn modelId="{A151F49C-B83D-4873-BAA4-EEC3BA845818}" type="presOf" srcId="{CB5CF42B-BBCC-411E-9166-F279804016D1}" destId="{17715418-E7D7-4C2E-A2AA-BF3033AEDAC5}" srcOrd="0" destOrd="4" presId="urn:microsoft.com/office/officeart/2005/8/layout/list1"/>
    <dgm:cxn modelId="{3933187A-2CAA-454F-838F-1CFFC36D46D2}" type="presOf" srcId="{FDDBE179-2ADC-4FEF-9EBC-4639A29B0659}" destId="{17715418-E7D7-4C2E-A2AA-BF3033AEDAC5}" srcOrd="0" destOrd="2" presId="urn:microsoft.com/office/officeart/2005/8/layout/list1"/>
    <dgm:cxn modelId="{35BE9A21-AC6D-42A8-B357-397BA47E18F9}" type="presOf" srcId="{5D96E4A1-9BEA-45FC-9D40-97E6DDD537F8}" destId="{6F0CAC0D-E3C0-4272-8986-8024CBBAAE4E}" srcOrd="0" destOrd="0" presId="urn:microsoft.com/office/officeart/2005/8/layout/list1"/>
    <dgm:cxn modelId="{82ED4E7C-D987-4503-B022-2D4B7C02B230}" srcId="{56496872-2526-4DB5-A767-D5164E619E7B}" destId="{005278DF-7DB3-4162-914C-5C09290883DF}" srcOrd="3" destOrd="0" parTransId="{554AA0C5-B560-4A4E-BED4-DCCDC791E13E}" sibTransId="{1A31A31E-E8CF-47F4-AD14-7A048849873C}"/>
    <dgm:cxn modelId="{5593F186-CE20-4197-9FC7-05694BB57DF3}" type="presOf" srcId="{56496872-2526-4DB5-A767-D5164E619E7B}" destId="{8AAA9279-F84E-4B9B-B09C-3772AC0864B5}" srcOrd="0" destOrd="0" presId="urn:microsoft.com/office/officeart/2005/8/layout/list1"/>
    <dgm:cxn modelId="{7D610B7F-B90E-4B50-8CA9-DEBC68FCBD32}" srcId="{94EAF118-7C31-4E43-8335-DF0DACB37B2F}" destId="{D1E1A009-AD85-440F-8175-C6883EA49009}" srcOrd="1" destOrd="0" parTransId="{AE351382-AA4C-4E52-A3D5-33B96C64FEC2}" sibTransId="{27EF8F2D-8989-4542-B956-D18DC1D37C46}"/>
    <dgm:cxn modelId="{50E7E36E-2F70-4DE7-9C1C-C2FAD36E0855}" srcId="{087F58AA-630F-4739-9428-29EC489797DC}" destId="{CB5CF42B-BBCC-411E-9166-F279804016D1}" srcOrd="4" destOrd="0" parTransId="{2FB261E3-487D-440F-8AC1-6175FED06521}" sibTransId="{8CDEBE77-BCB0-44E7-B848-64A3D7299533}"/>
    <dgm:cxn modelId="{3E16021E-2BB3-4795-97ED-F1B377A775C9}" type="presOf" srcId="{D8147AC3-0BE7-450F-9B1A-CB826090F454}" destId="{39F02E2F-3727-46DF-B678-01727C726092}" srcOrd="1" destOrd="0" presId="urn:microsoft.com/office/officeart/2005/8/layout/list1"/>
    <dgm:cxn modelId="{88941823-3F17-41AA-B46E-CE615E7EA99A}" type="presOf" srcId="{169A4E1C-B09A-40CB-B9AC-B7357B6C3BE2}" destId="{17715418-E7D7-4C2E-A2AA-BF3033AEDAC5}" srcOrd="0" destOrd="1" presId="urn:microsoft.com/office/officeart/2005/8/layout/list1"/>
    <dgm:cxn modelId="{1D161D05-CD0E-4B4F-BF65-E2F3B486AF5F}" srcId="{D8147AC3-0BE7-450F-9B1A-CB826090F454}" destId="{2279D058-3584-45BD-8911-82D62124E4E2}" srcOrd="0" destOrd="0" parTransId="{627A72B9-F85C-400A-A636-AA495EBD2C71}" sibTransId="{A43C9E5F-4BF8-45A5-8B64-37E1B284F03E}"/>
    <dgm:cxn modelId="{905D145E-DCD9-46B1-8EEB-F84C9619829C}" type="presOf" srcId="{755CA201-0274-46D4-83DC-62F10C529930}" destId="{6C47AD89-3AAC-40D9-9D73-2B979697E2A6}" srcOrd="0" destOrd="2" presId="urn:microsoft.com/office/officeart/2005/8/layout/list1"/>
    <dgm:cxn modelId="{96A003FE-C394-4453-881A-6100A95BD62A}" srcId="{087F58AA-630F-4739-9428-29EC489797DC}" destId="{FDDBE179-2ADC-4FEF-9EBC-4639A29B0659}" srcOrd="2" destOrd="0" parTransId="{766B573B-984A-4C8C-8780-5D8F293ED58A}" sibTransId="{3C24D1BC-25C6-4A68-87BE-F0AB9F0A284E}"/>
    <dgm:cxn modelId="{437FFF39-AAD1-4395-BDDB-7066292566F3}" type="presOf" srcId="{087F58AA-630F-4739-9428-29EC489797DC}" destId="{436C32D2-802C-4CA2-897F-52854E515E6A}" srcOrd="0" destOrd="0" presId="urn:microsoft.com/office/officeart/2005/8/layout/list1"/>
    <dgm:cxn modelId="{7CBF6F9E-05F0-47D4-A30D-FE647CEF0436}" srcId="{94EAF118-7C31-4E43-8335-DF0DACB37B2F}" destId="{FDD242C8-D06E-41AF-82D1-7DF5385EBE71}" srcOrd="0" destOrd="0" parTransId="{92630393-D092-4709-B471-8FF9C4F9F7B0}" sibTransId="{43F4F345-0BEE-46B7-A529-1EE560B37C97}"/>
    <dgm:cxn modelId="{EAF57AA6-D434-4243-A115-32E92B9AE7E3}" srcId="{5D96E4A1-9BEA-45FC-9D40-97E6DDD537F8}" destId="{56496872-2526-4DB5-A767-D5164E619E7B}" srcOrd="3" destOrd="0" parTransId="{5561E509-BF7C-408E-8715-C004D67A43E1}" sibTransId="{0E9FCC22-0748-4E8D-AA09-981B9A484763}"/>
    <dgm:cxn modelId="{BFF4A8ED-78EA-4651-8675-8B42AE6BFB05}" type="presOf" srcId="{087F58AA-630F-4739-9428-29EC489797DC}" destId="{8E69AACC-F177-48BC-9773-A7952825C0D9}" srcOrd="1" destOrd="0" presId="urn:microsoft.com/office/officeart/2005/8/layout/list1"/>
    <dgm:cxn modelId="{06BEC506-1070-4A15-9585-E839426F2996}" type="presOf" srcId="{C9AA14CF-FE97-4237-BBB3-365030F6F225}" destId="{0850C36E-96E9-4F26-9C8E-D67507B9928B}" srcOrd="0" destOrd="0" presId="urn:microsoft.com/office/officeart/2005/8/layout/list1"/>
    <dgm:cxn modelId="{CAFBE834-326B-45EC-B28C-0FA29801BBDF}" srcId="{56496872-2526-4DB5-A767-D5164E619E7B}" destId="{C9AA14CF-FE97-4237-BBB3-365030F6F225}" srcOrd="0" destOrd="0" parTransId="{BFB16664-8601-4548-A63A-FFBA0291CE91}" sibTransId="{0BBBC428-DD6F-4EC4-8F6C-4376942CB172}"/>
    <dgm:cxn modelId="{0B8700D5-B549-42AC-8F6B-B3F16E3D5744}" type="presOf" srcId="{ADFD7DB5-714F-4D50-B5A1-2BD02D00276D}" destId="{17715418-E7D7-4C2E-A2AA-BF3033AEDAC5}" srcOrd="0" destOrd="3" presId="urn:microsoft.com/office/officeart/2005/8/layout/list1"/>
    <dgm:cxn modelId="{10D6E302-7D50-4EBD-ADE0-3D39E337FD9E}" srcId="{087F58AA-630F-4739-9428-29EC489797DC}" destId="{1B2CC520-4970-489D-B58C-DD194FA8CA54}" srcOrd="0" destOrd="0" parTransId="{4A3103BB-3A5D-4E45-B3B6-87BDC5C933DA}" sibTransId="{35DEBD56-3835-4A65-83A7-EDEFD4270C4E}"/>
    <dgm:cxn modelId="{337D935E-3FC7-4D31-9FD6-D4B238E63B00}" type="presOf" srcId="{1B2CC520-4970-489D-B58C-DD194FA8CA54}" destId="{17715418-E7D7-4C2E-A2AA-BF3033AEDAC5}" srcOrd="0" destOrd="0" presId="urn:microsoft.com/office/officeart/2005/8/layout/list1"/>
    <dgm:cxn modelId="{977043CC-AAB3-4AF6-99F0-B4929958A605}" type="presOf" srcId="{2279D058-3584-45BD-8911-82D62124E4E2}" destId="{6C47AD89-3AAC-40D9-9D73-2B979697E2A6}" srcOrd="0" destOrd="0" presId="urn:microsoft.com/office/officeart/2005/8/layout/list1"/>
    <dgm:cxn modelId="{C00E721E-FE51-4341-AB60-FC17B4963642}" srcId="{087F58AA-630F-4739-9428-29EC489797DC}" destId="{ADFD7DB5-714F-4D50-B5A1-2BD02D00276D}" srcOrd="3" destOrd="0" parTransId="{B7DF4368-D6FA-4422-8B79-5088DDEC0E3C}" sibTransId="{E77C7DD3-36FE-4633-91F7-80902597CB81}"/>
    <dgm:cxn modelId="{2597F434-7889-4957-B7B9-B94275016855}" srcId="{5D96E4A1-9BEA-45FC-9D40-97E6DDD537F8}" destId="{D8147AC3-0BE7-450F-9B1A-CB826090F454}" srcOrd="2" destOrd="0" parTransId="{F23F0086-7461-496E-B592-13F61E874925}" sibTransId="{6D1AFFC3-EB16-4086-86D1-7C71853ED508}"/>
    <dgm:cxn modelId="{BFEE5937-E2F1-4BE2-84F3-E34C2B70BBCF}" srcId="{56496872-2526-4DB5-A767-D5164E619E7B}" destId="{728425D9-2049-4F10-859A-92F94D431912}" srcOrd="2" destOrd="0" parTransId="{C70DE3F5-DCAB-41FE-B800-2D79C2A235F8}" sibTransId="{5F04E0EA-EBE2-4E32-8135-0065E8F3979F}"/>
    <dgm:cxn modelId="{D8AB38FF-0AE4-43DD-BEA7-81938715F4F2}" type="presOf" srcId="{BB4108D7-98F9-4E0A-ADD4-77D61D474604}" destId="{0850C36E-96E9-4F26-9C8E-D67507B9928B}" srcOrd="0" destOrd="1" presId="urn:microsoft.com/office/officeart/2005/8/layout/list1"/>
    <dgm:cxn modelId="{F0883109-2433-4CA7-8388-D52F40788CD0}" srcId="{5D96E4A1-9BEA-45FC-9D40-97E6DDD537F8}" destId="{087F58AA-630F-4739-9428-29EC489797DC}" srcOrd="0" destOrd="0" parTransId="{A62F4863-1199-4188-A59F-A73B0F5678BF}" sibTransId="{BB467312-F032-4990-85B0-2F9EA25AF6B5}"/>
    <dgm:cxn modelId="{14ED9842-DCBB-46B7-B3C3-C211DD9D4FDA}" type="presOf" srcId="{5505326E-A25E-44EC-8FBC-9F1F0D159556}" destId="{6C47AD89-3AAC-40D9-9D73-2B979697E2A6}" srcOrd="0" destOrd="1" presId="urn:microsoft.com/office/officeart/2005/8/layout/list1"/>
    <dgm:cxn modelId="{9CCE101B-080F-4B34-AD13-5A8BC02EABA5}" type="presOf" srcId="{D1E1A009-AD85-440F-8175-C6883EA49009}" destId="{034E9F2B-AD28-485F-9D49-05966B1FD9AA}" srcOrd="0" destOrd="1" presId="urn:microsoft.com/office/officeart/2005/8/layout/list1"/>
    <dgm:cxn modelId="{F2F06189-7C72-40A3-B2F5-0ABFF33E01EC}" type="presOf" srcId="{FDD242C8-D06E-41AF-82D1-7DF5385EBE71}" destId="{034E9F2B-AD28-485F-9D49-05966B1FD9AA}" srcOrd="0" destOrd="0" presId="urn:microsoft.com/office/officeart/2005/8/layout/list1"/>
    <dgm:cxn modelId="{7ECD00C4-AF97-47CA-A22F-1FC7D52F6CA5}" type="presOf" srcId="{728425D9-2049-4F10-859A-92F94D431912}" destId="{0850C36E-96E9-4F26-9C8E-D67507B9928B}" srcOrd="0" destOrd="2" presId="urn:microsoft.com/office/officeart/2005/8/layout/list1"/>
    <dgm:cxn modelId="{43792D57-F84D-442F-9609-9B95A905C8F5}" type="presOf" srcId="{94EAF118-7C31-4E43-8335-DF0DACB37B2F}" destId="{0E324D3E-CA22-47D8-92D0-00380D9FCE4A}" srcOrd="1" destOrd="0" presId="urn:microsoft.com/office/officeart/2005/8/layout/list1"/>
    <dgm:cxn modelId="{DD3029CC-63F8-4D90-A487-DCF904F07A4F}" type="presParOf" srcId="{6F0CAC0D-E3C0-4272-8986-8024CBBAAE4E}" destId="{59C2F252-32F9-4C87-B174-2F409FBE03E9}" srcOrd="0" destOrd="0" presId="urn:microsoft.com/office/officeart/2005/8/layout/list1"/>
    <dgm:cxn modelId="{62BA5C6C-5450-4BAE-B323-ACF40608D254}" type="presParOf" srcId="{59C2F252-32F9-4C87-B174-2F409FBE03E9}" destId="{436C32D2-802C-4CA2-897F-52854E515E6A}" srcOrd="0" destOrd="0" presId="urn:microsoft.com/office/officeart/2005/8/layout/list1"/>
    <dgm:cxn modelId="{49C8A6A1-0C62-4A0A-8F4A-88FAE1EE07EB}" type="presParOf" srcId="{59C2F252-32F9-4C87-B174-2F409FBE03E9}" destId="{8E69AACC-F177-48BC-9773-A7952825C0D9}" srcOrd="1" destOrd="0" presId="urn:microsoft.com/office/officeart/2005/8/layout/list1"/>
    <dgm:cxn modelId="{D5658237-6B08-4086-8E2E-A8D877966E7D}" type="presParOf" srcId="{6F0CAC0D-E3C0-4272-8986-8024CBBAAE4E}" destId="{D2585408-0256-4A0A-B62F-F15B85C602A0}" srcOrd="1" destOrd="0" presId="urn:microsoft.com/office/officeart/2005/8/layout/list1"/>
    <dgm:cxn modelId="{D5123330-D6C6-44F3-A7C8-BDA7E9677A24}" type="presParOf" srcId="{6F0CAC0D-E3C0-4272-8986-8024CBBAAE4E}" destId="{17715418-E7D7-4C2E-A2AA-BF3033AEDAC5}" srcOrd="2" destOrd="0" presId="urn:microsoft.com/office/officeart/2005/8/layout/list1"/>
    <dgm:cxn modelId="{1070DCDF-6F92-4ED7-BCC6-51B929A638FF}" type="presParOf" srcId="{6F0CAC0D-E3C0-4272-8986-8024CBBAAE4E}" destId="{CBC9AADB-67B3-4B0E-88FD-8B92827FA6EF}" srcOrd="3" destOrd="0" presId="urn:microsoft.com/office/officeart/2005/8/layout/list1"/>
    <dgm:cxn modelId="{EAB62697-A95D-4F11-BCA2-96A76E9477F4}" type="presParOf" srcId="{6F0CAC0D-E3C0-4272-8986-8024CBBAAE4E}" destId="{E87824DA-908F-417E-BFC8-33A3E03A7F64}" srcOrd="4" destOrd="0" presId="urn:microsoft.com/office/officeart/2005/8/layout/list1"/>
    <dgm:cxn modelId="{CB2456CE-4F8B-484B-A84D-4A1014DF1AEF}" type="presParOf" srcId="{E87824DA-908F-417E-BFC8-33A3E03A7F64}" destId="{BE186475-2539-47DB-81AD-2622AF19D736}" srcOrd="0" destOrd="0" presId="urn:microsoft.com/office/officeart/2005/8/layout/list1"/>
    <dgm:cxn modelId="{A782EC8C-7B64-4356-A00D-011C64C4214B}" type="presParOf" srcId="{E87824DA-908F-417E-BFC8-33A3E03A7F64}" destId="{0E324D3E-CA22-47D8-92D0-00380D9FCE4A}" srcOrd="1" destOrd="0" presId="urn:microsoft.com/office/officeart/2005/8/layout/list1"/>
    <dgm:cxn modelId="{54CC5EB8-590D-40FF-B7A2-A5CAC2049411}" type="presParOf" srcId="{6F0CAC0D-E3C0-4272-8986-8024CBBAAE4E}" destId="{9D6EE2E2-9EC8-4ADF-9FB3-0203D5121119}" srcOrd="5" destOrd="0" presId="urn:microsoft.com/office/officeart/2005/8/layout/list1"/>
    <dgm:cxn modelId="{EA1DB6DA-BFF5-4C32-AFD4-E46712AF7F3D}" type="presParOf" srcId="{6F0CAC0D-E3C0-4272-8986-8024CBBAAE4E}" destId="{034E9F2B-AD28-485F-9D49-05966B1FD9AA}" srcOrd="6" destOrd="0" presId="urn:microsoft.com/office/officeart/2005/8/layout/list1"/>
    <dgm:cxn modelId="{3DE611F1-AF94-4B4F-9242-DD3EC9270CCC}" type="presParOf" srcId="{6F0CAC0D-E3C0-4272-8986-8024CBBAAE4E}" destId="{C8DC3DAD-8AA7-4E13-8671-023F19EB28A3}" srcOrd="7" destOrd="0" presId="urn:microsoft.com/office/officeart/2005/8/layout/list1"/>
    <dgm:cxn modelId="{996DBAB7-5335-489A-AAFD-F44A373BC38E}" type="presParOf" srcId="{6F0CAC0D-E3C0-4272-8986-8024CBBAAE4E}" destId="{6154C2DF-6D1F-4761-A9D6-779C9594A5A3}" srcOrd="8" destOrd="0" presId="urn:microsoft.com/office/officeart/2005/8/layout/list1"/>
    <dgm:cxn modelId="{ED801901-4B28-4404-997A-627D0667C2EE}" type="presParOf" srcId="{6154C2DF-6D1F-4761-A9D6-779C9594A5A3}" destId="{334ADEA5-F65A-4174-A05A-297F926B59F4}" srcOrd="0" destOrd="0" presId="urn:microsoft.com/office/officeart/2005/8/layout/list1"/>
    <dgm:cxn modelId="{AA0014E6-209C-48FD-9C39-40E24539236E}" type="presParOf" srcId="{6154C2DF-6D1F-4761-A9D6-779C9594A5A3}" destId="{39F02E2F-3727-46DF-B678-01727C726092}" srcOrd="1" destOrd="0" presId="urn:microsoft.com/office/officeart/2005/8/layout/list1"/>
    <dgm:cxn modelId="{6992090B-3594-47CD-A16D-F52513D11FDD}" type="presParOf" srcId="{6F0CAC0D-E3C0-4272-8986-8024CBBAAE4E}" destId="{42FE0B9F-C4BA-4388-A9E6-C42BA80DE0D3}" srcOrd="9" destOrd="0" presId="urn:microsoft.com/office/officeart/2005/8/layout/list1"/>
    <dgm:cxn modelId="{62D456AB-F4ED-40DD-B599-C57DD4C1E9E1}" type="presParOf" srcId="{6F0CAC0D-E3C0-4272-8986-8024CBBAAE4E}" destId="{6C47AD89-3AAC-40D9-9D73-2B979697E2A6}" srcOrd="10" destOrd="0" presId="urn:microsoft.com/office/officeart/2005/8/layout/list1"/>
    <dgm:cxn modelId="{15692FD0-1675-44AF-AF44-03F2B6F490B4}" type="presParOf" srcId="{6F0CAC0D-E3C0-4272-8986-8024CBBAAE4E}" destId="{AD31C91C-F423-4D7C-9A7B-B377EA0FE04C}" srcOrd="11" destOrd="0" presId="urn:microsoft.com/office/officeart/2005/8/layout/list1"/>
    <dgm:cxn modelId="{387549A6-EB17-4945-B2AF-22F74C8346FB}" type="presParOf" srcId="{6F0CAC0D-E3C0-4272-8986-8024CBBAAE4E}" destId="{15693977-0CCA-408C-B1D4-1A1916676AD9}" srcOrd="12" destOrd="0" presId="urn:microsoft.com/office/officeart/2005/8/layout/list1"/>
    <dgm:cxn modelId="{30DF9C1F-71C0-46BC-9C4E-CC236181FA08}" type="presParOf" srcId="{15693977-0CCA-408C-B1D4-1A1916676AD9}" destId="{8AAA9279-F84E-4B9B-B09C-3772AC0864B5}" srcOrd="0" destOrd="0" presId="urn:microsoft.com/office/officeart/2005/8/layout/list1"/>
    <dgm:cxn modelId="{091C6ED7-CDF5-4756-B370-76C32BD45A9B}" type="presParOf" srcId="{15693977-0CCA-408C-B1D4-1A1916676AD9}" destId="{439D57CA-A48D-4474-AD40-2274CD8098E0}" srcOrd="1" destOrd="0" presId="urn:microsoft.com/office/officeart/2005/8/layout/list1"/>
    <dgm:cxn modelId="{0E8BBB28-4A53-44C0-9F1A-394C364A0A17}" type="presParOf" srcId="{6F0CAC0D-E3C0-4272-8986-8024CBBAAE4E}" destId="{51E5CCDE-21D4-4984-A0FB-1FE7BACA134C}" srcOrd="13" destOrd="0" presId="urn:microsoft.com/office/officeart/2005/8/layout/list1"/>
    <dgm:cxn modelId="{C43BEFFB-07C0-48F2-9880-7601CD12A5D7}" type="presParOf" srcId="{6F0CAC0D-E3C0-4272-8986-8024CBBAAE4E}" destId="{0850C36E-96E9-4F26-9C8E-D67507B9928B}" srcOrd="14" destOrd="0" presId="urn:microsoft.com/office/officeart/2005/8/layout/lis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96E4A1-9BEA-45FC-9D40-97E6DDD537F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58CE524-D048-4521-B4A4-B322AC524683}">
      <dgm:prSet custT="1"/>
      <dgm:spPr/>
      <dgm:t>
        <a:bodyPr/>
        <a:lstStyle/>
        <a:p>
          <a:r>
            <a:rPr lang="en-US" sz="1100" b="1" dirty="0" smtClean="0">
              <a:hlinkClick xmlns:r="http://schemas.openxmlformats.org/officeDocument/2006/relationships" r:id="rId1" action="ppaction://hlinksldjump"/>
            </a:rPr>
            <a:t>Current Alerts</a:t>
          </a:r>
          <a:endParaRPr lang="en-US" sz="1100" b="1" dirty="0"/>
        </a:p>
      </dgm:t>
    </dgm:pt>
    <dgm:pt modelId="{9EB5BD0D-541A-405E-AF8A-C33EA324DE6B}" type="parTrans" cxnId="{D71FEDFB-8658-4CB9-8756-1BD0F840D2FA}">
      <dgm:prSet/>
      <dgm:spPr/>
      <dgm:t>
        <a:bodyPr/>
        <a:lstStyle/>
        <a:p>
          <a:endParaRPr lang="en-US"/>
        </a:p>
      </dgm:t>
    </dgm:pt>
    <dgm:pt modelId="{6D880020-B5B5-4B1E-BED9-C12C33FEEE53}" type="sibTrans" cxnId="{D71FEDFB-8658-4CB9-8756-1BD0F840D2FA}">
      <dgm:prSet/>
      <dgm:spPr/>
      <dgm:t>
        <a:bodyPr/>
        <a:lstStyle/>
        <a:p>
          <a:endParaRPr lang="en-US"/>
        </a:p>
      </dgm:t>
    </dgm:pt>
    <dgm:pt modelId="{7629155C-DC05-4658-9C00-3BC09F82E195}">
      <dgm:prSet custT="1"/>
      <dgm:spPr/>
      <dgm:t>
        <a:bodyPr/>
        <a:lstStyle/>
        <a:p>
          <a:r>
            <a:rPr lang="en-US" sz="1100" b="1" dirty="0" smtClean="0">
              <a:hlinkClick xmlns:r="http://schemas.openxmlformats.org/officeDocument/2006/relationships" r:id="rId2" action="ppaction://hlinksldjump"/>
            </a:rPr>
            <a:t>Update Status</a:t>
          </a:r>
          <a:endParaRPr lang="en-US" sz="1100" b="1" dirty="0"/>
        </a:p>
      </dgm:t>
    </dgm:pt>
    <dgm:pt modelId="{9E4D578C-37F7-4DB2-A68D-F040FC5D8C38}" type="parTrans" cxnId="{6077AD3F-D823-481C-82A3-7B8836D217A6}">
      <dgm:prSet/>
      <dgm:spPr/>
      <dgm:t>
        <a:bodyPr/>
        <a:lstStyle/>
        <a:p>
          <a:endParaRPr lang="en-US"/>
        </a:p>
      </dgm:t>
    </dgm:pt>
    <dgm:pt modelId="{7ECBE4F7-8DF0-47A1-B3E8-DFF647DC5662}" type="sibTrans" cxnId="{6077AD3F-D823-481C-82A3-7B8836D217A6}">
      <dgm:prSet/>
      <dgm:spPr/>
      <dgm:t>
        <a:bodyPr/>
        <a:lstStyle/>
        <a:p>
          <a:endParaRPr lang="en-US"/>
        </a:p>
      </dgm:t>
    </dgm:pt>
    <dgm:pt modelId="{EF8DB3BA-C0A1-4563-9DC0-583F0A16B402}">
      <dgm:prSet custT="1"/>
      <dgm:spPr/>
      <dgm:t>
        <a:bodyPr/>
        <a:lstStyle/>
        <a:p>
          <a:r>
            <a:rPr lang="en-US" sz="1100" b="1" dirty="0" smtClean="0">
              <a:hlinkClick xmlns:r="http://schemas.openxmlformats.org/officeDocument/2006/relationships" r:id="rId3" action="ppaction://hlinksldjump"/>
            </a:rPr>
            <a:t>Review History</a:t>
          </a:r>
          <a:endParaRPr lang="en-US" sz="1100" b="1" dirty="0"/>
        </a:p>
      </dgm:t>
    </dgm:pt>
    <dgm:pt modelId="{4A33EECF-8772-4699-AD42-061BE11394F5}" type="parTrans" cxnId="{66828F16-9D22-4A2D-ADDD-7EF13E81CCC4}">
      <dgm:prSet/>
      <dgm:spPr/>
      <dgm:t>
        <a:bodyPr/>
        <a:lstStyle/>
        <a:p>
          <a:endParaRPr lang="en-US"/>
        </a:p>
      </dgm:t>
    </dgm:pt>
    <dgm:pt modelId="{374271A3-171B-40ED-8054-4F8DB1E8AD8C}" type="sibTrans" cxnId="{66828F16-9D22-4A2D-ADDD-7EF13E81CCC4}">
      <dgm:prSet/>
      <dgm:spPr/>
      <dgm:t>
        <a:bodyPr/>
        <a:lstStyle/>
        <a:p>
          <a:endParaRPr lang="en-US"/>
        </a:p>
      </dgm:t>
    </dgm:pt>
    <dgm:pt modelId="{DE58262D-924A-4F57-853E-9EB15BCA1023}">
      <dgm:prSet custT="1"/>
      <dgm:spPr/>
      <dgm:t>
        <a:bodyPr/>
        <a:lstStyle/>
        <a:p>
          <a:r>
            <a:rPr lang="en-US" sz="1100" b="1" dirty="0" smtClean="0"/>
            <a:t>Reports Functionality</a:t>
          </a:r>
          <a:endParaRPr lang="en-US" sz="1100" b="1" dirty="0"/>
        </a:p>
      </dgm:t>
    </dgm:pt>
    <dgm:pt modelId="{C5BEDAAA-2E64-4E89-97BC-C018A23F0C10}" type="parTrans" cxnId="{3A8E9EAD-081B-451C-BF4B-83DE5E818EF3}">
      <dgm:prSet/>
      <dgm:spPr/>
      <dgm:t>
        <a:bodyPr/>
        <a:lstStyle/>
        <a:p>
          <a:endParaRPr lang="en-US"/>
        </a:p>
      </dgm:t>
    </dgm:pt>
    <dgm:pt modelId="{8DF3D67B-58FF-49DC-911E-375E9A19CD3D}" type="sibTrans" cxnId="{3A8E9EAD-081B-451C-BF4B-83DE5E818EF3}">
      <dgm:prSet/>
      <dgm:spPr/>
      <dgm:t>
        <a:bodyPr/>
        <a:lstStyle/>
        <a:p>
          <a:endParaRPr lang="en-US"/>
        </a:p>
      </dgm:t>
    </dgm:pt>
    <dgm:pt modelId="{B37A5A93-D137-48F6-ADE8-3BEF391A4D54}">
      <dgm:prSet custT="1"/>
      <dgm:spPr/>
      <dgm:t>
        <a:bodyPr/>
        <a:lstStyle/>
        <a:p>
          <a:r>
            <a:rPr lang="en-US" sz="1100" b="1" dirty="0" smtClean="0">
              <a:hlinkClick xmlns:r="http://schemas.openxmlformats.org/officeDocument/2006/relationships" r:id="rId4" action="ppaction://hlinksldjump"/>
            </a:rPr>
            <a:t>Manage Reports</a:t>
          </a:r>
          <a:endParaRPr lang="en-US" sz="1100" b="1" dirty="0"/>
        </a:p>
      </dgm:t>
    </dgm:pt>
    <dgm:pt modelId="{07940796-39D9-4279-8BCD-E3C8F27A0DE2}" type="parTrans" cxnId="{DB7E9861-0EB9-4343-AC6C-52D827AF6FF0}">
      <dgm:prSet/>
      <dgm:spPr/>
      <dgm:t>
        <a:bodyPr/>
        <a:lstStyle/>
        <a:p>
          <a:endParaRPr lang="en-US"/>
        </a:p>
      </dgm:t>
    </dgm:pt>
    <dgm:pt modelId="{CC09C258-EB90-4CF9-AB1C-83EE1784BC32}" type="sibTrans" cxnId="{DB7E9861-0EB9-4343-AC6C-52D827AF6FF0}">
      <dgm:prSet/>
      <dgm:spPr/>
      <dgm:t>
        <a:bodyPr/>
        <a:lstStyle/>
        <a:p>
          <a:endParaRPr lang="en-US"/>
        </a:p>
      </dgm:t>
    </dgm:pt>
    <dgm:pt modelId="{F779D4CD-E7D5-49B8-B12F-6D31BA6F67F8}">
      <dgm:prSet custT="1"/>
      <dgm:spPr/>
      <dgm:t>
        <a:bodyPr/>
        <a:lstStyle/>
        <a:p>
          <a:r>
            <a:rPr lang="en-US" sz="1100" b="1" dirty="0" smtClean="0">
              <a:hlinkClick xmlns:r="http://schemas.openxmlformats.org/officeDocument/2006/relationships" r:id="rId5" action="ppaction://hlinksldjump"/>
            </a:rPr>
            <a:t>Maintain Report Schedules</a:t>
          </a:r>
          <a:endParaRPr lang="en-US" sz="1100" b="1" dirty="0"/>
        </a:p>
      </dgm:t>
    </dgm:pt>
    <dgm:pt modelId="{CE21A2A4-B5A6-4563-9124-AFB15FF66E37}" type="parTrans" cxnId="{6851EF82-7035-47B0-B5E9-9F035B7A2EAF}">
      <dgm:prSet/>
      <dgm:spPr/>
      <dgm:t>
        <a:bodyPr/>
        <a:lstStyle/>
        <a:p>
          <a:endParaRPr lang="en-US"/>
        </a:p>
      </dgm:t>
    </dgm:pt>
    <dgm:pt modelId="{5631857F-6C3C-4907-BAE1-3FF9E346DFDF}" type="sibTrans" cxnId="{6851EF82-7035-47B0-B5E9-9F035B7A2EAF}">
      <dgm:prSet/>
      <dgm:spPr/>
      <dgm:t>
        <a:bodyPr/>
        <a:lstStyle/>
        <a:p>
          <a:endParaRPr lang="en-US"/>
        </a:p>
      </dgm:t>
    </dgm:pt>
    <dgm:pt modelId="{EB6BD163-262E-4E6C-9F39-13A2A198F2E6}">
      <dgm:prSet custT="1"/>
      <dgm:spPr/>
      <dgm:t>
        <a:bodyPr/>
        <a:lstStyle/>
        <a:p>
          <a:r>
            <a:rPr lang="en-US" sz="1100" b="1" dirty="0" smtClean="0"/>
            <a:t>Admin Functionality</a:t>
          </a:r>
          <a:endParaRPr lang="en-US" sz="1100" b="1" dirty="0"/>
        </a:p>
      </dgm:t>
    </dgm:pt>
    <dgm:pt modelId="{72C2B6A5-CA78-4B5D-8518-03CF7C27247A}" type="parTrans" cxnId="{DBEC9AA2-674E-486E-97E4-4A110FEB7A01}">
      <dgm:prSet/>
      <dgm:spPr/>
      <dgm:t>
        <a:bodyPr/>
        <a:lstStyle/>
        <a:p>
          <a:endParaRPr lang="en-US"/>
        </a:p>
      </dgm:t>
    </dgm:pt>
    <dgm:pt modelId="{865AB5F9-1CD8-4D9E-8CDE-3F0FC03BA4B5}" type="sibTrans" cxnId="{DBEC9AA2-674E-486E-97E4-4A110FEB7A01}">
      <dgm:prSet/>
      <dgm:spPr/>
      <dgm:t>
        <a:bodyPr/>
        <a:lstStyle/>
        <a:p>
          <a:endParaRPr lang="en-US"/>
        </a:p>
      </dgm:t>
    </dgm:pt>
    <dgm:pt modelId="{5799579B-4CA4-4F2F-8913-C937122BA0B7}">
      <dgm:prSet phldrT="[Text]" custT="1"/>
      <dgm:spPr/>
      <dgm:t>
        <a:bodyPr/>
        <a:lstStyle/>
        <a:p>
          <a:r>
            <a:rPr lang="en-US" sz="1100" b="1" dirty="0" smtClean="0">
              <a:hlinkClick xmlns:r="http://schemas.openxmlformats.org/officeDocument/2006/relationships" r:id="rId6" action="ppaction://hlinksldjump"/>
            </a:rPr>
            <a:t>Maintain Vicinity</a:t>
          </a:r>
          <a:endParaRPr lang="en-US" sz="1100" dirty="0"/>
        </a:p>
      </dgm:t>
    </dgm:pt>
    <dgm:pt modelId="{6B4927F2-4909-4181-B4E1-4DED5840B0EC}" type="parTrans" cxnId="{444481CE-79CE-4590-89E3-E8B4DFFE24EA}">
      <dgm:prSet/>
      <dgm:spPr/>
      <dgm:t>
        <a:bodyPr/>
        <a:lstStyle/>
        <a:p>
          <a:endParaRPr lang="en-US"/>
        </a:p>
      </dgm:t>
    </dgm:pt>
    <dgm:pt modelId="{50BB8D7C-9E89-41E6-8911-92CFB6AEE264}" type="sibTrans" cxnId="{444481CE-79CE-4590-89E3-E8B4DFFE24EA}">
      <dgm:prSet/>
      <dgm:spPr/>
      <dgm:t>
        <a:bodyPr/>
        <a:lstStyle/>
        <a:p>
          <a:endParaRPr lang="en-US"/>
        </a:p>
      </dgm:t>
    </dgm:pt>
    <dgm:pt modelId="{921E1835-EF3A-4CAF-91B9-6B3458064A6E}">
      <dgm:prSet custT="1"/>
      <dgm:spPr/>
      <dgm:t>
        <a:bodyPr/>
        <a:lstStyle/>
        <a:p>
          <a:r>
            <a:rPr lang="en-US" sz="1100" b="1" dirty="0" smtClean="0">
              <a:hlinkClick xmlns:r="http://schemas.openxmlformats.org/officeDocument/2006/relationships" r:id="rId7" action="ppaction://hlinksldjump"/>
            </a:rPr>
            <a:t>Maintain Licensee Relationship</a:t>
          </a:r>
          <a:endParaRPr lang="en-US" sz="1100" b="1" dirty="0"/>
        </a:p>
      </dgm:t>
    </dgm:pt>
    <dgm:pt modelId="{2DE5C3AD-6CF8-46DC-B96F-C7AC83564B5C}" type="parTrans" cxnId="{68278519-24DD-4C84-84CA-EB53314DC15D}">
      <dgm:prSet/>
      <dgm:spPr/>
      <dgm:t>
        <a:bodyPr/>
        <a:lstStyle/>
        <a:p>
          <a:endParaRPr lang="en-US"/>
        </a:p>
      </dgm:t>
    </dgm:pt>
    <dgm:pt modelId="{DAD10263-BB63-479B-8BF2-ED4888BC4A36}" type="sibTrans" cxnId="{68278519-24DD-4C84-84CA-EB53314DC15D}">
      <dgm:prSet/>
      <dgm:spPr/>
      <dgm:t>
        <a:bodyPr/>
        <a:lstStyle/>
        <a:p>
          <a:endParaRPr lang="en-US"/>
        </a:p>
      </dgm:t>
    </dgm:pt>
    <dgm:pt modelId="{41EE9347-083B-4A30-B5FF-7BF4B8F3A508}">
      <dgm:prSet custT="1"/>
      <dgm:spPr/>
      <dgm:t>
        <a:bodyPr/>
        <a:lstStyle/>
        <a:p>
          <a:r>
            <a:rPr lang="en-US" sz="1100" b="1" dirty="0" smtClean="0">
              <a:hlinkClick xmlns:r="http://schemas.openxmlformats.org/officeDocument/2006/relationships" r:id="rId8" action="ppaction://hlinksldjump"/>
            </a:rPr>
            <a:t>Maintain Alert Rules</a:t>
          </a:r>
          <a:endParaRPr lang="en-US" sz="1100" b="1" dirty="0" smtClean="0"/>
        </a:p>
      </dgm:t>
    </dgm:pt>
    <dgm:pt modelId="{DAEEB78C-7782-44B2-8432-336039A3DBE7}" type="parTrans" cxnId="{C3E5102F-057F-428C-8514-E182B68840E3}">
      <dgm:prSet/>
      <dgm:spPr/>
      <dgm:t>
        <a:bodyPr/>
        <a:lstStyle/>
        <a:p>
          <a:endParaRPr lang="en-US"/>
        </a:p>
      </dgm:t>
    </dgm:pt>
    <dgm:pt modelId="{F1BB2AE2-81A4-4BE7-8EE6-664B786A8D58}" type="sibTrans" cxnId="{C3E5102F-057F-428C-8514-E182B68840E3}">
      <dgm:prSet/>
      <dgm:spPr/>
      <dgm:t>
        <a:bodyPr/>
        <a:lstStyle/>
        <a:p>
          <a:endParaRPr lang="en-US"/>
        </a:p>
      </dgm:t>
    </dgm:pt>
    <dgm:pt modelId="{7AB98A59-D2CC-4C7C-872A-CFCDF5BA1CDA}">
      <dgm:prSet custT="1"/>
      <dgm:spPr/>
      <dgm:t>
        <a:bodyPr/>
        <a:lstStyle/>
        <a:p>
          <a:r>
            <a:rPr lang="en-US" sz="1100" b="1" dirty="0" smtClean="0">
              <a:hlinkClick xmlns:r="http://schemas.openxmlformats.org/officeDocument/2006/relationships" r:id="rId9" action="ppaction://hlinksldjump"/>
            </a:rPr>
            <a:t>Upload Report</a:t>
          </a:r>
          <a:endParaRPr lang="en-US" sz="1100" b="1" dirty="0"/>
        </a:p>
      </dgm:t>
    </dgm:pt>
    <dgm:pt modelId="{A58F927F-0885-4416-9AA6-F4A796E08976}" type="parTrans" cxnId="{F08819DA-6448-4173-8AC4-FBC61BAB1EAA}">
      <dgm:prSet/>
      <dgm:spPr/>
      <dgm:t>
        <a:bodyPr/>
        <a:lstStyle/>
        <a:p>
          <a:endParaRPr lang="en-US"/>
        </a:p>
      </dgm:t>
    </dgm:pt>
    <dgm:pt modelId="{6A60ABDD-6F86-472F-8356-E4E4CD7A502A}" type="sibTrans" cxnId="{F08819DA-6448-4173-8AC4-FBC61BAB1EAA}">
      <dgm:prSet/>
      <dgm:spPr/>
      <dgm:t>
        <a:bodyPr/>
        <a:lstStyle/>
        <a:p>
          <a:endParaRPr lang="en-US"/>
        </a:p>
      </dgm:t>
    </dgm:pt>
    <dgm:pt modelId="{3D73130D-E74C-453A-8C7A-0792617B619D}">
      <dgm:prSet custT="1"/>
      <dgm:spPr/>
      <dgm:t>
        <a:bodyPr/>
        <a:lstStyle/>
        <a:p>
          <a:r>
            <a:rPr lang="en-US" sz="1100" b="1" dirty="0" smtClean="0">
              <a:hlinkClick xmlns:r="http://schemas.openxmlformats.org/officeDocument/2006/relationships" r:id="rId10" action="ppaction://hlinksldjump"/>
            </a:rPr>
            <a:t>Send Message to NSTS Mailbox</a:t>
          </a:r>
          <a:endParaRPr lang="en-US" sz="1100" b="1" dirty="0"/>
        </a:p>
      </dgm:t>
    </dgm:pt>
    <dgm:pt modelId="{3869C98A-79C2-40B3-8C35-C726AAC5E1E6}" type="parTrans" cxnId="{16911E14-BC41-4F07-8AA0-B35B53510720}">
      <dgm:prSet/>
      <dgm:spPr/>
      <dgm:t>
        <a:bodyPr/>
        <a:lstStyle/>
        <a:p>
          <a:endParaRPr lang="en-US"/>
        </a:p>
      </dgm:t>
    </dgm:pt>
    <dgm:pt modelId="{B3F63D03-05FA-4C27-8641-3650B4022048}" type="sibTrans" cxnId="{16911E14-BC41-4F07-8AA0-B35B53510720}">
      <dgm:prSet/>
      <dgm:spPr/>
      <dgm:t>
        <a:bodyPr/>
        <a:lstStyle/>
        <a:p>
          <a:endParaRPr lang="en-US"/>
        </a:p>
      </dgm:t>
    </dgm:pt>
    <dgm:pt modelId="{EF597BCC-D2E6-43EF-8E3E-9EC84D277549}">
      <dgm:prSet custT="1"/>
      <dgm:spPr/>
      <dgm:t>
        <a:bodyPr/>
        <a:lstStyle/>
        <a:p>
          <a:r>
            <a:rPr lang="en-US" sz="1100" b="1" dirty="0" smtClean="0">
              <a:hlinkClick xmlns:r="http://schemas.openxmlformats.org/officeDocument/2006/relationships" r:id="rId11" action="ppaction://hlinksldjump"/>
            </a:rPr>
            <a:t>Update Message in NSTS Mailbox</a:t>
          </a:r>
          <a:endParaRPr lang="en-US" sz="1100" b="1" dirty="0"/>
        </a:p>
      </dgm:t>
    </dgm:pt>
    <dgm:pt modelId="{54AF2096-B652-451C-ACE6-1056C3F42AE8}" type="parTrans" cxnId="{5D58CC0D-42B9-4A20-912A-A5BB686A8D87}">
      <dgm:prSet/>
      <dgm:spPr/>
      <dgm:t>
        <a:bodyPr/>
        <a:lstStyle/>
        <a:p>
          <a:endParaRPr lang="en-US"/>
        </a:p>
      </dgm:t>
    </dgm:pt>
    <dgm:pt modelId="{5D5E4EBC-E588-407D-9869-74AB20CFB37B}" type="sibTrans" cxnId="{5D58CC0D-42B9-4A20-912A-A5BB686A8D87}">
      <dgm:prSet/>
      <dgm:spPr/>
      <dgm:t>
        <a:bodyPr/>
        <a:lstStyle/>
        <a:p>
          <a:endParaRPr lang="en-US"/>
        </a:p>
      </dgm:t>
    </dgm:pt>
    <dgm:pt modelId="{886835A0-4C48-4BA1-9948-35F8220422D5}">
      <dgm:prSet custT="1"/>
      <dgm:spPr/>
      <dgm:t>
        <a:bodyPr/>
        <a:lstStyle/>
        <a:p>
          <a:r>
            <a:rPr lang="en-US" sz="1100" b="1" dirty="0" smtClean="0"/>
            <a:t>New Query Capabilities</a:t>
          </a:r>
          <a:endParaRPr lang="en-US" sz="1100" b="1" dirty="0"/>
        </a:p>
      </dgm:t>
    </dgm:pt>
    <dgm:pt modelId="{AC1C79AA-AD22-484D-9A74-764515EEEDAF}" type="parTrans" cxnId="{77BF3B14-2FF1-4CE0-A399-209DCD697559}">
      <dgm:prSet/>
      <dgm:spPr/>
      <dgm:t>
        <a:bodyPr/>
        <a:lstStyle/>
        <a:p>
          <a:endParaRPr lang="en-US"/>
        </a:p>
      </dgm:t>
    </dgm:pt>
    <dgm:pt modelId="{398171B4-3D69-4F86-9DBF-4925A3A74523}" type="sibTrans" cxnId="{77BF3B14-2FF1-4CE0-A399-209DCD697559}">
      <dgm:prSet/>
      <dgm:spPr/>
      <dgm:t>
        <a:bodyPr/>
        <a:lstStyle/>
        <a:p>
          <a:endParaRPr lang="en-US"/>
        </a:p>
      </dgm:t>
    </dgm:pt>
    <dgm:pt modelId="{5D1CCB19-AE17-441C-8C8A-2295B6F1ED70}">
      <dgm:prSet custT="1"/>
      <dgm:spPr/>
      <dgm:t>
        <a:bodyPr/>
        <a:lstStyle/>
        <a:p>
          <a:r>
            <a:rPr lang="en-US" sz="1100" b="1" dirty="0" smtClean="0">
              <a:hlinkClick xmlns:r="http://schemas.openxmlformats.org/officeDocument/2006/relationships" r:id="rId12" action="ppaction://hlinksldjump"/>
            </a:rPr>
            <a:t>Query Source</a:t>
          </a:r>
          <a:endParaRPr lang="en-US" sz="1100" b="1" dirty="0"/>
        </a:p>
      </dgm:t>
    </dgm:pt>
    <dgm:pt modelId="{D59F1993-3571-489B-A42A-DED3FCC7E66D}" type="parTrans" cxnId="{2CE1282B-0203-4845-9DA7-4D5101DB179D}">
      <dgm:prSet/>
      <dgm:spPr/>
      <dgm:t>
        <a:bodyPr/>
        <a:lstStyle/>
        <a:p>
          <a:endParaRPr lang="en-US"/>
        </a:p>
      </dgm:t>
    </dgm:pt>
    <dgm:pt modelId="{833C2DF7-4C2B-4C60-934E-6B724F0ABDDA}" type="sibTrans" cxnId="{2CE1282B-0203-4845-9DA7-4D5101DB179D}">
      <dgm:prSet/>
      <dgm:spPr/>
      <dgm:t>
        <a:bodyPr/>
        <a:lstStyle/>
        <a:p>
          <a:endParaRPr lang="en-US"/>
        </a:p>
      </dgm:t>
    </dgm:pt>
    <dgm:pt modelId="{7318F400-2704-43FF-BD68-0815B12B11A0}">
      <dgm:prSet custT="1"/>
      <dgm:spPr/>
      <dgm:t>
        <a:bodyPr/>
        <a:lstStyle/>
        <a:p>
          <a:r>
            <a:rPr lang="en-US" sz="1100" b="1" dirty="0" smtClean="0">
              <a:hlinkClick xmlns:r="http://schemas.openxmlformats.org/officeDocument/2006/relationships" r:id="rId13" action="ppaction://hlinksldjump"/>
            </a:rPr>
            <a:t>Query Licenses</a:t>
          </a:r>
          <a:endParaRPr lang="en-US" sz="1100" b="1" dirty="0"/>
        </a:p>
      </dgm:t>
    </dgm:pt>
    <dgm:pt modelId="{6183A5D3-0BDF-4086-8B5E-CB870C35666D}" type="parTrans" cxnId="{F0EB5BCA-C85D-418B-A166-2D6CA0D1F508}">
      <dgm:prSet/>
      <dgm:spPr/>
      <dgm:t>
        <a:bodyPr/>
        <a:lstStyle/>
        <a:p>
          <a:endParaRPr lang="en-US"/>
        </a:p>
      </dgm:t>
    </dgm:pt>
    <dgm:pt modelId="{ECF0257D-92DA-4879-A9E8-7C0F1B8AFC83}" type="sibTrans" cxnId="{F0EB5BCA-C85D-418B-A166-2D6CA0D1F508}">
      <dgm:prSet/>
      <dgm:spPr/>
      <dgm:t>
        <a:bodyPr/>
        <a:lstStyle/>
        <a:p>
          <a:endParaRPr lang="en-US"/>
        </a:p>
      </dgm:t>
    </dgm:pt>
    <dgm:pt modelId="{35B3EC88-310F-4D3E-89BC-347DB027059B}">
      <dgm:prSet custT="1"/>
      <dgm:spPr/>
      <dgm:t>
        <a:bodyPr/>
        <a:lstStyle/>
        <a:p>
          <a:r>
            <a:rPr lang="en-US" sz="1100" b="1" dirty="0" smtClean="0">
              <a:hlinkClick xmlns:r="http://schemas.openxmlformats.org/officeDocument/2006/relationships" r:id="rId14" action="ppaction://hlinksldjump"/>
            </a:rPr>
            <a:t>Query Transfers/Receipts</a:t>
          </a:r>
          <a:endParaRPr lang="en-US" sz="1100" b="1" dirty="0"/>
        </a:p>
      </dgm:t>
    </dgm:pt>
    <dgm:pt modelId="{2C9A485C-4298-468D-A3CB-9A35C9F4FC02}" type="parTrans" cxnId="{66078F7B-97AB-4833-B67F-CF48F21216C3}">
      <dgm:prSet/>
      <dgm:spPr/>
      <dgm:t>
        <a:bodyPr/>
        <a:lstStyle/>
        <a:p>
          <a:endParaRPr lang="en-US"/>
        </a:p>
      </dgm:t>
    </dgm:pt>
    <dgm:pt modelId="{E08CFE50-07F3-4C21-A54C-D2C0C46CEB4F}" type="sibTrans" cxnId="{66078F7B-97AB-4833-B67F-CF48F21216C3}">
      <dgm:prSet/>
      <dgm:spPr/>
      <dgm:t>
        <a:bodyPr/>
        <a:lstStyle/>
        <a:p>
          <a:endParaRPr lang="en-US"/>
        </a:p>
      </dgm:t>
    </dgm:pt>
    <dgm:pt modelId="{93F22026-D948-4316-BFDE-F301E552FE34}">
      <dgm:prSet custT="1"/>
      <dgm:spPr/>
      <dgm:t>
        <a:bodyPr/>
        <a:lstStyle/>
        <a:p>
          <a:r>
            <a:rPr lang="en-US" sz="1100" b="1" dirty="0" smtClean="0"/>
            <a:t>Alert Functionality</a:t>
          </a:r>
          <a:endParaRPr lang="en-US" dirty="0"/>
        </a:p>
      </dgm:t>
    </dgm:pt>
    <dgm:pt modelId="{9E178139-3836-466F-9206-9AD5B12DD885}" type="parTrans" cxnId="{8B5864FF-BA34-44D6-9A3E-1CDB6E796DA6}">
      <dgm:prSet/>
      <dgm:spPr/>
      <dgm:t>
        <a:bodyPr/>
        <a:lstStyle/>
        <a:p>
          <a:endParaRPr lang="en-US"/>
        </a:p>
      </dgm:t>
    </dgm:pt>
    <dgm:pt modelId="{F3A9A12F-42F1-49B0-8A82-8D8310360349}" type="sibTrans" cxnId="{8B5864FF-BA34-44D6-9A3E-1CDB6E796DA6}">
      <dgm:prSet/>
      <dgm:spPr/>
      <dgm:t>
        <a:bodyPr/>
        <a:lstStyle/>
        <a:p>
          <a:endParaRPr lang="en-US"/>
        </a:p>
      </dgm:t>
    </dgm:pt>
    <dgm:pt modelId="{6F0CAC0D-E3C0-4272-8986-8024CBBAAE4E}" type="pres">
      <dgm:prSet presAssocID="{5D96E4A1-9BEA-45FC-9D40-97E6DDD537F8}" presName="linear" presStyleCnt="0">
        <dgm:presLayoutVars>
          <dgm:dir/>
          <dgm:animLvl val="lvl"/>
          <dgm:resizeHandles val="exact"/>
        </dgm:presLayoutVars>
      </dgm:prSet>
      <dgm:spPr/>
      <dgm:t>
        <a:bodyPr/>
        <a:lstStyle/>
        <a:p>
          <a:endParaRPr lang="en-US"/>
        </a:p>
      </dgm:t>
    </dgm:pt>
    <dgm:pt modelId="{984B98BF-885E-40C7-AE45-6308C39DF847}" type="pres">
      <dgm:prSet presAssocID="{886835A0-4C48-4BA1-9948-35F8220422D5}" presName="parentLin" presStyleCnt="0"/>
      <dgm:spPr/>
    </dgm:pt>
    <dgm:pt modelId="{E95B8F12-993D-4F2C-93C6-560DBB7CFBA2}" type="pres">
      <dgm:prSet presAssocID="{886835A0-4C48-4BA1-9948-35F8220422D5}" presName="parentLeftMargin" presStyleLbl="node1" presStyleIdx="0" presStyleCnt="4"/>
      <dgm:spPr/>
      <dgm:t>
        <a:bodyPr/>
        <a:lstStyle/>
        <a:p>
          <a:endParaRPr lang="en-US"/>
        </a:p>
      </dgm:t>
    </dgm:pt>
    <dgm:pt modelId="{F14DB292-0E7F-41EE-98C4-2ED60429AEC5}" type="pres">
      <dgm:prSet presAssocID="{886835A0-4C48-4BA1-9948-35F8220422D5}" presName="parentText" presStyleLbl="node1" presStyleIdx="0" presStyleCnt="4">
        <dgm:presLayoutVars>
          <dgm:chMax val="0"/>
          <dgm:bulletEnabled val="1"/>
        </dgm:presLayoutVars>
      </dgm:prSet>
      <dgm:spPr/>
      <dgm:t>
        <a:bodyPr/>
        <a:lstStyle/>
        <a:p>
          <a:endParaRPr lang="en-US"/>
        </a:p>
      </dgm:t>
    </dgm:pt>
    <dgm:pt modelId="{44B0C49C-75F9-412D-AAE6-9704FD4F43D4}" type="pres">
      <dgm:prSet presAssocID="{886835A0-4C48-4BA1-9948-35F8220422D5}" presName="negativeSpace" presStyleCnt="0"/>
      <dgm:spPr/>
    </dgm:pt>
    <dgm:pt modelId="{39784D25-2E8F-4E69-97A4-F540CD407EED}" type="pres">
      <dgm:prSet presAssocID="{886835A0-4C48-4BA1-9948-35F8220422D5}" presName="childText" presStyleLbl="conFgAcc1" presStyleIdx="0" presStyleCnt="4">
        <dgm:presLayoutVars>
          <dgm:bulletEnabled val="1"/>
        </dgm:presLayoutVars>
      </dgm:prSet>
      <dgm:spPr/>
      <dgm:t>
        <a:bodyPr/>
        <a:lstStyle/>
        <a:p>
          <a:endParaRPr lang="en-US"/>
        </a:p>
      </dgm:t>
    </dgm:pt>
    <dgm:pt modelId="{209C3820-1839-448A-8432-38FF64AAC39F}" type="pres">
      <dgm:prSet presAssocID="{398171B4-3D69-4F86-9DBF-4925A3A74523}" presName="spaceBetweenRectangles" presStyleCnt="0"/>
      <dgm:spPr/>
    </dgm:pt>
    <dgm:pt modelId="{9FB8178F-A486-4FF1-81B3-2A6C1F4A134C}" type="pres">
      <dgm:prSet presAssocID="{93F22026-D948-4316-BFDE-F301E552FE34}" presName="parentLin" presStyleCnt="0"/>
      <dgm:spPr/>
    </dgm:pt>
    <dgm:pt modelId="{216B359A-EBC9-4929-8FBB-9BBBAEC3F759}" type="pres">
      <dgm:prSet presAssocID="{93F22026-D948-4316-BFDE-F301E552FE34}" presName="parentLeftMargin" presStyleLbl="node1" presStyleIdx="0" presStyleCnt="4"/>
      <dgm:spPr/>
      <dgm:t>
        <a:bodyPr/>
        <a:lstStyle/>
        <a:p>
          <a:endParaRPr lang="en-US"/>
        </a:p>
      </dgm:t>
    </dgm:pt>
    <dgm:pt modelId="{483C1047-6381-43A3-8383-779695DA0733}" type="pres">
      <dgm:prSet presAssocID="{93F22026-D948-4316-BFDE-F301E552FE34}" presName="parentText" presStyleLbl="node1" presStyleIdx="1" presStyleCnt="4">
        <dgm:presLayoutVars>
          <dgm:chMax val="0"/>
          <dgm:bulletEnabled val="1"/>
        </dgm:presLayoutVars>
      </dgm:prSet>
      <dgm:spPr/>
      <dgm:t>
        <a:bodyPr/>
        <a:lstStyle/>
        <a:p>
          <a:endParaRPr lang="en-US"/>
        </a:p>
      </dgm:t>
    </dgm:pt>
    <dgm:pt modelId="{3A572EC1-8CB1-4946-8AC6-9CDFBE5EE387}" type="pres">
      <dgm:prSet presAssocID="{93F22026-D948-4316-BFDE-F301E552FE34}" presName="negativeSpace" presStyleCnt="0"/>
      <dgm:spPr/>
    </dgm:pt>
    <dgm:pt modelId="{E7AD6922-8714-4A55-A6DF-93CFF7B45F90}" type="pres">
      <dgm:prSet presAssocID="{93F22026-D948-4316-BFDE-F301E552FE34}" presName="childText" presStyleLbl="conFgAcc1" presStyleIdx="1" presStyleCnt="4">
        <dgm:presLayoutVars>
          <dgm:bulletEnabled val="1"/>
        </dgm:presLayoutVars>
      </dgm:prSet>
      <dgm:spPr/>
      <dgm:t>
        <a:bodyPr/>
        <a:lstStyle/>
        <a:p>
          <a:endParaRPr lang="en-US"/>
        </a:p>
      </dgm:t>
    </dgm:pt>
    <dgm:pt modelId="{F0CD5669-3643-4215-B613-E02BE787F7B6}" type="pres">
      <dgm:prSet presAssocID="{F3A9A12F-42F1-49B0-8A82-8D8310360349}" presName="spaceBetweenRectangles" presStyleCnt="0"/>
      <dgm:spPr/>
    </dgm:pt>
    <dgm:pt modelId="{EB59F51D-2411-4C88-ABC3-ACF445647078}" type="pres">
      <dgm:prSet presAssocID="{DE58262D-924A-4F57-853E-9EB15BCA1023}" presName="parentLin" presStyleCnt="0"/>
      <dgm:spPr/>
    </dgm:pt>
    <dgm:pt modelId="{477275F8-7860-4406-90BC-33F68888D13B}" type="pres">
      <dgm:prSet presAssocID="{DE58262D-924A-4F57-853E-9EB15BCA1023}" presName="parentLeftMargin" presStyleLbl="node1" presStyleIdx="1" presStyleCnt="4"/>
      <dgm:spPr/>
      <dgm:t>
        <a:bodyPr/>
        <a:lstStyle/>
        <a:p>
          <a:endParaRPr lang="en-US"/>
        </a:p>
      </dgm:t>
    </dgm:pt>
    <dgm:pt modelId="{6A328E03-66FD-4241-B202-9DB418F60A7D}" type="pres">
      <dgm:prSet presAssocID="{DE58262D-924A-4F57-853E-9EB15BCA1023}" presName="parentText" presStyleLbl="node1" presStyleIdx="2" presStyleCnt="4">
        <dgm:presLayoutVars>
          <dgm:chMax val="0"/>
          <dgm:bulletEnabled val="1"/>
        </dgm:presLayoutVars>
      </dgm:prSet>
      <dgm:spPr/>
      <dgm:t>
        <a:bodyPr/>
        <a:lstStyle/>
        <a:p>
          <a:endParaRPr lang="en-US"/>
        </a:p>
      </dgm:t>
    </dgm:pt>
    <dgm:pt modelId="{D8823250-BA9B-4970-8AB9-632595A30E8A}" type="pres">
      <dgm:prSet presAssocID="{DE58262D-924A-4F57-853E-9EB15BCA1023}" presName="negativeSpace" presStyleCnt="0"/>
      <dgm:spPr/>
    </dgm:pt>
    <dgm:pt modelId="{CC1BB4BA-8A87-4C66-91D9-550FC6127DA9}" type="pres">
      <dgm:prSet presAssocID="{DE58262D-924A-4F57-853E-9EB15BCA1023}" presName="childText" presStyleLbl="conFgAcc1" presStyleIdx="2" presStyleCnt="4">
        <dgm:presLayoutVars>
          <dgm:bulletEnabled val="1"/>
        </dgm:presLayoutVars>
      </dgm:prSet>
      <dgm:spPr/>
      <dgm:t>
        <a:bodyPr/>
        <a:lstStyle/>
        <a:p>
          <a:endParaRPr lang="en-US"/>
        </a:p>
      </dgm:t>
    </dgm:pt>
    <dgm:pt modelId="{281DAA29-B4B8-428F-BD7B-FD61348B78C5}" type="pres">
      <dgm:prSet presAssocID="{8DF3D67B-58FF-49DC-911E-375E9A19CD3D}" presName="spaceBetweenRectangles" presStyleCnt="0"/>
      <dgm:spPr/>
    </dgm:pt>
    <dgm:pt modelId="{9A4EE3D1-4869-4D3D-AA05-D38EB8E467FF}" type="pres">
      <dgm:prSet presAssocID="{EB6BD163-262E-4E6C-9F39-13A2A198F2E6}" presName="parentLin" presStyleCnt="0"/>
      <dgm:spPr/>
    </dgm:pt>
    <dgm:pt modelId="{F4FA8CE0-ECFF-4B56-9726-B2E501396B33}" type="pres">
      <dgm:prSet presAssocID="{EB6BD163-262E-4E6C-9F39-13A2A198F2E6}" presName="parentLeftMargin" presStyleLbl="node1" presStyleIdx="2" presStyleCnt="4"/>
      <dgm:spPr/>
      <dgm:t>
        <a:bodyPr/>
        <a:lstStyle/>
        <a:p>
          <a:endParaRPr lang="en-US"/>
        </a:p>
      </dgm:t>
    </dgm:pt>
    <dgm:pt modelId="{4A38BD84-C934-4249-9583-E1A7BE8416B1}" type="pres">
      <dgm:prSet presAssocID="{EB6BD163-262E-4E6C-9F39-13A2A198F2E6}" presName="parentText" presStyleLbl="node1" presStyleIdx="3" presStyleCnt="4">
        <dgm:presLayoutVars>
          <dgm:chMax val="0"/>
          <dgm:bulletEnabled val="1"/>
        </dgm:presLayoutVars>
      </dgm:prSet>
      <dgm:spPr/>
      <dgm:t>
        <a:bodyPr/>
        <a:lstStyle/>
        <a:p>
          <a:endParaRPr lang="en-US"/>
        </a:p>
      </dgm:t>
    </dgm:pt>
    <dgm:pt modelId="{04A2CBA4-DDC8-4944-996E-18CCD1B57323}" type="pres">
      <dgm:prSet presAssocID="{EB6BD163-262E-4E6C-9F39-13A2A198F2E6}" presName="negativeSpace" presStyleCnt="0"/>
      <dgm:spPr/>
    </dgm:pt>
    <dgm:pt modelId="{2ADD4642-73BD-4A04-AA58-E4A484988526}" type="pres">
      <dgm:prSet presAssocID="{EB6BD163-262E-4E6C-9F39-13A2A198F2E6}" presName="childText" presStyleLbl="conFgAcc1" presStyleIdx="3" presStyleCnt="4">
        <dgm:presLayoutVars>
          <dgm:bulletEnabled val="1"/>
        </dgm:presLayoutVars>
      </dgm:prSet>
      <dgm:spPr/>
      <dgm:t>
        <a:bodyPr/>
        <a:lstStyle/>
        <a:p>
          <a:endParaRPr lang="en-US"/>
        </a:p>
      </dgm:t>
    </dgm:pt>
  </dgm:ptLst>
  <dgm:cxnLst>
    <dgm:cxn modelId="{F8E51929-5A0D-415C-B44E-5F863A43284A}" type="presOf" srcId="{5D96E4A1-9BEA-45FC-9D40-97E6DDD537F8}" destId="{6F0CAC0D-E3C0-4272-8986-8024CBBAAE4E}" srcOrd="0" destOrd="0" presId="urn:microsoft.com/office/officeart/2005/8/layout/list1"/>
    <dgm:cxn modelId="{312B2C84-25CD-4289-84F2-831ACE0C63ED}" type="presOf" srcId="{EB6BD163-262E-4E6C-9F39-13A2A198F2E6}" destId="{F4FA8CE0-ECFF-4B56-9726-B2E501396B33}" srcOrd="0" destOrd="0" presId="urn:microsoft.com/office/officeart/2005/8/layout/list1"/>
    <dgm:cxn modelId="{E9DB7122-DFD4-45FA-BD20-BFD00A69B165}" type="presOf" srcId="{886835A0-4C48-4BA1-9948-35F8220422D5}" destId="{E95B8F12-993D-4F2C-93C6-560DBB7CFBA2}" srcOrd="0" destOrd="0" presId="urn:microsoft.com/office/officeart/2005/8/layout/list1"/>
    <dgm:cxn modelId="{68278519-24DD-4C84-84CA-EB53314DC15D}" srcId="{EB6BD163-262E-4E6C-9F39-13A2A198F2E6}" destId="{921E1835-EF3A-4CAF-91B9-6B3458064A6E}" srcOrd="1" destOrd="0" parTransId="{2DE5C3AD-6CF8-46DC-B96F-C7AC83564B5C}" sibTransId="{DAD10263-BB63-479B-8BF2-ED4888BC4A36}"/>
    <dgm:cxn modelId="{77BF3B14-2FF1-4CE0-A399-209DCD697559}" srcId="{5D96E4A1-9BEA-45FC-9D40-97E6DDD537F8}" destId="{886835A0-4C48-4BA1-9948-35F8220422D5}" srcOrd="0" destOrd="0" parTransId="{AC1C79AA-AD22-484D-9A74-764515EEEDAF}" sibTransId="{398171B4-3D69-4F86-9DBF-4925A3A74523}"/>
    <dgm:cxn modelId="{16911E14-BC41-4F07-8AA0-B35B53510720}" srcId="{93F22026-D948-4316-BFDE-F301E552FE34}" destId="{3D73130D-E74C-453A-8C7A-0792617B619D}" srcOrd="3" destOrd="0" parTransId="{3869C98A-79C2-40B3-8C35-C726AAC5E1E6}" sibTransId="{B3F63D03-05FA-4C27-8641-3650B4022048}"/>
    <dgm:cxn modelId="{6077AD3F-D823-481C-82A3-7B8836D217A6}" srcId="{93F22026-D948-4316-BFDE-F301E552FE34}" destId="{7629155C-DC05-4658-9C00-3BC09F82E195}" srcOrd="1" destOrd="0" parTransId="{9E4D578C-37F7-4DB2-A68D-F040FC5D8C38}" sibTransId="{7ECBE4F7-8DF0-47A1-B3E8-DFF647DC5662}"/>
    <dgm:cxn modelId="{873A4C47-EE2C-4F34-86F2-5D51507C83F8}" type="presOf" srcId="{921E1835-EF3A-4CAF-91B9-6B3458064A6E}" destId="{2ADD4642-73BD-4A04-AA58-E4A484988526}" srcOrd="0" destOrd="1" presId="urn:microsoft.com/office/officeart/2005/8/layout/list1"/>
    <dgm:cxn modelId="{444481CE-79CE-4590-89E3-E8B4DFFE24EA}" srcId="{EB6BD163-262E-4E6C-9F39-13A2A198F2E6}" destId="{5799579B-4CA4-4F2F-8913-C937122BA0B7}" srcOrd="0" destOrd="0" parTransId="{6B4927F2-4909-4181-B4E1-4DED5840B0EC}" sibTransId="{50BB8D7C-9E89-41E6-8911-92CFB6AEE264}"/>
    <dgm:cxn modelId="{C3E5102F-057F-428C-8514-E182B68840E3}" srcId="{EB6BD163-262E-4E6C-9F39-13A2A198F2E6}" destId="{41EE9347-083B-4A30-B5FF-7BF4B8F3A508}" srcOrd="2" destOrd="0" parTransId="{DAEEB78C-7782-44B2-8432-336039A3DBE7}" sibTransId="{F1BB2AE2-81A4-4BE7-8EE6-664B786A8D58}"/>
    <dgm:cxn modelId="{A8B249AB-F3E3-488E-BD4A-CBDB6A8E5544}" type="presOf" srcId="{EF8DB3BA-C0A1-4563-9DC0-583F0A16B402}" destId="{E7AD6922-8714-4A55-A6DF-93CFF7B45F90}" srcOrd="0" destOrd="2" presId="urn:microsoft.com/office/officeart/2005/8/layout/list1"/>
    <dgm:cxn modelId="{485FF690-715C-4E3D-9053-B9E7AB6E6F04}" type="presOf" srcId="{B37A5A93-D137-48F6-ADE8-3BEF391A4D54}" destId="{CC1BB4BA-8A87-4C66-91D9-550FC6127DA9}" srcOrd="0" destOrd="0" presId="urn:microsoft.com/office/officeart/2005/8/layout/list1"/>
    <dgm:cxn modelId="{1B937790-7356-47BA-9076-7987907BBE23}" type="presOf" srcId="{41EE9347-083B-4A30-B5FF-7BF4B8F3A508}" destId="{2ADD4642-73BD-4A04-AA58-E4A484988526}" srcOrd="0" destOrd="2" presId="urn:microsoft.com/office/officeart/2005/8/layout/list1"/>
    <dgm:cxn modelId="{9789A83A-F266-4471-880C-3E90F2CF1A5F}" type="presOf" srcId="{DE58262D-924A-4F57-853E-9EB15BCA1023}" destId="{477275F8-7860-4406-90BC-33F68888D13B}" srcOrd="0" destOrd="0" presId="urn:microsoft.com/office/officeart/2005/8/layout/list1"/>
    <dgm:cxn modelId="{A034C49F-84C2-4987-91FC-A752ABFDEF79}" type="presOf" srcId="{3D73130D-E74C-453A-8C7A-0792617B619D}" destId="{E7AD6922-8714-4A55-A6DF-93CFF7B45F90}" srcOrd="0" destOrd="3" presId="urn:microsoft.com/office/officeart/2005/8/layout/list1"/>
    <dgm:cxn modelId="{B2BEE622-C85C-4C62-BAA3-015A4EB7C82A}" type="presOf" srcId="{93F22026-D948-4316-BFDE-F301E552FE34}" destId="{216B359A-EBC9-4929-8FBB-9BBBAEC3F759}" srcOrd="0" destOrd="0" presId="urn:microsoft.com/office/officeart/2005/8/layout/list1"/>
    <dgm:cxn modelId="{83D08E53-617C-4C24-BCC9-D04EEDFD02F1}" type="presOf" srcId="{F779D4CD-E7D5-49B8-B12F-6D31BA6F67F8}" destId="{CC1BB4BA-8A87-4C66-91D9-550FC6127DA9}" srcOrd="0" destOrd="1" presId="urn:microsoft.com/office/officeart/2005/8/layout/list1"/>
    <dgm:cxn modelId="{137F12FE-9D0F-4D85-954B-928052FA0DB6}" type="presOf" srcId="{35B3EC88-310F-4D3E-89BC-347DB027059B}" destId="{39784D25-2E8F-4E69-97A4-F540CD407EED}" srcOrd="0" destOrd="2" presId="urn:microsoft.com/office/officeart/2005/8/layout/list1"/>
    <dgm:cxn modelId="{2CE1282B-0203-4845-9DA7-4D5101DB179D}" srcId="{886835A0-4C48-4BA1-9948-35F8220422D5}" destId="{5D1CCB19-AE17-441C-8C8A-2295B6F1ED70}" srcOrd="0" destOrd="0" parTransId="{D59F1993-3571-489B-A42A-DED3FCC7E66D}" sibTransId="{833C2DF7-4C2B-4C60-934E-6B724F0ABDDA}"/>
    <dgm:cxn modelId="{40B14AB3-C835-43BA-AF78-B679CCE28259}" type="presOf" srcId="{958CE524-D048-4521-B4A4-B322AC524683}" destId="{E7AD6922-8714-4A55-A6DF-93CFF7B45F90}" srcOrd="0" destOrd="0" presId="urn:microsoft.com/office/officeart/2005/8/layout/list1"/>
    <dgm:cxn modelId="{66828F16-9D22-4A2D-ADDD-7EF13E81CCC4}" srcId="{93F22026-D948-4316-BFDE-F301E552FE34}" destId="{EF8DB3BA-C0A1-4563-9DC0-583F0A16B402}" srcOrd="2" destOrd="0" parTransId="{4A33EECF-8772-4699-AD42-061BE11394F5}" sibTransId="{374271A3-171B-40ED-8054-4F8DB1E8AD8C}"/>
    <dgm:cxn modelId="{CB617EA6-864D-447D-B065-DE3D8F93207E}" type="presOf" srcId="{EF597BCC-D2E6-43EF-8E3E-9EC84D277549}" destId="{E7AD6922-8714-4A55-A6DF-93CFF7B45F90}" srcOrd="0" destOrd="4" presId="urn:microsoft.com/office/officeart/2005/8/layout/list1"/>
    <dgm:cxn modelId="{3B80D8B5-98EE-4195-AF4F-A6628C4C364E}" type="presOf" srcId="{7318F400-2704-43FF-BD68-0815B12B11A0}" destId="{39784D25-2E8F-4E69-97A4-F540CD407EED}" srcOrd="0" destOrd="1" presId="urn:microsoft.com/office/officeart/2005/8/layout/list1"/>
    <dgm:cxn modelId="{F08819DA-6448-4173-8AC4-FBC61BAB1EAA}" srcId="{EB6BD163-262E-4E6C-9F39-13A2A198F2E6}" destId="{7AB98A59-D2CC-4C7C-872A-CFCDF5BA1CDA}" srcOrd="3" destOrd="0" parTransId="{A58F927F-0885-4416-9AA6-F4A796E08976}" sibTransId="{6A60ABDD-6F86-472F-8356-E4E4CD7A502A}"/>
    <dgm:cxn modelId="{DBEC9AA2-674E-486E-97E4-4A110FEB7A01}" srcId="{5D96E4A1-9BEA-45FC-9D40-97E6DDD537F8}" destId="{EB6BD163-262E-4E6C-9F39-13A2A198F2E6}" srcOrd="3" destOrd="0" parTransId="{72C2B6A5-CA78-4B5D-8518-03CF7C27247A}" sibTransId="{865AB5F9-1CD8-4D9E-8CDE-3F0FC03BA4B5}"/>
    <dgm:cxn modelId="{D1B43171-8343-4EED-8660-7591521E601C}" type="presOf" srcId="{EB6BD163-262E-4E6C-9F39-13A2A198F2E6}" destId="{4A38BD84-C934-4249-9583-E1A7BE8416B1}" srcOrd="1" destOrd="0" presId="urn:microsoft.com/office/officeart/2005/8/layout/list1"/>
    <dgm:cxn modelId="{6230276B-092E-4058-A2CA-934556CDB364}" type="presOf" srcId="{5D1CCB19-AE17-441C-8C8A-2295B6F1ED70}" destId="{39784D25-2E8F-4E69-97A4-F540CD407EED}" srcOrd="0" destOrd="0" presId="urn:microsoft.com/office/officeart/2005/8/layout/list1"/>
    <dgm:cxn modelId="{D71FEDFB-8658-4CB9-8756-1BD0F840D2FA}" srcId="{93F22026-D948-4316-BFDE-F301E552FE34}" destId="{958CE524-D048-4521-B4A4-B322AC524683}" srcOrd="0" destOrd="0" parTransId="{9EB5BD0D-541A-405E-AF8A-C33EA324DE6B}" sibTransId="{6D880020-B5B5-4B1E-BED9-C12C33FEEE53}"/>
    <dgm:cxn modelId="{DB7E9861-0EB9-4343-AC6C-52D827AF6FF0}" srcId="{DE58262D-924A-4F57-853E-9EB15BCA1023}" destId="{B37A5A93-D137-48F6-ADE8-3BEF391A4D54}" srcOrd="0" destOrd="0" parTransId="{07940796-39D9-4279-8BCD-E3C8F27A0DE2}" sibTransId="{CC09C258-EB90-4CF9-AB1C-83EE1784BC32}"/>
    <dgm:cxn modelId="{8B5864FF-BA34-44D6-9A3E-1CDB6E796DA6}" srcId="{5D96E4A1-9BEA-45FC-9D40-97E6DDD537F8}" destId="{93F22026-D948-4316-BFDE-F301E552FE34}" srcOrd="1" destOrd="0" parTransId="{9E178139-3836-466F-9206-9AD5B12DD885}" sibTransId="{F3A9A12F-42F1-49B0-8A82-8D8310360349}"/>
    <dgm:cxn modelId="{F0EB5BCA-C85D-418B-A166-2D6CA0D1F508}" srcId="{886835A0-4C48-4BA1-9948-35F8220422D5}" destId="{7318F400-2704-43FF-BD68-0815B12B11A0}" srcOrd="1" destOrd="0" parTransId="{6183A5D3-0BDF-4086-8B5E-CB870C35666D}" sibTransId="{ECF0257D-92DA-4879-A9E8-7C0F1B8AFC83}"/>
    <dgm:cxn modelId="{3A8E9EAD-081B-451C-BF4B-83DE5E818EF3}" srcId="{5D96E4A1-9BEA-45FC-9D40-97E6DDD537F8}" destId="{DE58262D-924A-4F57-853E-9EB15BCA1023}" srcOrd="2" destOrd="0" parTransId="{C5BEDAAA-2E64-4E89-97BC-C018A23F0C10}" sibTransId="{8DF3D67B-58FF-49DC-911E-375E9A19CD3D}"/>
    <dgm:cxn modelId="{42B9A2AC-E6B8-4945-8729-349AA6555B63}" type="presOf" srcId="{DE58262D-924A-4F57-853E-9EB15BCA1023}" destId="{6A328E03-66FD-4241-B202-9DB418F60A7D}" srcOrd="1" destOrd="0" presId="urn:microsoft.com/office/officeart/2005/8/layout/list1"/>
    <dgm:cxn modelId="{6851EF82-7035-47B0-B5E9-9F035B7A2EAF}" srcId="{DE58262D-924A-4F57-853E-9EB15BCA1023}" destId="{F779D4CD-E7D5-49B8-B12F-6D31BA6F67F8}" srcOrd="1" destOrd="0" parTransId="{CE21A2A4-B5A6-4563-9124-AFB15FF66E37}" sibTransId="{5631857F-6C3C-4907-BAE1-3FF9E346DFDF}"/>
    <dgm:cxn modelId="{89598F51-285C-4817-8DB4-53547ED799F2}" type="presOf" srcId="{93F22026-D948-4316-BFDE-F301E552FE34}" destId="{483C1047-6381-43A3-8383-779695DA0733}" srcOrd="1" destOrd="0" presId="urn:microsoft.com/office/officeart/2005/8/layout/list1"/>
    <dgm:cxn modelId="{66078F7B-97AB-4833-B67F-CF48F21216C3}" srcId="{886835A0-4C48-4BA1-9948-35F8220422D5}" destId="{35B3EC88-310F-4D3E-89BC-347DB027059B}" srcOrd="2" destOrd="0" parTransId="{2C9A485C-4298-468D-A3CB-9A35C9F4FC02}" sibTransId="{E08CFE50-07F3-4C21-A54C-D2C0C46CEB4F}"/>
    <dgm:cxn modelId="{5D58CC0D-42B9-4A20-912A-A5BB686A8D87}" srcId="{93F22026-D948-4316-BFDE-F301E552FE34}" destId="{EF597BCC-D2E6-43EF-8E3E-9EC84D277549}" srcOrd="4" destOrd="0" parTransId="{54AF2096-B652-451C-ACE6-1056C3F42AE8}" sibTransId="{5D5E4EBC-E588-407D-9869-74AB20CFB37B}"/>
    <dgm:cxn modelId="{95C0D7FE-90A9-4880-AC4B-CA5EBA068B64}" type="presOf" srcId="{7629155C-DC05-4658-9C00-3BC09F82E195}" destId="{E7AD6922-8714-4A55-A6DF-93CFF7B45F90}" srcOrd="0" destOrd="1" presId="urn:microsoft.com/office/officeart/2005/8/layout/list1"/>
    <dgm:cxn modelId="{3C64BBCF-5DC1-4123-96CB-A3FD6584597B}" type="presOf" srcId="{886835A0-4C48-4BA1-9948-35F8220422D5}" destId="{F14DB292-0E7F-41EE-98C4-2ED60429AEC5}" srcOrd="1" destOrd="0" presId="urn:microsoft.com/office/officeart/2005/8/layout/list1"/>
    <dgm:cxn modelId="{58D22ADE-12B6-4401-8D3E-6F8D0DD04015}" type="presOf" srcId="{7AB98A59-D2CC-4C7C-872A-CFCDF5BA1CDA}" destId="{2ADD4642-73BD-4A04-AA58-E4A484988526}" srcOrd="0" destOrd="3" presId="urn:microsoft.com/office/officeart/2005/8/layout/list1"/>
    <dgm:cxn modelId="{E3776F38-3BFB-4873-ADB3-F7762C31BC55}" type="presOf" srcId="{5799579B-4CA4-4F2F-8913-C937122BA0B7}" destId="{2ADD4642-73BD-4A04-AA58-E4A484988526}" srcOrd="0" destOrd="0" presId="urn:microsoft.com/office/officeart/2005/8/layout/list1"/>
    <dgm:cxn modelId="{E780C3FE-CB90-44E1-9ABD-E727A27E828B}" type="presParOf" srcId="{6F0CAC0D-E3C0-4272-8986-8024CBBAAE4E}" destId="{984B98BF-885E-40C7-AE45-6308C39DF847}" srcOrd="0" destOrd="0" presId="urn:microsoft.com/office/officeart/2005/8/layout/list1"/>
    <dgm:cxn modelId="{867890E3-9754-4BEB-ACD8-391C3EF67274}" type="presParOf" srcId="{984B98BF-885E-40C7-AE45-6308C39DF847}" destId="{E95B8F12-993D-4F2C-93C6-560DBB7CFBA2}" srcOrd="0" destOrd="0" presId="urn:microsoft.com/office/officeart/2005/8/layout/list1"/>
    <dgm:cxn modelId="{463790C2-3C5B-4875-B5A0-DFEF36EF1A05}" type="presParOf" srcId="{984B98BF-885E-40C7-AE45-6308C39DF847}" destId="{F14DB292-0E7F-41EE-98C4-2ED60429AEC5}" srcOrd="1" destOrd="0" presId="urn:microsoft.com/office/officeart/2005/8/layout/list1"/>
    <dgm:cxn modelId="{3667987D-0A9E-45F0-A745-97492F951DCE}" type="presParOf" srcId="{6F0CAC0D-E3C0-4272-8986-8024CBBAAE4E}" destId="{44B0C49C-75F9-412D-AAE6-9704FD4F43D4}" srcOrd="1" destOrd="0" presId="urn:microsoft.com/office/officeart/2005/8/layout/list1"/>
    <dgm:cxn modelId="{746FE834-E41D-4E7F-BD8A-D7E4EC3B6036}" type="presParOf" srcId="{6F0CAC0D-E3C0-4272-8986-8024CBBAAE4E}" destId="{39784D25-2E8F-4E69-97A4-F540CD407EED}" srcOrd="2" destOrd="0" presId="urn:microsoft.com/office/officeart/2005/8/layout/list1"/>
    <dgm:cxn modelId="{153B2AEE-538F-4664-B75E-A72CA78A4FC5}" type="presParOf" srcId="{6F0CAC0D-E3C0-4272-8986-8024CBBAAE4E}" destId="{209C3820-1839-448A-8432-38FF64AAC39F}" srcOrd="3" destOrd="0" presId="urn:microsoft.com/office/officeart/2005/8/layout/list1"/>
    <dgm:cxn modelId="{12C870D4-F33A-4952-A789-161A5C19C8DD}" type="presParOf" srcId="{6F0CAC0D-E3C0-4272-8986-8024CBBAAE4E}" destId="{9FB8178F-A486-4FF1-81B3-2A6C1F4A134C}" srcOrd="4" destOrd="0" presId="urn:microsoft.com/office/officeart/2005/8/layout/list1"/>
    <dgm:cxn modelId="{7043FED4-F36E-4208-AA12-676C114D869B}" type="presParOf" srcId="{9FB8178F-A486-4FF1-81B3-2A6C1F4A134C}" destId="{216B359A-EBC9-4929-8FBB-9BBBAEC3F759}" srcOrd="0" destOrd="0" presId="urn:microsoft.com/office/officeart/2005/8/layout/list1"/>
    <dgm:cxn modelId="{96DBCD03-529D-4138-A9EB-C962F1491A3B}" type="presParOf" srcId="{9FB8178F-A486-4FF1-81B3-2A6C1F4A134C}" destId="{483C1047-6381-43A3-8383-779695DA0733}" srcOrd="1" destOrd="0" presId="urn:microsoft.com/office/officeart/2005/8/layout/list1"/>
    <dgm:cxn modelId="{E990A673-676A-48B8-A97F-0AC768425F8B}" type="presParOf" srcId="{6F0CAC0D-E3C0-4272-8986-8024CBBAAE4E}" destId="{3A572EC1-8CB1-4946-8AC6-9CDFBE5EE387}" srcOrd="5" destOrd="0" presId="urn:microsoft.com/office/officeart/2005/8/layout/list1"/>
    <dgm:cxn modelId="{ABDB5371-2B4E-48EC-9AB3-C064783D6310}" type="presParOf" srcId="{6F0CAC0D-E3C0-4272-8986-8024CBBAAE4E}" destId="{E7AD6922-8714-4A55-A6DF-93CFF7B45F90}" srcOrd="6" destOrd="0" presId="urn:microsoft.com/office/officeart/2005/8/layout/list1"/>
    <dgm:cxn modelId="{63CD25D3-CF83-4C54-BD56-D43BE0516AB6}" type="presParOf" srcId="{6F0CAC0D-E3C0-4272-8986-8024CBBAAE4E}" destId="{F0CD5669-3643-4215-B613-E02BE787F7B6}" srcOrd="7" destOrd="0" presId="urn:microsoft.com/office/officeart/2005/8/layout/list1"/>
    <dgm:cxn modelId="{CFEED40E-1E8B-4AF0-A7B6-31FE44116E07}" type="presParOf" srcId="{6F0CAC0D-E3C0-4272-8986-8024CBBAAE4E}" destId="{EB59F51D-2411-4C88-ABC3-ACF445647078}" srcOrd="8" destOrd="0" presId="urn:microsoft.com/office/officeart/2005/8/layout/list1"/>
    <dgm:cxn modelId="{E594107B-AD89-4F93-A02A-6259EE8E6A63}" type="presParOf" srcId="{EB59F51D-2411-4C88-ABC3-ACF445647078}" destId="{477275F8-7860-4406-90BC-33F68888D13B}" srcOrd="0" destOrd="0" presId="urn:microsoft.com/office/officeart/2005/8/layout/list1"/>
    <dgm:cxn modelId="{C707A495-A7B9-410C-8B0E-59DE6746227F}" type="presParOf" srcId="{EB59F51D-2411-4C88-ABC3-ACF445647078}" destId="{6A328E03-66FD-4241-B202-9DB418F60A7D}" srcOrd="1" destOrd="0" presId="urn:microsoft.com/office/officeart/2005/8/layout/list1"/>
    <dgm:cxn modelId="{FEA6F424-550E-4C9A-8F9C-B6E891C2C3CD}" type="presParOf" srcId="{6F0CAC0D-E3C0-4272-8986-8024CBBAAE4E}" destId="{D8823250-BA9B-4970-8AB9-632595A30E8A}" srcOrd="9" destOrd="0" presId="urn:microsoft.com/office/officeart/2005/8/layout/list1"/>
    <dgm:cxn modelId="{E757C4D9-28FE-4035-9D3A-80F5D6EFC123}" type="presParOf" srcId="{6F0CAC0D-E3C0-4272-8986-8024CBBAAE4E}" destId="{CC1BB4BA-8A87-4C66-91D9-550FC6127DA9}" srcOrd="10" destOrd="0" presId="urn:microsoft.com/office/officeart/2005/8/layout/list1"/>
    <dgm:cxn modelId="{092C870C-B66D-433D-AB0A-51DD7006EF35}" type="presParOf" srcId="{6F0CAC0D-E3C0-4272-8986-8024CBBAAE4E}" destId="{281DAA29-B4B8-428F-BD7B-FD61348B78C5}" srcOrd="11" destOrd="0" presId="urn:microsoft.com/office/officeart/2005/8/layout/list1"/>
    <dgm:cxn modelId="{42671F36-AE99-47FB-AF06-7D278B6058A2}" type="presParOf" srcId="{6F0CAC0D-E3C0-4272-8986-8024CBBAAE4E}" destId="{9A4EE3D1-4869-4D3D-AA05-D38EB8E467FF}" srcOrd="12" destOrd="0" presId="urn:microsoft.com/office/officeart/2005/8/layout/list1"/>
    <dgm:cxn modelId="{A1E51379-6C71-4AC3-BB38-1C091AF58178}" type="presParOf" srcId="{9A4EE3D1-4869-4D3D-AA05-D38EB8E467FF}" destId="{F4FA8CE0-ECFF-4B56-9726-B2E501396B33}" srcOrd="0" destOrd="0" presId="urn:microsoft.com/office/officeart/2005/8/layout/list1"/>
    <dgm:cxn modelId="{E333D6A3-1931-479A-9880-D798D5C8D99D}" type="presParOf" srcId="{9A4EE3D1-4869-4D3D-AA05-D38EB8E467FF}" destId="{4A38BD84-C934-4249-9583-E1A7BE8416B1}" srcOrd="1" destOrd="0" presId="urn:microsoft.com/office/officeart/2005/8/layout/list1"/>
    <dgm:cxn modelId="{C70E59AB-D293-4E92-B684-3BE80BFF8584}" type="presParOf" srcId="{6F0CAC0D-E3C0-4272-8986-8024CBBAAE4E}" destId="{04A2CBA4-DDC8-4944-996E-18CCD1B57323}" srcOrd="13" destOrd="0" presId="urn:microsoft.com/office/officeart/2005/8/layout/list1"/>
    <dgm:cxn modelId="{FF018240-22FC-42FD-BBBD-51859C90C722}" type="presParOf" srcId="{6F0CAC0D-E3C0-4272-8986-8024CBBAAE4E}" destId="{2ADD4642-73BD-4A04-AA58-E4A484988526}" srcOrd="14" destOrd="0" presId="urn:microsoft.com/office/officeart/2005/8/layout/lis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7715418-E7D7-4C2E-A2AA-BF3033AEDAC5}">
      <dsp:nvSpPr>
        <dsp:cNvPr id="0" name=""/>
        <dsp:cNvSpPr/>
      </dsp:nvSpPr>
      <dsp:spPr>
        <a:xfrm>
          <a:off x="0" y="226349"/>
          <a:ext cx="6248400" cy="1102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4945" tIns="208280" rIns="484945"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Review Pending Transfers</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Review Transfer History</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View Transfer Progress</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Review Source History</a:t>
          </a:r>
          <a:endParaRPr lang="en-US" sz="1100" b="1" kern="1200" dirty="0"/>
        </a:p>
        <a:p>
          <a:pPr marL="57150" lvl="1" indent="-57150" algn="l" defTabSz="444500">
            <a:lnSpc>
              <a:spcPct val="90000"/>
            </a:lnSpc>
            <a:spcBef>
              <a:spcPct val="0"/>
            </a:spcBef>
            <a:spcAft>
              <a:spcPct val="15000"/>
            </a:spcAft>
            <a:buChar char="••"/>
          </a:pPr>
          <a:endParaRPr lang="en-US" sz="1000" b="1" kern="1200" dirty="0"/>
        </a:p>
      </dsp:txBody>
      <dsp:txXfrm>
        <a:off x="0" y="226349"/>
        <a:ext cx="6248400" cy="1102500"/>
      </dsp:txXfrm>
    </dsp:sp>
    <dsp:sp modelId="{8E69AACC-F177-48BC-9773-A7952825C0D9}">
      <dsp:nvSpPr>
        <dsp:cNvPr id="0" name=""/>
        <dsp:cNvSpPr/>
      </dsp:nvSpPr>
      <dsp:spPr>
        <a:xfrm>
          <a:off x="312420" y="78749"/>
          <a:ext cx="4373880" cy="295200"/>
        </a:xfrm>
        <a:prstGeom prst="round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65322" tIns="0" rIns="165322" bIns="0" numCol="1" spcCol="1270" anchor="ctr" anchorCtr="0">
          <a:noAutofit/>
        </a:bodyPr>
        <a:lstStyle/>
        <a:p>
          <a:pPr lvl="0" algn="l" defTabSz="488950">
            <a:lnSpc>
              <a:spcPct val="90000"/>
            </a:lnSpc>
            <a:spcBef>
              <a:spcPct val="0"/>
            </a:spcBef>
            <a:spcAft>
              <a:spcPct val="35000"/>
            </a:spcAft>
          </a:pPr>
          <a:r>
            <a:rPr lang="en-US" sz="1100" b="1" kern="1200" dirty="0" smtClean="0"/>
            <a:t>Enhanced Transfer Management</a:t>
          </a:r>
          <a:endParaRPr lang="en-US" sz="1100" b="1" kern="1200" dirty="0"/>
        </a:p>
      </dsp:txBody>
      <dsp:txXfrm>
        <a:off x="312420" y="78749"/>
        <a:ext cx="4373880" cy="295200"/>
      </dsp:txXfrm>
    </dsp:sp>
    <dsp:sp modelId="{034E9F2B-AD28-485F-9D49-05966B1FD9AA}">
      <dsp:nvSpPr>
        <dsp:cNvPr id="0" name=""/>
        <dsp:cNvSpPr/>
      </dsp:nvSpPr>
      <dsp:spPr>
        <a:xfrm>
          <a:off x="0" y="1530449"/>
          <a:ext cx="6248400" cy="614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4945" tIns="208280" rIns="484945"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Specify Sources</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Review Sources</a:t>
          </a:r>
          <a:endParaRPr lang="en-US" sz="1100" b="1" kern="1200" dirty="0"/>
        </a:p>
      </dsp:txBody>
      <dsp:txXfrm>
        <a:off x="0" y="1530449"/>
        <a:ext cx="6248400" cy="614250"/>
      </dsp:txXfrm>
    </dsp:sp>
    <dsp:sp modelId="{0E324D3E-CA22-47D8-92D0-00380D9FCE4A}">
      <dsp:nvSpPr>
        <dsp:cNvPr id="0" name=""/>
        <dsp:cNvSpPr/>
      </dsp:nvSpPr>
      <dsp:spPr>
        <a:xfrm>
          <a:off x="446313" y="1382849"/>
          <a:ext cx="4373880"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22" tIns="0" rIns="165322" bIns="0" numCol="1" spcCol="1270" anchor="ctr" anchorCtr="0">
          <a:noAutofit/>
        </a:bodyPr>
        <a:lstStyle/>
        <a:p>
          <a:pPr lvl="0" algn="l" defTabSz="444500">
            <a:lnSpc>
              <a:spcPct val="90000"/>
            </a:lnSpc>
            <a:spcBef>
              <a:spcPct val="0"/>
            </a:spcBef>
            <a:spcAft>
              <a:spcPct val="35000"/>
            </a:spcAft>
          </a:pPr>
          <a:r>
            <a:rPr lang="en-US" sz="1000" b="1" kern="1200" dirty="0" smtClean="0"/>
            <a:t>Long Term-Storage Functionality</a:t>
          </a:r>
          <a:endParaRPr lang="en-US" sz="1000" b="1" kern="1200" dirty="0"/>
        </a:p>
      </dsp:txBody>
      <dsp:txXfrm>
        <a:off x="446313" y="1382849"/>
        <a:ext cx="4373880" cy="295200"/>
      </dsp:txXfrm>
    </dsp:sp>
    <dsp:sp modelId="{6C47AD89-3AAC-40D9-9D73-2B979697E2A6}">
      <dsp:nvSpPr>
        <dsp:cNvPr id="0" name=""/>
        <dsp:cNvSpPr/>
      </dsp:nvSpPr>
      <dsp:spPr>
        <a:xfrm>
          <a:off x="0" y="2346300"/>
          <a:ext cx="6248400" cy="7717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4945" tIns="208280" rIns="484945"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Record</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Update</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Review</a:t>
          </a:r>
          <a:endParaRPr lang="en-US" sz="1100" b="1" kern="1200" dirty="0"/>
        </a:p>
      </dsp:txBody>
      <dsp:txXfrm>
        <a:off x="0" y="2346300"/>
        <a:ext cx="6248400" cy="771750"/>
      </dsp:txXfrm>
    </dsp:sp>
    <dsp:sp modelId="{39F02E2F-3727-46DF-B678-01727C726092}">
      <dsp:nvSpPr>
        <dsp:cNvPr id="0" name=""/>
        <dsp:cNvSpPr/>
      </dsp:nvSpPr>
      <dsp:spPr>
        <a:xfrm>
          <a:off x="446313" y="2198700"/>
          <a:ext cx="4373880"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22" tIns="0" rIns="165322" bIns="0" numCol="1" spcCol="1270" anchor="ctr" anchorCtr="0">
          <a:noAutofit/>
        </a:bodyPr>
        <a:lstStyle/>
        <a:p>
          <a:pPr lvl="0" algn="l" defTabSz="444500">
            <a:lnSpc>
              <a:spcPct val="90000"/>
            </a:lnSpc>
            <a:spcBef>
              <a:spcPct val="0"/>
            </a:spcBef>
            <a:spcAft>
              <a:spcPct val="35000"/>
            </a:spcAft>
          </a:pPr>
          <a:r>
            <a:rPr lang="en-US" sz="1000" b="1" kern="1200" dirty="0" smtClean="0"/>
            <a:t>Import/Export Notification Functionality </a:t>
          </a:r>
          <a:endParaRPr lang="en-US" sz="1000" b="1" kern="1200" dirty="0"/>
        </a:p>
      </dsp:txBody>
      <dsp:txXfrm>
        <a:off x="446313" y="2198700"/>
        <a:ext cx="4373880" cy="295200"/>
      </dsp:txXfrm>
    </dsp:sp>
    <dsp:sp modelId="{0850C36E-96E9-4F26-9C8E-D67507B9928B}">
      <dsp:nvSpPr>
        <dsp:cNvPr id="0" name=""/>
        <dsp:cNvSpPr/>
      </dsp:nvSpPr>
      <dsp:spPr>
        <a:xfrm>
          <a:off x="0" y="3319650"/>
          <a:ext cx="6248400" cy="945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4945" tIns="208280" rIns="484945"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Record</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Review</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Record Found</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Record Irretrievable</a:t>
          </a:r>
          <a:endParaRPr lang="en-US" sz="1100" b="1" kern="1200" dirty="0"/>
        </a:p>
      </dsp:txBody>
      <dsp:txXfrm>
        <a:off x="0" y="3319650"/>
        <a:ext cx="6248400" cy="945000"/>
      </dsp:txXfrm>
    </dsp:sp>
    <dsp:sp modelId="{439D57CA-A48D-4474-AD40-2274CD8098E0}">
      <dsp:nvSpPr>
        <dsp:cNvPr id="0" name=""/>
        <dsp:cNvSpPr/>
      </dsp:nvSpPr>
      <dsp:spPr>
        <a:xfrm>
          <a:off x="446313" y="3172050"/>
          <a:ext cx="4373880"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22" tIns="0" rIns="165322" bIns="0" numCol="1" spcCol="1270" anchor="ctr" anchorCtr="0">
          <a:noAutofit/>
        </a:bodyPr>
        <a:lstStyle/>
        <a:p>
          <a:pPr lvl="0" algn="l" defTabSz="444500">
            <a:lnSpc>
              <a:spcPct val="90000"/>
            </a:lnSpc>
            <a:spcBef>
              <a:spcPct val="0"/>
            </a:spcBef>
            <a:spcAft>
              <a:spcPct val="35000"/>
            </a:spcAft>
          </a:pPr>
          <a:r>
            <a:rPr lang="en-US" sz="1000" b="1" kern="1200" dirty="0" smtClean="0"/>
            <a:t>Lost/Stolen Sources Functionality</a:t>
          </a:r>
          <a:endParaRPr lang="en-US" sz="1000" b="1" kern="1200" dirty="0"/>
        </a:p>
      </dsp:txBody>
      <dsp:txXfrm>
        <a:off x="446313" y="3172050"/>
        <a:ext cx="4373880" cy="29520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9784D25-2E8F-4E69-97A4-F540CD407EED}">
      <dsp:nvSpPr>
        <dsp:cNvPr id="0" name=""/>
        <dsp:cNvSpPr/>
      </dsp:nvSpPr>
      <dsp:spPr>
        <a:xfrm>
          <a:off x="0" y="210599"/>
          <a:ext cx="6248400" cy="7717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4945" tIns="208280" rIns="484945"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Query Source</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Query Licenses</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Query Transfers/Receipts</a:t>
          </a:r>
          <a:endParaRPr lang="en-US" sz="1100" b="1" kern="1200" dirty="0"/>
        </a:p>
      </dsp:txBody>
      <dsp:txXfrm>
        <a:off x="0" y="210599"/>
        <a:ext cx="6248400" cy="771750"/>
      </dsp:txXfrm>
    </dsp:sp>
    <dsp:sp modelId="{F14DB292-0E7F-41EE-98C4-2ED60429AEC5}">
      <dsp:nvSpPr>
        <dsp:cNvPr id="0" name=""/>
        <dsp:cNvSpPr/>
      </dsp:nvSpPr>
      <dsp:spPr>
        <a:xfrm>
          <a:off x="312420" y="62999"/>
          <a:ext cx="4373880"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22" tIns="0" rIns="165322" bIns="0" numCol="1" spcCol="1270" anchor="ctr" anchorCtr="0">
          <a:noAutofit/>
        </a:bodyPr>
        <a:lstStyle/>
        <a:p>
          <a:pPr lvl="0" algn="l" defTabSz="488950">
            <a:lnSpc>
              <a:spcPct val="90000"/>
            </a:lnSpc>
            <a:spcBef>
              <a:spcPct val="0"/>
            </a:spcBef>
            <a:spcAft>
              <a:spcPct val="35000"/>
            </a:spcAft>
          </a:pPr>
          <a:r>
            <a:rPr lang="en-US" sz="1100" b="1" kern="1200" dirty="0" smtClean="0"/>
            <a:t>New Query Capabilities</a:t>
          </a:r>
          <a:endParaRPr lang="en-US" sz="1100" b="1" kern="1200" dirty="0"/>
        </a:p>
      </dsp:txBody>
      <dsp:txXfrm>
        <a:off x="312420" y="62999"/>
        <a:ext cx="4373880" cy="295200"/>
      </dsp:txXfrm>
    </dsp:sp>
    <dsp:sp modelId="{E7AD6922-8714-4A55-A6DF-93CFF7B45F90}">
      <dsp:nvSpPr>
        <dsp:cNvPr id="0" name=""/>
        <dsp:cNvSpPr/>
      </dsp:nvSpPr>
      <dsp:spPr>
        <a:xfrm>
          <a:off x="0" y="1183949"/>
          <a:ext cx="6248400" cy="113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4945" tIns="208280" rIns="484945"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Current Alerts</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Update Status</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Review History</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Send Message to NSTS Mailbox</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Update Message in NSTS Mailbox</a:t>
          </a:r>
          <a:endParaRPr lang="en-US" sz="1100" b="1" kern="1200" dirty="0"/>
        </a:p>
      </dsp:txBody>
      <dsp:txXfrm>
        <a:off x="0" y="1183949"/>
        <a:ext cx="6248400" cy="1134000"/>
      </dsp:txXfrm>
    </dsp:sp>
    <dsp:sp modelId="{483C1047-6381-43A3-8383-779695DA0733}">
      <dsp:nvSpPr>
        <dsp:cNvPr id="0" name=""/>
        <dsp:cNvSpPr/>
      </dsp:nvSpPr>
      <dsp:spPr>
        <a:xfrm>
          <a:off x="312420" y="1036349"/>
          <a:ext cx="4373880"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22" tIns="0" rIns="165322" bIns="0" numCol="1" spcCol="1270" anchor="ctr" anchorCtr="0">
          <a:noAutofit/>
        </a:bodyPr>
        <a:lstStyle/>
        <a:p>
          <a:pPr lvl="0" algn="l" defTabSz="488950">
            <a:lnSpc>
              <a:spcPct val="90000"/>
            </a:lnSpc>
            <a:spcBef>
              <a:spcPct val="0"/>
            </a:spcBef>
            <a:spcAft>
              <a:spcPct val="35000"/>
            </a:spcAft>
          </a:pPr>
          <a:r>
            <a:rPr lang="en-US" sz="1100" b="1" kern="1200" dirty="0" smtClean="0"/>
            <a:t>Alert Functionality</a:t>
          </a:r>
          <a:endParaRPr lang="en-US" kern="1200" dirty="0"/>
        </a:p>
      </dsp:txBody>
      <dsp:txXfrm>
        <a:off x="312420" y="1036349"/>
        <a:ext cx="4373880" cy="295200"/>
      </dsp:txXfrm>
    </dsp:sp>
    <dsp:sp modelId="{CC1BB4BA-8A87-4C66-91D9-550FC6127DA9}">
      <dsp:nvSpPr>
        <dsp:cNvPr id="0" name=""/>
        <dsp:cNvSpPr/>
      </dsp:nvSpPr>
      <dsp:spPr>
        <a:xfrm>
          <a:off x="0" y="2519550"/>
          <a:ext cx="6248400" cy="614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4945" tIns="208280" rIns="484945"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Manage Reports</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Maintain Report Schedules</a:t>
          </a:r>
          <a:endParaRPr lang="en-US" sz="1100" b="1" kern="1200" dirty="0"/>
        </a:p>
      </dsp:txBody>
      <dsp:txXfrm>
        <a:off x="0" y="2519550"/>
        <a:ext cx="6248400" cy="614250"/>
      </dsp:txXfrm>
    </dsp:sp>
    <dsp:sp modelId="{6A328E03-66FD-4241-B202-9DB418F60A7D}">
      <dsp:nvSpPr>
        <dsp:cNvPr id="0" name=""/>
        <dsp:cNvSpPr/>
      </dsp:nvSpPr>
      <dsp:spPr>
        <a:xfrm>
          <a:off x="312420" y="2371950"/>
          <a:ext cx="4373880"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22" tIns="0" rIns="165322" bIns="0" numCol="1" spcCol="1270" anchor="ctr" anchorCtr="0">
          <a:noAutofit/>
        </a:bodyPr>
        <a:lstStyle/>
        <a:p>
          <a:pPr lvl="0" algn="l" defTabSz="488950">
            <a:lnSpc>
              <a:spcPct val="90000"/>
            </a:lnSpc>
            <a:spcBef>
              <a:spcPct val="0"/>
            </a:spcBef>
            <a:spcAft>
              <a:spcPct val="35000"/>
            </a:spcAft>
          </a:pPr>
          <a:r>
            <a:rPr lang="en-US" sz="1100" b="1" kern="1200" dirty="0" smtClean="0"/>
            <a:t>Reports Functionality</a:t>
          </a:r>
          <a:endParaRPr lang="en-US" sz="1100" b="1" kern="1200" dirty="0"/>
        </a:p>
      </dsp:txBody>
      <dsp:txXfrm>
        <a:off x="312420" y="2371950"/>
        <a:ext cx="4373880" cy="295200"/>
      </dsp:txXfrm>
    </dsp:sp>
    <dsp:sp modelId="{2ADD4642-73BD-4A04-AA58-E4A484988526}">
      <dsp:nvSpPr>
        <dsp:cNvPr id="0" name=""/>
        <dsp:cNvSpPr/>
      </dsp:nvSpPr>
      <dsp:spPr>
        <a:xfrm>
          <a:off x="0" y="3335400"/>
          <a:ext cx="6248400" cy="945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4945" tIns="208280" rIns="484945"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Maintain Vicinity</a:t>
          </a:r>
          <a:endParaRPr lang="en-US" sz="1100"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Maintain Licensee Relationship</a:t>
          </a:r>
          <a:endParaRPr lang="en-US" sz="1100" b="1" kern="1200" dirty="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Maintain Alert Rules</a:t>
          </a:r>
          <a:endParaRPr lang="en-US" sz="1100" b="1" kern="1200" dirty="0" smtClean="0"/>
        </a:p>
        <a:p>
          <a:pPr marL="57150" lvl="1" indent="-57150" algn="l" defTabSz="488950">
            <a:lnSpc>
              <a:spcPct val="90000"/>
            </a:lnSpc>
            <a:spcBef>
              <a:spcPct val="0"/>
            </a:spcBef>
            <a:spcAft>
              <a:spcPct val="15000"/>
            </a:spcAft>
            <a:buChar char="••"/>
          </a:pPr>
          <a:r>
            <a:rPr lang="en-US" sz="1100" b="1" kern="1200" dirty="0" smtClean="0">
              <a:hlinkClick xmlns:r="http://schemas.openxmlformats.org/officeDocument/2006/relationships" r:id="" action="ppaction://hlinksldjump"/>
            </a:rPr>
            <a:t>Upload Report</a:t>
          </a:r>
          <a:endParaRPr lang="en-US" sz="1100" b="1" kern="1200" dirty="0"/>
        </a:p>
      </dsp:txBody>
      <dsp:txXfrm>
        <a:off x="0" y="3335400"/>
        <a:ext cx="6248400" cy="945000"/>
      </dsp:txXfrm>
    </dsp:sp>
    <dsp:sp modelId="{4A38BD84-C934-4249-9583-E1A7BE8416B1}">
      <dsp:nvSpPr>
        <dsp:cNvPr id="0" name=""/>
        <dsp:cNvSpPr/>
      </dsp:nvSpPr>
      <dsp:spPr>
        <a:xfrm>
          <a:off x="312420" y="3187800"/>
          <a:ext cx="4373880" cy="29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22" tIns="0" rIns="165322" bIns="0" numCol="1" spcCol="1270" anchor="ctr" anchorCtr="0">
          <a:noAutofit/>
        </a:bodyPr>
        <a:lstStyle/>
        <a:p>
          <a:pPr lvl="0" algn="l" defTabSz="488950">
            <a:lnSpc>
              <a:spcPct val="90000"/>
            </a:lnSpc>
            <a:spcBef>
              <a:spcPct val="0"/>
            </a:spcBef>
            <a:spcAft>
              <a:spcPct val="35000"/>
            </a:spcAft>
          </a:pPr>
          <a:r>
            <a:rPr lang="en-US" sz="1100" b="1" kern="1200" dirty="0" smtClean="0"/>
            <a:t>Admin Functionality</a:t>
          </a:r>
          <a:endParaRPr lang="en-US" sz="1100" b="1" kern="1200" dirty="0"/>
        </a:p>
      </dsp:txBody>
      <dsp:txXfrm>
        <a:off x="312420" y="3187800"/>
        <a:ext cx="4373880" cy="2952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BFFD6C5D-C624-4D13-A3FC-FF9CAAFC1619}" type="datetimeFigureOut">
              <a:rPr lang="en-US" smtClean="0"/>
              <a:pPr/>
              <a:t>5/31/2011</a:t>
            </a:fld>
            <a:endParaRPr lang="en-US" dirty="0"/>
          </a:p>
        </p:txBody>
      </p:sp>
      <p:sp>
        <p:nvSpPr>
          <p:cNvPr id="4" name="Slide Image Placeholder 3"/>
          <p:cNvSpPr>
            <a:spLocks noGrp="1" noRot="1" noChangeAspect="1"/>
          </p:cNvSpPr>
          <p:nvPr>
            <p:ph type="sldImg" idx="2"/>
          </p:nvPr>
        </p:nvSpPr>
        <p:spPr>
          <a:xfrm>
            <a:off x="2187575" y="696913"/>
            <a:ext cx="2609850" cy="3481387"/>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9F1D99A8-F7B9-4B8B-AAA9-C6827EFA51C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1D99A8-F7B9-4B8B-AAA9-C6827EFA51C7}"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7575" y="696913"/>
            <a:ext cx="2609850" cy="34813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1D99A8-F7B9-4B8B-AAA9-C6827EFA51C7}" type="slidenum">
              <a:rPr lang="en-US" smtClean="0"/>
              <a:pPr/>
              <a:t>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2"/>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DFD072-3A16-4D1C-94C8-E977C327CC60}" type="datetime1">
              <a:rPr lang="en-US" smtClean="0"/>
              <a:pPr/>
              <a:t>5/31/2011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4C55D3-80C2-40D0-AD82-A9B31100925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8D05C4-994A-44E9-8CB2-15C7EDBD1AFE}" type="datetime1">
              <a:rPr lang="en-US" smtClean="0"/>
              <a:pPr/>
              <a:t>5/31/2011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4C55D3-80C2-40D0-AD82-A9B31100925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9"/>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9"/>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05177A-6372-486E-8726-91BAF533E8D4}" type="datetime1">
              <a:rPr lang="en-US" smtClean="0"/>
              <a:pPr/>
              <a:t>5/31/2011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4C55D3-80C2-40D0-AD82-A9B31100925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52A95D-5DB6-43D6-A062-FE0AE85581CB}" type="datetime1">
              <a:rPr lang="en-US" smtClean="0"/>
              <a:pPr/>
              <a:t>5/31/2011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4C55D3-80C2-40D0-AD82-A9B31100925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22"/>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3012CC-E689-468C-9A78-50C83102F899}" type="datetime1">
              <a:rPr lang="en-US" smtClean="0"/>
              <a:pPr/>
              <a:t>5/31/2011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4C55D3-80C2-40D0-AD82-A9B31100925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5"/>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5"/>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5EC2A2-CB6E-48A9-8E2A-D7DDA71A2ED4}" type="datetime1">
              <a:rPr lang="en-US" smtClean="0"/>
              <a:pPr/>
              <a:t>5/31/2011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4C55D3-80C2-40D0-AD82-A9B31100925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2"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2"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7FAA53-F66D-44AE-857D-C8C845023927}" type="datetime1">
              <a:rPr lang="en-US" smtClean="0"/>
              <a:pPr/>
              <a:t>5/31/2011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4C55D3-80C2-40D0-AD82-A9B31100925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E4667C-6C09-425B-BCF2-63796A34387C}" type="datetime1">
              <a:rPr lang="en-US" smtClean="0"/>
              <a:pPr/>
              <a:t>5/31/2011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4C55D3-80C2-40D0-AD82-A9B31100925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189F-F279-4ECB-B5B3-6AD9B888B5C6}" type="datetime1">
              <a:rPr lang="en-US" smtClean="0"/>
              <a:pPr/>
              <a:t>5/31/2011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4C55D3-80C2-40D0-AD82-A9B31100925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3"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90" y="364071"/>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3" y="1913471"/>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CAAE92-FEFC-48A1-91F2-86A03704AEFD}" type="datetime1">
              <a:rPr lang="en-US" smtClean="0"/>
              <a:pPr/>
              <a:t>5/31/2011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4C55D3-80C2-40D0-AD82-A9B31100925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21DD4D-BD1B-49F8-B06B-7BCA3EA155D7}" type="datetime1">
              <a:rPr lang="en-US" smtClean="0"/>
              <a:pPr/>
              <a:t>5/31/2011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4C55D3-80C2-40D0-AD82-A9B31100925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2900" y="2133605"/>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42900" y="8475138"/>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8D64A7A0-E38B-4D23-B200-68EF11A7397B}" type="datetime1">
              <a:rPr lang="en-US" smtClean="0"/>
              <a:pPr/>
              <a:t>5/31/2011</a:t>
            </a:fld>
            <a:endParaRPr lang="en-US" dirty="0"/>
          </a:p>
        </p:txBody>
      </p:sp>
      <p:sp>
        <p:nvSpPr>
          <p:cNvPr id="5" name="Footer Placeholder 4"/>
          <p:cNvSpPr>
            <a:spLocks noGrp="1"/>
          </p:cNvSpPr>
          <p:nvPr>
            <p:ph type="ftr" sz="quarter" idx="3"/>
          </p:nvPr>
        </p:nvSpPr>
        <p:spPr>
          <a:xfrm>
            <a:off x="2343150" y="8475138"/>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914900" y="8475138"/>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4A4C55D3-80C2-40D0-AD82-A9B31100925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http://www.nrc.gov/security/byproduct/nsts/nsts-logo-final.gi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http://www.nrc.gov/security/byproduct/nsts/nsts-logo-final.gif"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79.jpeg"/><Relationship Id="rId4" Type="http://schemas.openxmlformats.org/officeDocument/2006/relationships/image" Target="http://www.nrc.gov/security/byproduct/nsts/nsts-logo-final.gif"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80.jpeg"/><Relationship Id="rId4" Type="http://schemas.openxmlformats.org/officeDocument/2006/relationships/image" Target="http://www.nrc.gov/security/byproduct/nsts/nsts-logo-final.gif"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http://www.nrc.gov/security/byproduct/nsts/nsts-logo-final.gif"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http://www.nrc.gov/security/byproduct/nsts/nsts-logo-final.gif"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83.jpeg"/><Relationship Id="rId4" Type="http://schemas.openxmlformats.org/officeDocument/2006/relationships/image" Target="http://www.nrc.gov/security/byproduct/nsts/nsts-logo-final.gif"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http://www.nrc.gov/security/byproduct/nsts/nsts-logo-final.gi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86.jpeg"/><Relationship Id="rId4" Type="http://schemas.openxmlformats.org/officeDocument/2006/relationships/image" Target="http://www.nrc.gov/security/byproduct/nsts/nsts-logo-final.gif"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87.jpeg"/><Relationship Id="rId4" Type="http://schemas.openxmlformats.org/officeDocument/2006/relationships/image" Target="http://www.nrc.gov/security/byproduct/nsts/nsts-logo-final.gif"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http://www.nrc.gov/security/byproduct/nsts/nsts-logo-final.gif"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89.jpeg"/><Relationship Id="rId4" Type="http://schemas.openxmlformats.org/officeDocument/2006/relationships/image" Target="http://www.nrc.gov/security/byproduct/nsts/nsts-logo-final.gif"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http://www.nrc.gov/security/byproduct/nsts/nsts-logo-final.gif"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http://www.nrc.gov/security/byproduct/nsts/nsts-logo-final.gif"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93.jpeg"/><Relationship Id="rId4" Type="http://schemas.openxmlformats.org/officeDocument/2006/relationships/image" Target="http://www.nrc.gov/security/byproduct/nsts/nsts-logo-final.gif"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94.jpeg"/><Relationship Id="rId4" Type="http://schemas.openxmlformats.org/officeDocument/2006/relationships/image" Target="http://www.nrc.gov/security/byproduct/nsts/nsts-logo-final.gi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http://www.nrc.gov/security/byproduct/nsts/nsts-logo-final.gif"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97.jpeg"/><Relationship Id="rId4" Type="http://schemas.openxmlformats.org/officeDocument/2006/relationships/image" Target="http://www.nrc.gov/security/byproduct/nsts/nsts-logo-final.gif"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98.jpeg"/><Relationship Id="rId4" Type="http://schemas.openxmlformats.org/officeDocument/2006/relationships/image" Target="http://www.nrc.gov/security/byproduct/nsts/nsts-logo-final.gif"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http://www.nrc.gov/security/byproduct/nsts/nsts-logo-final.gif"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01.jpeg"/><Relationship Id="rId4" Type="http://schemas.openxmlformats.org/officeDocument/2006/relationships/image" Target="http://www.nrc.gov/security/byproduct/nsts/nsts-logo-final.gif"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00.jpeg"/><Relationship Id="rId5" Type="http://schemas.openxmlformats.org/officeDocument/2006/relationships/image" Target="../media/image102.jpeg"/><Relationship Id="rId4" Type="http://schemas.openxmlformats.org/officeDocument/2006/relationships/image" Target="http://www.nrc.gov/security/byproduct/nsts/nsts-logo-final.gi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03.jpeg"/><Relationship Id="rId4" Type="http://schemas.openxmlformats.org/officeDocument/2006/relationships/image" Target="http://www.nrc.gov/security/byproduct/nsts/nsts-logo-final.gif"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04.jpeg"/><Relationship Id="rId4" Type="http://schemas.openxmlformats.org/officeDocument/2006/relationships/image" Target="http://www.nrc.gov/security/byproduct/nsts/nsts-logo-final.gif"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05.jpeg"/><Relationship Id="rId4" Type="http://schemas.openxmlformats.org/officeDocument/2006/relationships/image" Target="http://www.nrc.gov/security/byproduct/nsts/nsts-logo-final.gif"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http://www.nrc.gov/security/byproduct/nsts/nsts-logo-final.gif"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01.jpeg"/><Relationship Id="rId4" Type="http://schemas.openxmlformats.org/officeDocument/2006/relationships/image" Target="http://www.nrc.gov/security/byproduct/nsts/nsts-logo-final.gif"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07.jpeg"/><Relationship Id="rId5" Type="http://schemas.openxmlformats.org/officeDocument/2006/relationships/image" Target="../media/image102.jpeg"/><Relationship Id="rId4" Type="http://schemas.openxmlformats.org/officeDocument/2006/relationships/image" Target="http://www.nrc.gov/security/byproduct/nsts/nsts-logo-final.gif"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08.jpeg"/><Relationship Id="rId4" Type="http://schemas.openxmlformats.org/officeDocument/2006/relationships/image" Target="http://www.nrc.gov/security/byproduct/nsts/nsts-logo-final.gif"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93.jpeg"/><Relationship Id="rId4" Type="http://schemas.openxmlformats.org/officeDocument/2006/relationships/image" Target="http://www.nrc.gov/security/byproduct/nsts/nsts-logo-final.gif"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94.jpeg"/><Relationship Id="rId4" Type="http://schemas.openxmlformats.org/officeDocument/2006/relationships/image" Target="http://www.nrc.gov/security/byproduct/nsts/nsts-logo-final.gif"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http://www.nrc.gov/security/byproduct/nsts/nsts-logo-final.gif"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97.jpeg"/><Relationship Id="rId4" Type="http://schemas.openxmlformats.org/officeDocument/2006/relationships/image" Target="http://www.nrc.gov/security/byproduct/nsts/nsts-logo-final.gif"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91.jpeg"/><Relationship Id="rId4" Type="http://schemas.openxmlformats.org/officeDocument/2006/relationships/image" Target="http://www.nrc.gov/security/byproduct/nsts/nsts-logo-final.gi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http://www.nrc.gov/security/byproduct/nsts/nsts-logo-final.gif"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03.jpeg"/><Relationship Id="rId4" Type="http://schemas.openxmlformats.org/officeDocument/2006/relationships/image" Target="http://www.nrc.gov/security/byproduct/nsts/nsts-logo-final.gif"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09.jpeg"/><Relationship Id="rId4" Type="http://schemas.openxmlformats.org/officeDocument/2006/relationships/image" Target="http://www.nrc.gov/security/byproduct/nsts/nsts-logo-final.gif"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http://www.nrc.gov/security/byproduct/nsts/nsts-logo-final.gif"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http://www.nrc.gov/security/byproduct/nsts/nsts-logo-final.gif"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http://www.nrc.gov/security/byproduct/nsts/nsts-logo-final.gif"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16.jpeg"/><Relationship Id="rId4" Type="http://schemas.openxmlformats.org/officeDocument/2006/relationships/image" Target="http://www.nrc.gov/security/byproduct/nsts/nsts-logo-final.gif"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http://www.nrc.gov/security/byproduct/nsts/nsts-logo-final.gif"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17.jpeg"/><Relationship Id="rId4" Type="http://schemas.openxmlformats.org/officeDocument/2006/relationships/image" Target="http://www.nrc.gov/security/byproduct/nsts/nsts-logo-final.gif"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5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18.jpeg"/><Relationship Id="rId4" Type="http://schemas.openxmlformats.org/officeDocument/2006/relationships/image" Target="http://www.nrc.gov/security/byproduct/nsts/nsts-logo-final.gif"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http://www.nrc.gov/security/byproduct/nsts/nsts-logo-final.gif"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http://www.nrc.gov/security/byproduct/nsts/nsts-logo-final.gif"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http://www.nrc.gov/security/byproduct/nsts/nsts-logo-final.gif"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5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25.jpeg"/><Relationship Id="rId4" Type="http://schemas.openxmlformats.org/officeDocument/2006/relationships/image" Target="http://www.nrc.gov/security/byproduct/nsts/nsts-logo-final.gif"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26.jpeg"/><Relationship Id="rId4" Type="http://schemas.openxmlformats.org/officeDocument/2006/relationships/image" Target="http://www.nrc.gov/security/byproduct/nsts/nsts-logo-final.gi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0.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27.jpeg"/><Relationship Id="rId4" Type="http://schemas.openxmlformats.org/officeDocument/2006/relationships/image" Target="http://www.nrc.gov/security/byproduct/nsts/nsts-logo-final.gif"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http://www.nrc.gov/security/byproduct/nsts/nsts-logo-final.gif"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30.jpeg"/><Relationship Id="rId4" Type="http://schemas.openxmlformats.org/officeDocument/2006/relationships/image" Target="http://www.nrc.gov/security/byproduct/nsts/nsts-logo-final.gif"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31.jpeg"/><Relationship Id="rId4" Type="http://schemas.openxmlformats.org/officeDocument/2006/relationships/image" Target="http://www.nrc.gov/security/byproduct/nsts/nsts-logo-final.gif"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32.jpeg"/><Relationship Id="rId4" Type="http://schemas.openxmlformats.org/officeDocument/2006/relationships/image" Target="http://www.nrc.gov/security/byproduct/nsts/nsts-logo-final.gif"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33.jpeg"/><Relationship Id="rId4" Type="http://schemas.openxmlformats.org/officeDocument/2006/relationships/image" Target="http://www.nrc.gov/security/byproduct/nsts/nsts-logo-final.gif"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34.jpeg"/><Relationship Id="rId4" Type="http://schemas.openxmlformats.org/officeDocument/2006/relationships/image" Target="http://www.nrc.gov/security/byproduct/nsts/nsts-logo-final.gif"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http://www.nrc.gov/security/byproduct/nsts/nsts-logo-final.gi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http://www.nrc.gov/security/byproduct/nsts/nsts-logo-final.gif"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http://www.nrc.gov/security/byproduct/nsts/nsts-logo-final.gif"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http://www.nrc.gov/security/byproduct/nsts/nsts-logo-final.gif"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43.jpeg"/><Relationship Id="rId4" Type="http://schemas.openxmlformats.org/officeDocument/2006/relationships/image" Target="http://www.nrc.gov/security/byproduct/nsts/nsts-logo-final.gif"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44.jpeg"/><Relationship Id="rId4" Type="http://schemas.openxmlformats.org/officeDocument/2006/relationships/image" Target="http://www.nrc.gov/security/byproduct/nsts/nsts-logo-final.gif" TargetMode="External"/></Relationships>
</file>

<file path=ppt/slides/_rels/slide17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45.jpeg"/><Relationship Id="rId4" Type="http://schemas.openxmlformats.org/officeDocument/2006/relationships/image" Target="http://www.nrc.gov/security/byproduct/nsts/nsts-logo-final.gif"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46.jpeg"/><Relationship Id="rId4" Type="http://schemas.openxmlformats.org/officeDocument/2006/relationships/image" Target="http://www.nrc.gov/security/byproduct/nsts/nsts-logo-final.gif"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47.jpeg"/><Relationship Id="rId4" Type="http://schemas.openxmlformats.org/officeDocument/2006/relationships/image" Target="http://www.nrc.gov/security/byproduct/nsts/nsts-logo-final.gi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48.jpeg"/><Relationship Id="rId4" Type="http://schemas.openxmlformats.org/officeDocument/2006/relationships/image" Target="http://www.nrc.gov/security/byproduct/nsts/nsts-logo-final.gif"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49.jpeg"/><Relationship Id="rId4" Type="http://schemas.openxmlformats.org/officeDocument/2006/relationships/image" Target="http://www.nrc.gov/security/byproduct/nsts/nsts-logo-final.gif"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50.jpeg"/><Relationship Id="rId4" Type="http://schemas.openxmlformats.org/officeDocument/2006/relationships/image" Target="http://www.nrc.gov/security/byproduct/nsts/nsts-logo-final.gif"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51.jpeg"/><Relationship Id="rId4" Type="http://schemas.openxmlformats.org/officeDocument/2006/relationships/image" Target="http://www.nrc.gov/security/byproduct/nsts/nsts-logo-final.gif"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http://www.nrc.gov/security/byproduct/nsts/nsts-logo-final.gif"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54.png"/><Relationship Id="rId4" Type="http://schemas.openxmlformats.org/officeDocument/2006/relationships/image" Target="http://www.nrc.gov/security/byproduct/nsts/nsts-logo-final.gi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http://www.nrc.gov/security/byproduct/nsts/nsts-logo-final.gi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http://www.nrc.gov/security/byproduct/nsts/nsts-logo-final.gi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http://www.nrc.gov/security/byproduct/nsts/nsts-logo-final.gi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http://www.nrc.gov/security/byproduct/nsts/nsts-logo-final.gi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http://www.nrc.gov/security/byproduct/nsts/nsts-logo-final.gi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http://www.nrc.gov/security/byproduct/nsts/nsts-logo-final.gi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http://www.nrc.gov/security/byproduct/nsts/nsts-logo-final.gi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http://www.nrc.gov/security/byproduct/nsts/nsts-logo-final.gi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http://www.nrc.gov/security/byproduct/nsts/nsts-logo-final.gi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http://www.nrc.gov/security/byproduct/nsts/nsts-logo-final.gi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http://www.nrc.gov/security/byproduct/nsts/nsts-logo-final.gi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http://www.nrc.gov/security/byproduct/nsts/nsts-logo-final.gi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http://www.nrc.gov/security/byproduct/nsts/nsts-logo-final.gi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gif"/><Relationship Id="rId7" Type="http://schemas.openxmlformats.org/officeDocument/2006/relationships/diagramQuickStyle" Target="../diagrams/quickStyle1.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http://www.nrc.gov/security/byproduct/nsts/nsts-logo-final.gif" TargetMode="External"/><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http://www.nrc.gov/security/byproduct/nsts/nsts-logo-final.gi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http://www.nrc.gov/security/byproduct/nsts/nsts-logo-final.gi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http://www.nrc.gov/security/byproduct/nsts/nsts-logo-final.gi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http://www.nrc.gov/security/byproduct/nsts/nsts-logo-final.gi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http://www.nrc.gov/security/byproduct/nsts/nsts-logo-final.gi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http://www.nrc.gov/security/byproduct/nsts/nsts-logo-final.gi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http://www.nrc.gov/security/byproduct/nsts/nsts-logo-final.gif" TargetMode="Externa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gif"/><Relationship Id="rId7" Type="http://schemas.openxmlformats.org/officeDocument/2006/relationships/diagramQuickStyle" Target="../diagrams/quickStyle2.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http://www.nrc.gov/security/byproduct/nsts/nsts-logo-final.gif" TargetMode="External"/><Relationship Id="rId9" Type="http://schemas.microsoft.com/office/2007/relationships/diagramDrawing" Target="../diagrams/drawing2.xml"/></Relationships>
</file>

<file path=ppt/slides/_rels/slide5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http://www.nrc.gov/security/byproduct/nsts/nsts-logo-final.gi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http://www.nrc.gov/security/byproduct/nsts/nsts-logo-final.gi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http://www.nrc.gov/security/byproduct/nsts/nsts-logo-final.gi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http://www.nrc.gov/security/byproduct/nsts/nsts-logo-final.gi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http://www.nrc.gov/security/byproduct/nsts/nsts-logo-final.gi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http://www.nrc.gov/security/byproduct/nsts/nsts-logo-final.gi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http://www.nrc.gov/security/byproduct/nsts/nsts-logo-final.gi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http://www.nrc.gov/security/byproduct/nsts/nsts-logo-final.gif" TargetMode="External"/><Relationship Id="rId4" Type="http://schemas.openxmlformats.org/officeDocument/2006/relationships/image" Target="../media/image1.gif"/></Relationships>
</file>

<file path=ppt/slides/_rels/slide6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http://www.nrc.gov/security/byproduct/nsts/nsts-logo-final.gi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http://www.nrc.gov/security/byproduct/nsts/nsts-logo-final.gif"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http://www.nrc.gov/security/byproduct/nsts/nsts-logo-final.gi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http://www.nrc.gov/security/byproduct/nsts/nsts-logo-final.gi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http://www.nrc.gov/security/byproduct/nsts/nsts-logo-final.gi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http://www.nrc.gov/security/byproduct/nsts/nsts-logo-final.gi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http://www.nrc.gov/security/byproduct/nsts/nsts-logo-final.gi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http://www.nrc.gov/security/byproduct/nsts/nsts-logo-final.gi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http://www.nrc.gov/security/byproduct/nsts/nsts-logo-final.gif"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http://www.nrc.gov/security/byproduct/nsts/nsts-logo-final.gif"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http://www.nrc.gov/security/byproduct/nsts/nsts-logo-final.gif"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5.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http://www.nrc.gov/security/byproduct/nsts/nsts-logo-final.gif"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http://www.nrc.gov/security/byproduct/nsts/nsts-logo-final.gi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http://www.nrc.gov/security/byproduct/nsts/nsts-logo-final.gi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http://www.nrc.gov/security/byproduct/nsts/nsts-logo-final.gif"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http://www.nrc.gov/security/byproduct/nsts/nsts-logo-final.gif"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http://www.nrc.gov/security/byproduct/nsts/nsts-logo-final.gif"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http://www.nrc.gov/security/byproduct/nsts/nsts-logo-final.gif"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http://www.nrc.gov/security/byproduct/nsts/nsts-logo-final.gif"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http://www.nrc.gov/security/byproduct/nsts/nsts-logo-final.gif"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http://www.nrc.gov/security/byproduct/nsts/nsts-logo-final.gif"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http://www.nrc.gov/security/byproduct/nsts/nsts-logo-final.gif"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http://www.nrc.gov/security/byproduct/nsts/nsts-logo-final.gif"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http://www.nrc.gov/security/byproduct/nsts/nsts-logo-final.gif"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http://www.nrc.gov/security/byproduct/nsts/nsts-logo-final.gif"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http://www.nrc.gov/security/byproduct/nsts/nsts-logo-final.gif"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http://www.nrc.gov/security/byproduct/nsts/nsts-logo-final.gif"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74.jpeg"/><Relationship Id="rId4" Type="http://schemas.openxmlformats.org/officeDocument/2006/relationships/image" Target="http://www.nrc.gov/security/byproduct/nsts/nsts-logo-final.gif"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http://www.nrc.gov/security/byproduct/nsts/nsts-logo-final.gif"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http://www.nrc.gov/security/byproduct/nsts/nsts-logo-final.gif"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http://www.nrc.gov/security/byproduct/nsts/nsts-logo-final.gif" TargetMode="External"/><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http://www.nrc.gov/security/byproduct/nsts/nsts-logo-final.gi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3400"/>
            <a:ext cx="6858000" cy="13716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36" descr="The National Source Tracking System"/>
          <p:cNvPicPr>
            <a:picLocks noChangeAspect="1" noChangeArrowheads="1"/>
          </p:cNvPicPr>
          <p:nvPr/>
        </p:nvPicPr>
        <p:blipFill>
          <a:blip r:embed="rId3" r:link="rId4" cstate="print"/>
          <a:srcRect/>
          <a:stretch>
            <a:fillRect/>
          </a:stretch>
        </p:blipFill>
        <p:spPr bwMode="auto">
          <a:xfrm>
            <a:off x="2133600" y="762000"/>
            <a:ext cx="2819400" cy="914400"/>
          </a:xfrm>
          <a:prstGeom prst="rect">
            <a:avLst/>
          </a:prstGeom>
          <a:noFill/>
          <a:ln w="9525">
            <a:noFill/>
            <a:miter lim="800000"/>
            <a:headEnd/>
            <a:tailEnd/>
          </a:ln>
        </p:spPr>
      </p:pic>
      <p:sp>
        <p:nvSpPr>
          <p:cNvPr id="7" name="Rectangle 4"/>
          <p:cNvSpPr>
            <a:spLocks noGrp="1" noChangeArrowheads="1"/>
          </p:cNvSpPr>
          <p:nvPr>
            <p:ph type="ctrTitle"/>
          </p:nvPr>
        </p:nvSpPr>
        <p:spPr bwMode="auto">
          <a:xfrm>
            <a:off x="3" y="2438400"/>
            <a:ext cx="6872287" cy="3581400"/>
          </a:xfrm>
          <a:prstGeom prst="rect">
            <a:avLst/>
          </a:prstGeom>
          <a:solidFill>
            <a:srgbClr val="FFFFFF"/>
          </a:solidFill>
          <a:ln>
            <a:miter lim="800000"/>
            <a:headEnd/>
            <a:tailEnd/>
          </a:ln>
        </p:spPr>
        <p:txBody>
          <a:bodyPr lIns="90491" tIns="45245" rIns="90491" bIns="45245">
            <a:normAutofit/>
          </a:bodyPr>
          <a:lstStyle/>
          <a:p>
            <a:pPr algn="ctr"/>
            <a:r>
              <a:rPr lang="en-US" sz="2000" b="1" dirty="0"/>
              <a:t>National Source Tracking System (NSTS</a:t>
            </a:r>
            <a:r>
              <a:rPr lang="en-US" sz="2000" b="1" dirty="0" smtClean="0"/>
              <a:t>)</a:t>
            </a:r>
            <a:br>
              <a:rPr lang="en-US" sz="2000" b="1" dirty="0" smtClean="0"/>
            </a:br>
            <a:r>
              <a:rPr lang="en-US" sz="2000" b="1" dirty="0" smtClean="0"/>
              <a:t>Release </a:t>
            </a:r>
            <a:r>
              <a:rPr lang="en-US" sz="2000" b="1" dirty="0" smtClean="0"/>
              <a:t>2.0.1</a:t>
            </a:r>
            <a:r>
              <a:rPr lang="en-US" sz="2000" b="1" dirty="0"/>
              <a:t/>
            </a:r>
            <a:br>
              <a:rPr lang="en-US" sz="2000" b="1" dirty="0"/>
            </a:br>
            <a:r>
              <a:rPr lang="en-US" sz="2000" b="1" dirty="0" smtClean="0"/>
              <a:t>Scenarios/User Guide Sections</a:t>
            </a:r>
            <a:r>
              <a:rPr lang="en-US" sz="2000" b="1" dirty="0"/>
              <a:t/>
            </a:r>
            <a:br>
              <a:rPr lang="en-US" sz="2000" b="1" dirty="0"/>
            </a:br>
            <a:r>
              <a:rPr lang="en-US" sz="3200" dirty="0"/>
              <a:t/>
            </a:r>
            <a:br>
              <a:rPr lang="en-US" sz="3200" dirty="0"/>
            </a:br>
            <a:r>
              <a:rPr lang="en-US" sz="1800" dirty="0"/>
              <a:t>Prepared by:</a:t>
            </a:r>
            <a:br>
              <a:rPr lang="en-US" sz="1800" dirty="0"/>
            </a:br>
            <a:r>
              <a:rPr lang="en-US" sz="1800" dirty="0"/>
              <a:t>Lockheed Martin</a:t>
            </a:r>
            <a:br>
              <a:rPr lang="en-US" sz="1800" dirty="0"/>
            </a:br>
            <a:r>
              <a:rPr lang="en-US" sz="1800" dirty="0"/>
              <a:t/>
            </a:r>
            <a:br>
              <a:rPr lang="en-US" sz="1800" dirty="0"/>
            </a:br>
            <a:r>
              <a:rPr lang="en-US" sz="1800" dirty="0"/>
              <a:t/>
            </a:r>
            <a:br>
              <a:rPr lang="en-US" sz="1800" dirty="0"/>
            </a:br>
            <a:endParaRPr lang="en-US" sz="1800" dirty="0"/>
          </a:p>
        </p:txBody>
      </p:sp>
      <p:pic>
        <p:nvPicPr>
          <p:cNvPr id="1027" name="Picture 3"/>
          <p:cNvPicPr>
            <a:picLocks noChangeAspect="1" noChangeArrowheads="1"/>
          </p:cNvPicPr>
          <p:nvPr/>
        </p:nvPicPr>
        <p:blipFill>
          <a:blip r:embed="rId5" cstate="print"/>
          <a:srcRect/>
          <a:stretch>
            <a:fillRect/>
          </a:stretch>
        </p:blipFill>
        <p:spPr bwMode="auto">
          <a:xfrm>
            <a:off x="914400" y="5867400"/>
            <a:ext cx="3429000" cy="138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graphicFrame>
        <p:nvGraphicFramePr>
          <p:cNvPr id="14" name="Group 489"/>
          <p:cNvGraphicFramePr>
            <a:graphicFrameLocks noGrp="1"/>
          </p:cNvGraphicFramePr>
          <p:nvPr/>
        </p:nvGraphicFramePr>
        <p:xfrm>
          <a:off x="990603" y="1676400"/>
          <a:ext cx="4724783" cy="2862453"/>
        </p:xfrm>
        <a:graphic>
          <a:graphicData uri="http://schemas.openxmlformats.org/drawingml/2006/table">
            <a:tbl>
              <a:tblPr/>
              <a:tblGrid>
                <a:gridCol w="456623"/>
                <a:gridCol w="3044157"/>
                <a:gridCol w="304415"/>
                <a:gridCol w="304415"/>
                <a:gridCol w="615173"/>
              </a:tblGrid>
              <a:tr h="963168">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200" b="1" i="0" u="none" strike="noStrike" cap="none" normalizeH="0" baseline="0" dirty="0" smtClean="0">
                        <a:ln>
                          <a:noFill/>
                        </a:ln>
                        <a:solidFill>
                          <a:schemeClr val="tx1"/>
                        </a:solidFill>
                        <a:effectLst/>
                        <a:latin typeface="Arial" charset="0"/>
                        <a:cs typeface="Arial" charset="0"/>
                      </a:endParaRPr>
                    </a:p>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200" b="1" i="0" u="none" strike="noStrike" cap="none" normalizeH="0" baseline="0" dirty="0" smtClean="0">
                        <a:ln>
                          <a:noFill/>
                        </a:ln>
                        <a:solidFill>
                          <a:schemeClr val="tx1"/>
                        </a:solidFill>
                        <a:effectLst/>
                        <a:latin typeface="Arial" charset="0"/>
                        <a:cs typeface="Arial" charset="0"/>
                      </a:endParaRPr>
                    </a:p>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cs typeface="Arial" charset="0"/>
                        </a:rPr>
                        <a:t>Administrator Scenarios</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fontAlgn="b"/>
                      <a:r>
                        <a:rPr lang="en-US" sz="1100" b="1" i="0" u="none" strike="noStrike" dirty="0" smtClean="0">
                          <a:solidFill>
                            <a:srgbClr val="000000"/>
                          </a:solidFill>
                          <a:latin typeface="Arial"/>
                        </a:rPr>
                        <a:t>NSTS Analyst</a:t>
                      </a:r>
                      <a:endParaRPr lang="en-US" sz="1100" b="1" i="0" u="none" strike="noStrike" dirty="0">
                        <a:solidFill>
                          <a:srgbClr val="000000"/>
                        </a:solidFill>
                        <a:latin typeface="Arial"/>
                      </a:endParaRPr>
                    </a:p>
                  </a:txBody>
                  <a:tcPr marL="9525" marR="9525" marT="9525" marB="0" vert="vert27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fontAlgn="b"/>
                      <a:r>
                        <a:rPr lang="en-US" sz="1100" b="1" i="0" u="none" strike="noStrike" dirty="0" smtClean="0">
                          <a:solidFill>
                            <a:srgbClr val="000000"/>
                          </a:solidFill>
                          <a:latin typeface="Arial"/>
                        </a:rPr>
                        <a:t>NSTS Administrator</a:t>
                      </a:r>
                      <a:endParaRPr lang="en-US" sz="1100" b="1" i="0" u="none" strike="noStrike" dirty="0">
                        <a:solidFill>
                          <a:srgbClr val="000000"/>
                        </a:solidFill>
                        <a:latin typeface="Arial"/>
                      </a:endParaRPr>
                    </a:p>
                  </a:txBody>
                  <a:tcPr marL="9525" marR="9525" marT="9525" marB="0" vert="vert27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Page</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3.20</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Review Import Notifications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103</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3.21</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Review Export </a:t>
                      </a:r>
                      <a:r>
                        <a:rPr lang="en-US" sz="1100" b="0" i="0" u="none" strike="noStrike" dirty="0" smtClean="0">
                          <a:solidFill>
                            <a:srgbClr val="000000"/>
                          </a:solidFill>
                          <a:latin typeface="Arial"/>
                        </a:rPr>
                        <a:t>Notifications</a:t>
                      </a:r>
                      <a:endParaRPr lang="en-US" sz="1100" b="0" i="0" u="none" strike="noStrike" dirty="0">
                        <a:solidFill>
                          <a:srgbClr val="000000"/>
                        </a:solidFill>
                        <a:latin typeface="Arial"/>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107</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3.22</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Manage Reports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111</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3.23</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Maintain Reports Schedules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129</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3.24</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Update Alert Status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143</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3.25</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Review Alert History</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151</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344805">
                <a:tc>
                  <a:txBody>
                    <a:bodyPr/>
                    <a:lstStyle/>
                    <a:p>
                      <a:pPr algn="l" fontAlgn="t"/>
                      <a:r>
                        <a:rPr lang="en-US" sz="1100" b="0" i="0" u="none" strike="noStrike" dirty="0" smtClean="0">
                          <a:solidFill>
                            <a:srgbClr val="000000"/>
                          </a:solidFill>
                          <a:latin typeface="Arial"/>
                        </a:rPr>
                        <a:t>3.26</a:t>
                      </a:r>
                      <a:endParaRPr lang="en-US" sz="1100" b="0" i="0" u="none" strike="noStrike" dirty="0">
                        <a:solidFill>
                          <a:srgbClr val="000000"/>
                        </a:solidFill>
                        <a:latin typeface="Arial"/>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mn-lt"/>
                        </a:rPr>
                        <a:t>Review Long-Term Storage Sources</a:t>
                      </a:r>
                    </a:p>
                    <a:p>
                      <a:pPr algn="l" fontAlgn="t"/>
                      <a:endParaRPr lang="en-US" sz="1100" b="0" i="0" u="none" strike="noStrike" dirty="0">
                        <a:solidFill>
                          <a:srgbClr val="000000"/>
                        </a:solidFill>
                        <a:latin typeface="Arial"/>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158</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bl>
          </a:graphicData>
        </a:graphic>
      </p:graphicFrame>
      <p:sp>
        <p:nvSpPr>
          <p:cNvPr id="10" name="Slide Number Placeholder 9"/>
          <p:cNvSpPr>
            <a:spLocks noGrp="1"/>
          </p:cNvSpPr>
          <p:nvPr>
            <p:ph type="sldNum" sz="quarter" idx="12"/>
          </p:nvPr>
        </p:nvSpPr>
        <p:spPr/>
        <p:txBody>
          <a:bodyPr/>
          <a:lstStyle/>
          <a:p>
            <a:fld id="{4A4C55D3-80C2-40D0-AD82-A9B311009251}" type="slidenum">
              <a:rPr lang="en-US" smtClean="0"/>
              <a:pPr/>
              <a:t>10</a:t>
            </a:fld>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3.19</a:t>
            </a:r>
            <a:r>
              <a:rPr lang="en-US" dirty="0" smtClean="0"/>
              <a:t> </a:t>
            </a:r>
            <a:r>
              <a:rPr lang="en-US" dirty="0"/>
              <a:t/>
            </a:r>
            <a:br>
              <a:rPr lang="en-US" dirty="0"/>
            </a:br>
            <a:r>
              <a:rPr lang="en-US" sz="1800" dirty="0" smtClean="0"/>
              <a:t> Update Export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Update Export Notifications Cont.:</a:t>
            </a:r>
          </a:p>
          <a:p>
            <a:endParaRPr lang="en-US" sz="1200" b="1" u="sng" dirty="0" smtClean="0"/>
          </a:p>
        </p:txBody>
      </p:sp>
      <p:sp>
        <p:nvSpPr>
          <p:cNvPr id="15" name="TextBox 14"/>
          <p:cNvSpPr txBox="1"/>
          <p:nvPr/>
        </p:nvSpPr>
        <p:spPr>
          <a:xfrm>
            <a:off x="381000" y="2514603"/>
            <a:ext cx="5410200" cy="1015663"/>
          </a:xfrm>
          <a:prstGeom prst="rect">
            <a:avLst/>
          </a:prstGeom>
          <a:noFill/>
        </p:spPr>
        <p:txBody>
          <a:bodyPr wrap="square" rtlCol="0">
            <a:spAutoFit/>
          </a:bodyPr>
          <a:lstStyle/>
          <a:p>
            <a:pPr marL="228600" indent="-228600">
              <a:buFont typeface="+mj-lt"/>
              <a:buAutoNum type="arabicPeriod" startAt="2"/>
            </a:pPr>
            <a:r>
              <a:rPr lang="en-US" sz="1200" dirty="0" smtClean="0"/>
              <a:t>After entering the search criteria, select the </a:t>
            </a:r>
            <a:r>
              <a:rPr lang="en-US" sz="1200" b="1" dirty="0" smtClean="0"/>
              <a:t>Search</a:t>
            </a:r>
            <a:r>
              <a:rPr lang="en-US" sz="1200" dirty="0" smtClean="0"/>
              <a:t> button.  (If no criteria are selected, all export notifications which the user is authorized to view will be displayed.)</a:t>
            </a:r>
          </a:p>
          <a:p>
            <a:r>
              <a:rPr lang="en-US" sz="1200" dirty="0" smtClean="0"/>
              <a:t> </a:t>
            </a:r>
          </a:p>
          <a:p>
            <a:r>
              <a:rPr lang="en-US" sz="1200" dirty="0" smtClean="0"/>
              <a:t>Scroll to the right to display additional notification information.</a:t>
            </a:r>
            <a:endParaRPr lang="en-US" sz="1200" dirty="0"/>
          </a:p>
        </p:txBody>
      </p:sp>
      <p:pic>
        <p:nvPicPr>
          <p:cNvPr id="9218" name="Picture 2" descr="Update Export Notification 2"/>
          <p:cNvPicPr>
            <a:picLocks noChangeAspect="1" noChangeArrowheads="1"/>
          </p:cNvPicPr>
          <p:nvPr/>
        </p:nvPicPr>
        <p:blipFill>
          <a:blip r:embed="rId5" cstate="print"/>
          <a:srcRect/>
          <a:stretch>
            <a:fillRect/>
          </a:stretch>
        </p:blipFill>
        <p:spPr bwMode="auto">
          <a:xfrm>
            <a:off x="342900" y="3733802"/>
            <a:ext cx="6172200" cy="1123951"/>
          </a:xfrm>
          <a:prstGeom prst="rect">
            <a:avLst/>
          </a:prstGeom>
          <a:noFill/>
          <a:ln w="9525">
            <a:noFill/>
            <a:miter lim="800000"/>
            <a:headEnd/>
            <a:tailEnd/>
          </a:ln>
        </p:spPr>
      </p:pic>
      <p:sp>
        <p:nvSpPr>
          <p:cNvPr id="11" name="TextBox 10"/>
          <p:cNvSpPr txBox="1"/>
          <p:nvPr/>
        </p:nvSpPr>
        <p:spPr>
          <a:xfrm>
            <a:off x="381000" y="5181603"/>
            <a:ext cx="5715000" cy="1384995"/>
          </a:xfrm>
          <a:prstGeom prst="rect">
            <a:avLst/>
          </a:prstGeom>
          <a:noFill/>
        </p:spPr>
        <p:txBody>
          <a:bodyPr wrap="square" rtlCol="0">
            <a:spAutoFit/>
          </a:bodyPr>
          <a:lstStyle/>
          <a:p>
            <a:pPr marL="228600" lvl="0" indent="-228600">
              <a:buFont typeface="+mj-lt"/>
              <a:buAutoNum type="arabicPeriod" startAt="3"/>
            </a:pPr>
            <a:r>
              <a:rPr lang="en-US" sz="1200" dirty="0" smtClean="0"/>
              <a:t>Select a notification to update or delete by clicking the radio button in the Select column and then the </a:t>
            </a:r>
            <a:r>
              <a:rPr lang="en-US" sz="1200" b="1" dirty="0" smtClean="0"/>
              <a:t>Continue</a:t>
            </a:r>
            <a:r>
              <a:rPr lang="en-US" sz="1200" dirty="0" smtClean="0"/>
              <a:t> button.  </a:t>
            </a:r>
          </a:p>
          <a:p>
            <a:pPr marL="228600" lvl="0" indent="-228600"/>
            <a:endParaRPr lang="en-US" sz="1200" dirty="0" smtClean="0"/>
          </a:p>
          <a:p>
            <a:pPr marL="228600" lvl="0" indent="-228600"/>
            <a:r>
              <a:rPr lang="en-US" sz="1200" dirty="0" smtClean="0"/>
              <a:t>The Update Export Notification screen will be displayed.</a:t>
            </a:r>
          </a:p>
          <a:p>
            <a:r>
              <a:rPr lang="en-US" dirty="0" smtClean="0"/>
              <a:t> </a:t>
            </a:r>
          </a:p>
          <a:p>
            <a:endParaRPr lang="en-US"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100</a:t>
            </a:fld>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3.19</a:t>
            </a:r>
            <a:r>
              <a:rPr lang="en-US" dirty="0" smtClean="0"/>
              <a:t> </a:t>
            </a:r>
            <a:r>
              <a:rPr lang="en-US" dirty="0"/>
              <a:t/>
            </a:r>
            <a:br>
              <a:rPr lang="en-US" dirty="0"/>
            </a:br>
            <a:r>
              <a:rPr lang="en-US" sz="1800" dirty="0" smtClean="0"/>
              <a:t> Update Export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Update Export Notifications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10241" name="Picture 1" descr="Update Export Notification 3"/>
          <p:cNvPicPr>
            <a:picLocks noChangeAspect="1" noChangeArrowheads="1"/>
          </p:cNvPicPr>
          <p:nvPr/>
        </p:nvPicPr>
        <p:blipFill>
          <a:blip r:embed="rId5" cstate="print"/>
          <a:srcRect/>
          <a:stretch>
            <a:fillRect/>
          </a:stretch>
        </p:blipFill>
        <p:spPr bwMode="auto">
          <a:xfrm>
            <a:off x="1181100" y="2514600"/>
            <a:ext cx="4000500" cy="4810493"/>
          </a:xfrm>
          <a:prstGeom prst="rect">
            <a:avLst/>
          </a:prstGeom>
          <a:noFill/>
        </p:spPr>
      </p:pic>
      <p:sp>
        <p:nvSpPr>
          <p:cNvPr id="13" name="TextBox 12"/>
          <p:cNvSpPr txBox="1"/>
          <p:nvPr/>
        </p:nvSpPr>
        <p:spPr>
          <a:xfrm>
            <a:off x="685800" y="7389677"/>
            <a:ext cx="5181600" cy="861775"/>
          </a:xfrm>
          <a:prstGeom prst="rect">
            <a:avLst/>
          </a:prstGeom>
          <a:noFill/>
        </p:spPr>
        <p:txBody>
          <a:bodyPr wrap="square" rtlCol="0">
            <a:spAutoFit/>
          </a:bodyPr>
          <a:lstStyle/>
          <a:p>
            <a:pPr marL="228600" lvl="0" indent="-228600">
              <a:buFont typeface="+mj-lt"/>
              <a:buAutoNum type="arabicPeriod" startAt="4"/>
            </a:pPr>
            <a:r>
              <a:rPr lang="en-US" sz="1200" dirty="0" smtClean="0"/>
              <a:t>Update the details of the Export Notification and click the </a:t>
            </a:r>
            <a:r>
              <a:rPr lang="en-US" sz="1200" b="1" dirty="0" smtClean="0"/>
              <a:t>Save</a:t>
            </a:r>
            <a:r>
              <a:rPr lang="en-US" sz="1200" dirty="0" smtClean="0"/>
              <a:t> button.  The revised notification will be displayed in an Update Export Notification Confirmation screen.</a:t>
            </a:r>
          </a:p>
          <a:p>
            <a:pPr marL="228600" indent="-228600"/>
            <a:r>
              <a:rPr lang="en-US" sz="1200" dirty="0" smtClean="0"/>
              <a:t> </a:t>
            </a:r>
          </a:p>
        </p:txBody>
      </p:sp>
      <p:sp>
        <p:nvSpPr>
          <p:cNvPr id="12" name="Slide Number Placeholder 11"/>
          <p:cNvSpPr>
            <a:spLocks noGrp="1"/>
          </p:cNvSpPr>
          <p:nvPr>
            <p:ph type="sldNum" sz="quarter" idx="12"/>
          </p:nvPr>
        </p:nvSpPr>
        <p:spPr/>
        <p:txBody>
          <a:bodyPr/>
          <a:lstStyle/>
          <a:p>
            <a:fld id="{4A4C55D3-80C2-40D0-AD82-A9B311009251}" type="slidenum">
              <a:rPr lang="en-US" smtClean="0"/>
              <a:pPr/>
              <a:t>101</a:t>
            </a:fld>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3.19</a:t>
            </a:r>
            <a:r>
              <a:rPr lang="en-US" dirty="0" smtClean="0"/>
              <a:t> </a:t>
            </a:r>
            <a:r>
              <a:rPr lang="en-US" dirty="0"/>
              <a:t/>
            </a:r>
            <a:br>
              <a:rPr lang="en-US" dirty="0"/>
            </a:br>
            <a:r>
              <a:rPr lang="en-US" sz="1800" dirty="0" smtClean="0"/>
              <a:t> Update Export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Update Export Notifications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TextBox 12"/>
          <p:cNvSpPr txBox="1"/>
          <p:nvPr/>
        </p:nvSpPr>
        <p:spPr>
          <a:xfrm>
            <a:off x="457200" y="2514600"/>
            <a:ext cx="5181600" cy="4339650"/>
          </a:xfrm>
          <a:prstGeom prst="rect">
            <a:avLst/>
          </a:prstGeom>
          <a:noFill/>
        </p:spPr>
        <p:txBody>
          <a:bodyPr wrap="square" rtlCol="0">
            <a:spAutoFit/>
          </a:bodyPr>
          <a:lstStyle/>
          <a:p>
            <a:r>
              <a:rPr lang="en-US" sz="1200" dirty="0" smtClean="0"/>
              <a:t>The </a:t>
            </a:r>
            <a:r>
              <a:rPr lang="en-US" sz="1200" b="1" dirty="0" smtClean="0"/>
              <a:t>Reset</a:t>
            </a:r>
            <a:r>
              <a:rPr lang="en-US" sz="1200" dirty="0" smtClean="0"/>
              <a:t> button will return the notification fields to their saved values and leave the Update Export Notification edit screen displayed.  </a:t>
            </a:r>
          </a:p>
          <a:p>
            <a:r>
              <a:rPr lang="en-US" sz="1200" dirty="0" smtClean="0"/>
              <a:t> </a:t>
            </a:r>
          </a:p>
          <a:p>
            <a:r>
              <a:rPr lang="en-US" sz="1200" b="1" dirty="0" smtClean="0"/>
              <a:t>Note:</a:t>
            </a:r>
            <a:r>
              <a:rPr lang="en-US" sz="1200" dirty="0" smtClean="0"/>
              <a:t>  Only fields editable on this screen will be reset.  Changes to the notification made using the Remove links in the form; and the addition of End-Use Locations, Aggregated Isotopes, and Sources will not be undone by the Reset button.  Instead, use the </a:t>
            </a:r>
            <a:r>
              <a:rPr lang="en-US" sz="1200" b="1" dirty="0" smtClean="0"/>
              <a:t>Cancel</a:t>
            </a:r>
            <a:r>
              <a:rPr lang="en-US" sz="1200" dirty="0" smtClean="0"/>
              <a:t> button to prevent such changes from being saved.</a:t>
            </a:r>
          </a:p>
          <a:p>
            <a:r>
              <a:rPr lang="en-US" sz="1200" dirty="0" smtClean="0"/>
              <a:t> </a:t>
            </a:r>
          </a:p>
          <a:p>
            <a:r>
              <a:rPr lang="en-US" sz="1200" dirty="0" smtClean="0"/>
              <a:t>The </a:t>
            </a:r>
            <a:r>
              <a:rPr lang="en-US" sz="1200" b="1" dirty="0" smtClean="0"/>
              <a:t>Cancel</a:t>
            </a:r>
            <a:r>
              <a:rPr lang="en-US" sz="1200" dirty="0" smtClean="0"/>
              <a:t> button will return the user to the Main Menu without saving any changes to the Export Notification.</a:t>
            </a:r>
          </a:p>
          <a:p>
            <a:r>
              <a:rPr lang="en-US" sz="1200" dirty="0" smtClean="0"/>
              <a:t> </a:t>
            </a:r>
          </a:p>
          <a:p>
            <a:r>
              <a:rPr lang="en-US" sz="1200" dirty="0" smtClean="0"/>
              <a:t>To delete the Export Notification from NSTS, click the </a:t>
            </a:r>
            <a:r>
              <a:rPr lang="en-US" sz="1200" b="1" dirty="0" smtClean="0"/>
              <a:t>Delete Notification</a:t>
            </a:r>
            <a:r>
              <a:rPr lang="en-US" sz="1200" dirty="0" smtClean="0"/>
              <a:t> button.</a:t>
            </a:r>
          </a:p>
          <a:p>
            <a:endParaRPr lang="en-US" sz="1200" dirty="0" smtClean="0"/>
          </a:p>
          <a:p>
            <a:pPr marL="228600" lvl="0" indent="-228600">
              <a:buFont typeface="+mj-lt"/>
              <a:buAutoNum type="arabicPeriod" startAt="5"/>
            </a:pPr>
            <a:r>
              <a:rPr lang="en-US" sz="1200" dirty="0" smtClean="0"/>
              <a:t>On the Update Export Notification confirmation screen, click the </a:t>
            </a:r>
            <a:r>
              <a:rPr lang="en-US" sz="1200" b="1" dirty="0" smtClean="0"/>
              <a:t>Update Export Notification</a:t>
            </a:r>
            <a:r>
              <a:rPr lang="en-US" sz="1200" dirty="0" smtClean="0"/>
              <a:t> button to search for and update another Export Notification.   </a:t>
            </a:r>
          </a:p>
          <a:p>
            <a:r>
              <a:rPr lang="en-US" sz="1200" dirty="0" smtClean="0"/>
              <a:t> </a:t>
            </a:r>
          </a:p>
          <a:p>
            <a:r>
              <a:rPr lang="en-US" sz="1200" dirty="0" smtClean="0"/>
              <a:t>Click the </a:t>
            </a:r>
            <a:r>
              <a:rPr lang="en-US" sz="1200" b="1" dirty="0" smtClean="0"/>
              <a:t>Back to Menu</a:t>
            </a:r>
            <a:r>
              <a:rPr lang="en-US" sz="1200" dirty="0" smtClean="0"/>
              <a:t> button to return to the NSTS Main Menu.</a:t>
            </a:r>
          </a:p>
          <a:p>
            <a:endParaRPr lang="en-US" sz="1200" dirty="0" smtClean="0"/>
          </a:p>
          <a:p>
            <a:r>
              <a:rPr lang="en-US" sz="1200" dirty="0" smtClean="0"/>
              <a:t> </a:t>
            </a:r>
          </a:p>
          <a:p>
            <a:pPr marL="228600" lvl="0" indent="-228600"/>
            <a:endParaRPr lang="en-US" sz="1200" dirty="0" smtClean="0"/>
          </a:p>
        </p:txBody>
      </p:sp>
      <p:sp>
        <p:nvSpPr>
          <p:cNvPr id="12" name="Slide Number Placeholder 11"/>
          <p:cNvSpPr>
            <a:spLocks noGrp="1"/>
          </p:cNvSpPr>
          <p:nvPr>
            <p:ph type="sldNum" sz="quarter" idx="12"/>
          </p:nvPr>
        </p:nvSpPr>
        <p:spPr/>
        <p:txBody>
          <a:bodyPr/>
          <a:lstStyle/>
          <a:p>
            <a:fld id="{4A4C55D3-80C2-40D0-AD82-A9B311009251}" type="slidenum">
              <a:rPr lang="en-US" smtClean="0"/>
              <a:pPr/>
              <a:t>102</a:t>
            </a:fld>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3.20</a:t>
            </a:r>
            <a:r>
              <a:rPr lang="en-US" dirty="0" smtClean="0"/>
              <a:t> </a:t>
            </a:r>
            <a:r>
              <a:rPr lang="en-US" dirty="0"/>
              <a:t/>
            </a:r>
            <a:br>
              <a:rPr lang="en-US" dirty="0"/>
            </a:br>
            <a:r>
              <a:rPr lang="en-US" sz="1800" dirty="0" smtClean="0"/>
              <a:t>Review Import Notifications</a:t>
            </a:r>
            <a:endParaRPr lang="en-US" sz="1800" dirty="0"/>
          </a:p>
        </p:txBody>
      </p:sp>
      <p:sp>
        <p:nvSpPr>
          <p:cNvPr id="55" name="TextBox 54"/>
          <p:cNvSpPr txBox="1"/>
          <p:nvPr/>
        </p:nvSpPr>
        <p:spPr>
          <a:xfrm>
            <a:off x="304800" y="2133601"/>
            <a:ext cx="6248400" cy="769441"/>
          </a:xfrm>
          <a:prstGeom prst="rect">
            <a:avLst/>
          </a:prstGeom>
          <a:noFill/>
        </p:spPr>
        <p:txBody>
          <a:bodyPr wrap="square" rtlCol="0">
            <a:spAutoFit/>
          </a:bodyPr>
          <a:lstStyle/>
          <a:p>
            <a:r>
              <a:rPr lang="en-US" sz="1100" dirty="0" smtClean="0"/>
              <a:t>The Agencies need the capability to view the Import Notifications for various reasons (e.g., national security, trend analysis, and reports to congress).  The Review Import Notifications functionality enables the user to retrieve and review the notifications</a:t>
            </a:r>
          </a:p>
          <a:p>
            <a:r>
              <a:rPr lang="en-US" sz="1100" dirty="0" smtClean="0"/>
              <a:t> </a:t>
            </a:r>
            <a:endParaRPr lang="en-US" sz="11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3.20</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can I see a list of all import notifications  entered during a specific period?</a:t>
            </a:r>
            <a:endParaRPr lang="en-US" sz="1100" dirty="0"/>
          </a:p>
        </p:txBody>
      </p:sp>
      <p:sp>
        <p:nvSpPr>
          <p:cNvPr id="26" name="TextBox 25"/>
          <p:cNvSpPr txBox="1"/>
          <p:nvPr/>
        </p:nvSpPr>
        <p:spPr>
          <a:xfrm>
            <a:off x="3200400" y="4648200"/>
            <a:ext cx="2895600" cy="2677656"/>
          </a:xfrm>
          <a:prstGeom prst="rect">
            <a:avLst/>
          </a:prstGeom>
          <a:noFill/>
        </p:spPr>
        <p:txBody>
          <a:bodyPr wrap="square" rtlCol="0">
            <a:spAutoFit/>
          </a:bodyPr>
          <a:lstStyle/>
          <a:p>
            <a:pPr>
              <a:buFont typeface="Arial" pitchFamily="34" charset="0"/>
              <a:buChar char="•"/>
            </a:pPr>
            <a:r>
              <a:rPr lang="en-US" sz="1200" dirty="0" smtClean="0"/>
              <a:t>Under Transfer Management, click the </a:t>
            </a:r>
            <a:r>
              <a:rPr lang="en-US" sz="1200" b="1" dirty="0" smtClean="0"/>
              <a:t>Review Import Notifications</a:t>
            </a:r>
            <a:r>
              <a:rPr lang="en-US" sz="1200" dirty="0" smtClean="0"/>
              <a:t> link</a:t>
            </a:r>
          </a:p>
          <a:p>
            <a:pPr>
              <a:buFont typeface="Arial" pitchFamily="34" charset="0"/>
              <a:buChar char="•"/>
            </a:pPr>
            <a:endParaRPr lang="en-US" sz="1200" dirty="0" smtClean="0"/>
          </a:p>
          <a:p>
            <a:pPr>
              <a:buFont typeface="Arial" pitchFamily="34" charset="0"/>
              <a:buChar char="•"/>
            </a:pPr>
            <a:r>
              <a:rPr lang="en-US" sz="1200" dirty="0" smtClean="0"/>
              <a:t>Apply search criteria</a:t>
            </a:r>
          </a:p>
          <a:p>
            <a:pPr>
              <a:buFont typeface="Arial" pitchFamily="34" charset="0"/>
              <a:buChar char="•"/>
            </a:pPr>
            <a:endParaRPr lang="en-US" sz="1200" dirty="0" smtClean="0"/>
          </a:p>
          <a:p>
            <a:pPr>
              <a:buFont typeface="Arial" pitchFamily="34" charset="0"/>
              <a:buChar char="•"/>
            </a:pPr>
            <a:r>
              <a:rPr lang="en-US" sz="1200" dirty="0" smtClean="0"/>
              <a:t>To view Notification details select the radio button and click Continue</a:t>
            </a:r>
          </a:p>
          <a:p>
            <a:pPr>
              <a:buFont typeface="Arial" pitchFamily="34" charset="0"/>
              <a:buChar char="•"/>
            </a:pPr>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20" name="Slide Number Placeholder 19"/>
          <p:cNvSpPr>
            <a:spLocks noGrp="1"/>
          </p:cNvSpPr>
          <p:nvPr>
            <p:ph type="sldNum" sz="quarter" idx="12"/>
          </p:nvPr>
        </p:nvSpPr>
        <p:spPr/>
        <p:txBody>
          <a:bodyPr/>
          <a:lstStyle/>
          <a:p>
            <a:fld id="{4A4C55D3-80C2-40D0-AD82-A9B311009251}" type="slidenum">
              <a:rPr lang="en-US" smtClean="0"/>
              <a:pPr/>
              <a:t>103</a:t>
            </a:fld>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3.20</a:t>
            </a:r>
            <a:r>
              <a:rPr lang="en-US" dirty="0" smtClean="0"/>
              <a:t> </a:t>
            </a:r>
            <a:r>
              <a:rPr lang="en-US" dirty="0"/>
              <a:t/>
            </a:r>
            <a:br>
              <a:rPr lang="en-US" dirty="0"/>
            </a:br>
            <a:r>
              <a:rPr lang="en-US" sz="1800" dirty="0" smtClean="0"/>
              <a:t> Review Import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Review Import Notifications:</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TextBox 12"/>
          <p:cNvSpPr txBox="1"/>
          <p:nvPr/>
        </p:nvSpPr>
        <p:spPr>
          <a:xfrm>
            <a:off x="457200" y="2514604"/>
            <a:ext cx="5181600" cy="646331"/>
          </a:xfrm>
          <a:prstGeom prst="rect">
            <a:avLst/>
          </a:prstGeom>
          <a:noFill/>
        </p:spPr>
        <p:txBody>
          <a:bodyPr wrap="square" rtlCol="0">
            <a:spAutoFit/>
          </a:bodyPr>
          <a:lstStyle/>
          <a:p>
            <a:pPr marL="228600" indent="-228600">
              <a:buFont typeface="+mj-lt"/>
              <a:buAutoNum type="arabicPeriod"/>
            </a:pPr>
            <a:r>
              <a:rPr lang="en-US" sz="1200" dirty="0" smtClean="0"/>
              <a:t>From the NSTS Main Menu, under Transfer Management, click the </a:t>
            </a:r>
            <a:r>
              <a:rPr lang="en-US" sz="1200" b="1" dirty="0" smtClean="0"/>
              <a:t>Review Import Notifications</a:t>
            </a:r>
            <a:r>
              <a:rPr lang="en-US" sz="1200" dirty="0" smtClean="0"/>
              <a:t> link.  The Review Import Notifications search criteria window appears:</a:t>
            </a:r>
          </a:p>
        </p:txBody>
      </p:sp>
      <p:pic>
        <p:nvPicPr>
          <p:cNvPr id="11" name="Picture 10" descr="Review Import Notifications 1"/>
          <p:cNvPicPr/>
          <p:nvPr/>
        </p:nvPicPr>
        <p:blipFill>
          <a:blip r:embed="rId5" cstate="print"/>
          <a:srcRect/>
          <a:stretch>
            <a:fillRect/>
          </a:stretch>
        </p:blipFill>
        <p:spPr bwMode="auto">
          <a:xfrm>
            <a:off x="342900" y="3200400"/>
            <a:ext cx="6172200" cy="4140200"/>
          </a:xfrm>
          <a:prstGeom prst="rect">
            <a:avLst/>
          </a:prstGeom>
          <a:noFill/>
          <a:ln w="9525">
            <a:noFill/>
            <a:miter lim="800000"/>
            <a:headEnd/>
            <a:tailEnd/>
          </a:ln>
        </p:spPr>
      </p:pic>
      <p:sp>
        <p:nvSpPr>
          <p:cNvPr id="12" name="TextBox 11"/>
          <p:cNvSpPr txBox="1"/>
          <p:nvPr/>
        </p:nvSpPr>
        <p:spPr>
          <a:xfrm>
            <a:off x="609600" y="7543800"/>
            <a:ext cx="5943600" cy="738664"/>
          </a:xfrm>
          <a:prstGeom prst="rect">
            <a:avLst/>
          </a:prstGeom>
          <a:noFill/>
        </p:spPr>
        <p:txBody>
          <a:bodyPr wrap="square" rtlCol="0">
            <a:spAutoFit/>
          </a:bodyPr>
          <a:lstStyle/>
          <a:p>
            <a:pPr marL="228600" indent="-228600">
              <a:buFont typeface="+mj-lt"/>
              <a:buAutoNum type="arabicPeriod" startAt="2"/>
            </a:pPr>
            <a:r>
              <a:rPr lang="en-US" sz="1200" dirty="0" smtClean="0"/>
              <a:t>After entering the search criteria, select the </a:t>
            </a:r>
            <a:r>
              <a:rPr lang="en-US" sz="1200" b="1" dirty="0" smtClean="0"/>
              <a:t>Search</a:t>
            </a:r>
            <a:r>
              <a:rPr lang="en-US" sz="1200" dirty="0" smtClean="0"/>
              <a:t> button.  (If no criteria are selected, all shipments which the user is authorized to view will be displayed.)</a:t>
            </a:r>
          </a:p>
          <a:p>
            <a:endParaRPr lang="en-US" dirty="0"/>
          </a:p>
        </p:txBody>
      </p:sp>
      <p:sp>
        <p:nvSpPr>
          <p:cNvPr id="15" name="Slide Number Placeholder 14"/>
          <p:cNvSpPr>
            <a:spLocks noGrp="1"/>
          </p:cNvSpPr>
          <p:nvPr>
            <p:ph type="sldNum" sz="quarter" idx="12"/>
          </p:nvPr>
        </p:nvSpPr>
        <p:spPr/>
        <p:txBody>
          <a:bodyPr/>
          <a:lstStyle/>
          <a:p>
            <a:fld id="{4A4C55D3-80C2-40D0-AD82-A9B311009251}" type="slidenum">
              <a:rPr lang="en-US" smtClean="0"/>
              <a:pPr/>
              <a:t>104</a:t>
            </a:fld>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3.20</a:t>
            </a:r>
            <a:r>
              <a:rPr lang="en-US" dirty="0" smtClean="0"/>
              <a:t> </a:t>
            </a:r>
            <a:r>
              <a:rPr lang="en-US" dirty="0"/>
              <a:t/>
            </a:r>
            <a:br>
              <a:rPr lang="en-US" dirty="0"/>
            </a:br>
            <a:r>
              <a:rPr lang="en-US" sz="1800" dirty="0" smtClean="0"/>
              <a:t> Review Import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Import Notifications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TextBox 12"/>
          <p:cNvSpPr txBox="1"/>
          <p:nvPr/>
        </p:nvSpPr>
        <p:spPr>
          <a:xfrm>
            <a:off x="457200" y="2514602"/>
            <a:ext cx="5181600" cy="461665"/>
          </a:xfrm>
          <a:prstGeom prst="rect">
            <a:avLst/>
          </a:prstGeom>
          <a:noFill/>
        </p:spPr>
        <p:txBody>
          <a:bodyPr wrap="square" rtlCol="0">
            <a:spAutoFit/>
          </a:bodyPr>
          <a:lstStyle/>
          <a:p>
            <a:r>
              <a:rPr lang="en-US" sz="1200" dirty="0" smtClean="0"/>
              <a:t>Scroll to the right to display additional source information.</a:t>
            </a:r>
          </a:p>
          <a:p>
            <a:r>
              <a:rPr lang="en-US" sz="1200" dirty="0" smtClean="0"/>
              <a:t> </a:t>
            </a:r>
            <a:endParaRPr lang="en-US" sz="1200" dirty="0"/>
          </a:p>
        </p:txBody>
      </p:sp>
      <p:sp>
        <p:nvSpPr>
          <p:cNvPr id="12" name="TextBox 11"/>
          <p:cNvSpPr txBox="1"/>
          <p:nvPr/>
        </p:nvSpPr>
        <p:spPr>
          <a:xfrm>
            <a:off x="381000" y="3962400"/>
            <a:ext cx="5943600" cy="923330"/>
          </a:xfrm>
          <a:prstGeom prst="rect">
            <a:avLst/>
          </a:prstGeom>
          <a:noFill/>
        </p:spPr>
        <p:txBody>
          <a:bodyPr wrap="square" rtlCol="0">
            <a:spAutoFit/>
          </a:bodyPr>
          <a:lstStyle/>
          <a:p>
            <a:pPr marL="228600" indent="-228600">
              <a:buFont typeface="+mj-lt"/>
              <a:buAutoNum type="arabicPeriod" startAt="3"/>
            </a:pPr>
            <a:r>
              <a:rPr lang="en-US" sz="1200" dirty="0" smtClean="0"/>
              <a:t>To view the details of a notification, select the radio button in the Select column and click on </a:t>
            </a:r>
            <a:r>
              <a:rPr lang="en-US" sz="1200" b="1" dirty="0" smtClean="0"/>
              <a:t>Continue</a:t>
            </a:r>
            <a:r>
              <a:rPr lang="en-US" sz="1200" dirty="0" smtClean="0"/>
              <a:t>.    </a:t>
            </a:r>
          </a:p>
          <a:p>
            <a:pPr marL="228600" indent="-228600"/>
            <a:endParaRPr lang="en-US" sz="1200" dirty="0" smtClean="0"/>
          </a:p>
          <a:p>
            <a:endParaRPr lang="en-US" dirty="0"/>
          </a:p>
        </p:txBody>
      </p:sp>
      <p:pic>
        <p:nvPicPr>
          <p:cNvPr id="14" name="Picture 13" descr="Review Import Notifications 2"/>
          <p:cNvPicPr/>
          <p:nvPr/>
        </p:nvPicPr>
        <p:blipFill>
          <a:blip r:embed="rId5" cstate="print"/>
          <a:srcRect/>
          <a:stretch>
            <a:fillRect/>
          </a:stretch>
        </p:blipFill>
        <p:spPr bwMode="auto">
          <a:xfrm>
            <a:off x="349252" y="2819402"/>
            <a:ext cx="6159500" cy="1028700"/>
          </a:xfrm>
          <a:prstGeom prst="rect">
            <a:avLst/>
          </a:prstGeom>
          <a:noFill/>
          <a:ln w="9525">
            <a:noFill/>
            <a:miter lim="800000"/>
            <a:headEnd/>
            <a:tailEnd/>
          </a:ln>
        </p:spPr>
      </p:pic>
      <p:sp>
        <p:nvSpPr>
          <p:cNvPr id="16" name="Slide Number Placeholder 15"/>
          <p:cNvSpPr>
            <a:spLocks noGrp="1"/>
          </p:cNvSpPr>
          <p:nvPr>
            <p:ph type="sldNum" sz="quarter" idx="12"/>
          </p:nvPr>
        </p:nvSpPr>
        <p:spPr/>
        <p:txBody>
          <a:bodyPr/>
          <a:lstStyle/>
          <a:p>
            <a:fld id="{4A4C55D3-80C2-40D0-AD82-A9B311009251}" type="slidenum">
              <a:rPr lang="en-US" smtClean="0"/>
              <a:pPr/>
              <a:t>105</a:t>
            </a:fld>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3.20</a:t>
            </a:r>
            <a:r>
              <a:rPr lang="en-US" dirty="0" smtClean="0"/>
              <a:t> </a:t>
            </a:r>
            <a:r>
              <a:rPr lang="en-US" dirty="0"/>
              <a:t/>
            </a:r>
            <a:br>
              <a:rPr lang="en-US" dirty="0"/>
            </a:br>
            <a:r>
              <a:rPr lang="en-US" sz="1800" dirty="0" smtClean="0"/>
              <a:t> Review Import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Import Notifications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2" name="TextBox 11"/>
          <p:cNvSpPr txBox="1"/>
          <p:nvPr/>
        </p:nvSpPr>
        <p:spPr>
          <a:xfrm>
            <a:off x="457200" y="2438400"/>
            <a:ext cx="5943600" cy="553998"/>
          </a:xfrm>
          <a:prstGeom prst="rect">
            <a:avLst/>
          </a:prstGeom>
          <a:noFill/>
        </p:spPr>
        <p:txBody>
          <a:bodyPr wrap="square" rtlCol="0">
            <a:spAutoFit/>
          </a:bodyPr>
          <a:lstStyle/>
          <a:p>
            <a:pPr marL="228600" indent="-228600"/>
            <a:r>
              <a:rPr lang="en-US" sz="1200" dirty="0" smtClean="0"/>
              <a:t>The Review Import Notification Detail window will appear.</a:t>
            </a:r>
          </a:p>
          <a:p>
            <a:endParaRPr lang="en-US" dirty="0"/>
          </a:p>
        </p:txBody>
      </p:sp>
      <p:pic>
        <p:nvPicPr>
          <p:cNvPr id="15" name="Picture 14" descr="Review Import Notifications 3"/>
          <p:cNvPicPr/>
          <p:nvPr/>
        </p:nvPicPr>
        <p:blipFill>
          <a:blip r:embed="rId5" cstate="print"/>
          <a:srcRect/>
          <a:stretch>
            <a:fillRect/>
          </a:stretch>
        </p:blipFill>
        <p:spPr bwMode="auto">
          <a:xfrm>
            <a:off x="609600" y="2819400"/>
            <a:ext cx="5638800" cy="4343400"/>
          </a:xfrm>
          <a:prstGeom prst="rect">
            <a:avLst/>
          </a:prstGeom>
          <a:noFill/>
          <a:ln w="9525">
            <a:noFill/>
            <a:miter lim="800000"/>
            <a:headEnd/>
            <a:tailEnd/>
          </a:ln>
        </p:spPr>
      </p:pic>
      <p:sp>
        <p:nvSpPr>
          <p:cNvPr id="16" name="TextBox 15"/>
          <p:cNvSpPr txBox="1"/>
          <p:nvPr/>
        </p:nvSpPr>
        <p:spPr>
          <a:xfrm>
            <a:off x="533400" y="7315200"/>
            <a:ext cx="5867400" cy="1292662"/>
          </a:xfrm>
          <a:prstGeom prst="rect">
            <a:avLst/>
          </a:prstGeom>
          <a:noFill/>
        </p:spPr>
        <p:txBody>
          <a:bodyPr wrap="square" rtlCol="0">
            <a:spAutoFit/>
          </a:bodyPr>
          <a:lstStyle/>
          <a:p>
            <a:pPr marL="228600" indent="-228600">
              <a:buFont typeface="+mj-lt"/>
              <a:buAutoNum type="arabicPeriod" startAt="4"/>
            </a:pPr>
            <a:r>
              <a:rPr lang="en-US" sz="1200" dirty="0" smtClean="0"/>
              <a:t>After reviewing the notification information, click the </a:t>
            </a:r>
            <a:r>
              <a:rPr lang="en-US" sz="1200" b="1" dirty="0" smtClean="0"/>
              <a:t>Previous</a:t>
            </a:r>
            <a:r>
              <a:rPr lang="en-US" sz="1200" dirty="0" smtClean="0"/>
              <a:t> button to return to the Search Results screen.</a:t>
            </a:r>
          </a:p>
          <a:p>
            <a:pPr marL="228600" indent="-228600"/>
            <a:endParaRPr lang="en-US" sz="1200" dirty="0" smtClean="0"/>
          </a:p>
          <a:p>
            <a:pPr marL="228600" indent="-228600">
              <a:buFont typeface="+mj-lt"/>
              <a:buAutoNum type="arabicPeriod" startAt="5"/>
            </a:pPr>
            <a:r>
              <a:rPr lang="en-US" sz="1200" dirty="0" smtClean="0"/>
              <a:t>After reviewing the Search Results, click the </a:t>
            </a:r>
            <a:r>
              <a:rPr lang="en-US" sz="1200" b="1" dirty="0" smtClean="0"/>
              <a:t>Back to Menu</a:t>
            </a:r>
            <a:r>
              <a:rPr lang="en-US" sz="1200" dirty="0" smtClean="0"/>
              <a:t> button to return to the NSTS Main Menu.</a:t>
            </a:r>
          </a:p>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106</a:t>
            </a:fld>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3.21</a:t>
            </a:r>
            <a:r>
              <a:rPr lang="en-US" dirty="0" smtClean="0"/>
              <a:t> </a:t>
            </a:r>
            <a:r>
              <a:rPr lang="en-US" dirty="0"/>
              <a:t/>
            </a:r>
            <a:br>
              <a:rPr lang="en-US" dirty="0"/>
            </a:br>
            <a:r>
              <a:rPr lang="en-US" sz="1800" dirty="0" smtClean="0"/>
              <a:t>Review Export Notifications</a:t>
            </a:r>
            <a:endParaRPr lang="en-US" sz="1800" dirty="0"/>
          </a:p>
        </p:txBody>
      </p:sp>
      <p:sp>
        <p:nvSpPr>
          <p:cNvPr id="55" name="TextBox 54"/>
          <p:cNvSpPr txBox="1"/>
          <p:nvPr/>
        </p:nvSpPr>
        <p:spPr>
          <a:xfrm>
            <a:off x="304800" y="2133601"/>
            <a:ext cx="6248400" cy="769441"/>
          </a:xfrm>
          <a:prstGeom prst="rect">
            <a:avLst/>
          </a:prstGeom>
          <a:noFill/>
        </p:spPr>
        <p:txBody>
          <a:bodyPr wrap="square" rtlCol="0">
            <a:spAutoFit/>
          </a:bodyPr>
          <a:lstStyle/>
          <a:p>
            <a:r>
              <a:rPr lang="en-US" sz="1100" dirty="0" smtClean="0"/>
              <a:t>The Agencies need the capability to view the Export Notifications for various reasons (e.g., national security, trend analysis, and reports to congress).  The Review Export Notifications functionality enables the user to retrieve and review the notifications</a:t>
            </a:r>
          </a:p>
          <a:p>
            <a:r>
              <a:rPr lang="en-US" sz="1100" dirty="0" smtClean="0"/>
              <a:t> </a:t>
            </a:r>
            <a:endParaRPr lang="en-US" sz="11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3.21</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can I see a list of all export notifications  entered during a specific period?</a:t>
            </a:r>
            <a:endParaRPr lang="en-US" sz="1100" dirty="0"/>
          </a:p>
        </p:txBody>
      </p:sp>
      <p:sp>
        <p:nvSpPr>
          <p:cNvPr id="26" name="TextBox 25"/>
          <p:cNvSpPr txBox="1"/>
          <p:nvPr/>
        </p:nvSpPr>
        <p:spPr>
          <a:xfrm>
            <a:off x="3200400" y="4648200"/>
            <a:ext cx="2895600" cy="2677656"/>
          </a:xfrm>
          <a:prstGeom prst="rect">
            <a:avLst/>
          </a:prstGeom>
          <a:noFill/>
        </p:spPr>
        <p:txBody>
          <a:bodyPr wrap="square" rtlCol="0">
            <a:spAutoFit/>
          </a:bodyPr>
          <a:lstStyle/>
          <a:p>
            <a:pPr>
              <a:buFont typeface="Arial" pitchFamily="34" charset="0"/>
              <a:buChar char="•"/>
            </a:pPr>
            <a:r>
              <a:rPr lang="en-US" sz="1200" dirty="0" smtClean="0"/>
              <a:t>Under Transfer Management, click the </a:t>
            </a:r>
            <a:r>
              <a:rPr lang="en-US" sz="1200" b="1" dirty="0" smtClean="0"/>
              <a:t>Review Export Notifications</a:t>
            </a:r>
            <a:r>
              <a:rPr lang="en-US" sz="1200" dirty="0" smtClean="0"/>
              <a:t> link</a:t>
            </a:r>
          </a:p>
          <a:p>
            <a:pPr>
              <a:buFont typeface="Arial" pitchFamily="34" charset="0"/>
              <a:buChar char="•"/>
            </a:pPr>
            <a:endParaRPr lang="en-US" sz="1200" dirty="0" smtClean="0"/>
          </a:p>
          <a:p>
            <a:pPr>
              <a:buFont typeface="Arial" pitchFamily="34" charset="0"/>
              <a:buChar char="•"/>
            </a:pPr>
            <a:r>
              <a:rPr lang="en-US" sz="1200" dirty="0" smtClean="0"/>
              <a:t>Apply search criteria</a:t>
            </a:r>
          </a:p>
          <a:p>
            <a:pPr>
              <a:buFont typeface="Arial" pitchFamily="34" charset="0"/>
              <a:buChar char="•"/>
            </a:pPr>
            <a:endParaRPr lang="en-US" sz="1200" dirty="0" smtClean="0"/>
          </a:p>
          <a:p>
            <a:pPr>
              <a:buFont typeface="Arial" pitchFamily="34" charset="0"/>
              <a:buChar char="•"/>
            </a:pPr>
            <a:r>
              <a:rPr lang="en-US" sz="1200" dirty="0" smtClean="0"/>
              <a:t>To view Notification details select the radio button and click Continue</a:t>
            </a:r>
          </a:p>
          <a:p>
            <a:pPr>
              <a:buFont typeface="Arial" pitchFamily="34" charset="0"/>
              <a:buChar char="•"/>
            </a:pPr>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20" name="Slide Number Placeholder 19"/>
          <p:cNvSpPr>
            <a:spLocks noGrp="1"/>
          </p:cNvSpPr>
          <p:nvPr>
            <p:ph type="sldNum" sz="quarter" idx="12"/>
          </p:nvPr>
        </p:nvSpPr>
        <p:spPr/>
        <p:txBody>
          <a:bodyPr/>
          <a:lstStyle/>
          <a:p>
            <a:fld id="{4A4C55D3-80C2-40D0-AD82-A9B311009251}" type="slidenum">
              <a:rPr lang="en-US" smtClean="0"/>
              <a:pPr/>
              <a:t>107</a:t>
            </a:fld>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3.21</a:t>
            </a:r>
            <a:r>
              <a:rPr lang="en-US" dirty="0" smtClean="0"/>
              <a:t> </a:t>
            </a:r>
            <a:r>
              <a:rPr lang="en-US" dirty="0"/>
              <a:t/>
            </a:r>
            <a:br>
              <a:rPr lang="en-US" dirty="0"/>
            </a:br>
            <a:r>
              <a:rPr lang="en-US" sz="1800" dirty="0" smtClean="0"/>
              <a:t> Review Export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Review Export Notifications:</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TextBox 12"/>
          <p:cNvSpPr txBox="1"/>
          <p:nvPr/>
        </p:nvSpPr>
        <p:spPr>
          <a:xfrm>
            <a:off x="457200" y="2514602"/>
            <a:ext cx="5181600" cy="830997"/>
          </a:xfrm>
          <a:prstGeom prst="rect">
            <a:avLst/>
          </a:prstGeom>
          <a:noFill/>
        </p:spPr>
        <p:txBody>
          <a:bodyPr wrap="square" rtlCol="0">
            <a:spAutoFit/>
          </a:bodyPr>
          <a:lstStyle/>
          <a:p>
            <a:pPr marL="228600" indent="-228600">
              <a:buFont typeface="+mj-lt"/>
              <a:buAutoNum type="arabicPeriod"/>
            </a:pPr>
            <a:r>
              <a:rPr lang="en-US" sz="1200" dirty="0" smtClean="0"/>
              <a:t>From the NSTS Main Menu, under Transfer Management, click the </a:t>
            </a:r>
            <a:r>
              <a:rPr lang="en-US" sz="1200" b="1" dirty="0" smtClean="0"/>
              <a:t>Review Export Notifications</a:t>
            </a:r>
            <a:r>
              <a:rPr lang="en-US" sz="1200" dirty="0" smtClean="0"/>
              <a:t> link.  </a:t>
            </a:r>
          </a:p>
          <a:p>
            <a:endParaRPr lang="en-US" sz="1200" dirty="0" smtClean="0"/>
          </a:p>
          <a:p>
            <a:r>
              <a:rPr lang="en-US" sz="1200" dirty="0" smtClean="0"/>
              <a:t>The Review Export Notifications search criteria window appears:</a:t>
            </a:r>
            <a:endParaRPr lang="en-US" sz="1200" dirty="0"/>
          </a:p>
        </p:txBody>
      </p:sp>
      <p:sp>
        <p:nvSpPr>
          <p:cNvPr id="12" name="TextBox 11"/>
          <p:cNvSpPr txBox="1"/>
          <p:nvPr/>
        </p:nvSpPr>
        <p:spPr>
          <a:xfrm>
            <a:off x="381000" y="7010400"/>
            <a:ext cx="5943600" cy="738664"/>
          </a:xfrm>
          <a:prstGeom prst="rect">
            <a:avLst/>
          </a:prstGeom>
          <a:noFill/>
        </p:spPr>
        <p:txBody>
          <a:bodyPr wrap="square" rtlCol="0">
            <a:spAutoFit/>
          </a:bodyPr>
          <a:lstStyle/>
          <a:p>
            <a:pPr marL="228600" indent="-228600">
              <a:buFont typeface="+mj-lt"/>
              <a:buAutoNum type="arabicPeriod" startAt="2"/>
            </a:pPr>
            <a:r>
              <a:rPr lang="en-US" sz="1200" dirty="0" smtClean="0"/>
              <a:t>After entering the search criteria, select the </a:t>
            </a:r>
            <a:r>
              <a:rPr lang="en-US" sz="1200" b="1" dirty="0" smtClean="0"/>
              <a:t>Search</a:t>
            </a:r>
            <a:r>
              <a:rPr lang="en-US" sz="1200" dirty="0" smtClean="0"/>
              <a:t> button.  (If no criteria are selected, all shipments which the user is authorized to view will be displayed.)</a:t>
            </a:r>
          </a:p>
          <a:p>
            <a:endParaRPr lang="en-US" dirty="0"/>
          </a:p>
        </p:txBody>
      </p:sp>
      <p:pic>
        <p:nvPicPr>
          <p:cNvPr id="113666" name="Picture 2" descr="Review Export Notifications 1"/>
          <p:cNvPicPr>
            <a:picLocks noChangeAspect="1" noChangeArrowheads="1"/>
          </p:cNvPicPr>
          <p:nvPr/>
        </p:nvPicPr>
        <p:blipFill>
          <a:blip r:embed="rId5" cstate="print"/>
          <a:srcRect/>
          <a:stretch>
            <a:fillRect/>
          </a:stretch>
        </p:blipFill>
        <p:spPr bwMode="auto">
          <a:xfrm>
            <a:off x="381000" y="3505202"/>
            <a:ext cx="6172200" cy="3441700"/>
          </a:xfrm>
          <a:prstGeom prst="rect">
            <a:avLst/>
          </a:prstGeom>
          <a:noFill/>
          <a:ln w="9525">
            <a:noFill/>
            <a:miter lim="800000"/>
            <a:headEnd/>
            <a:tailEnd/>
          </a:ln>
        </p:spPr>
      </p:pic>
      <p:sp>
        <p:nvSpPr>
          <p:cNvPr id="15" name="Slide Number Placeholder 14"/>
          <p:cNvSpPr>
            <a:spLocks noGrp="1"/>
          </p:cNvSpPr>
          <p:nvPr>
            <p:ph type="sldNum" sz="quarter" idx="12"/>
          </p:nvPr>
        </p:nvSpPr>
        <p:spPr/>
        <p:txBody>
          <a:bodyPr/>
          <a:lstStyle/>
          <a:p>
            <a:fld id="{4A4C55D3-80C2-40D0-AD82-A9B311009251}" type="slidenum">
              <a:rPr lang="en-US" smtClean="0"/>
              <a:pPr/>
              <a:t>108</a:t>
            </a:fld>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3.21</a:t>
            </a:r>
            <a:r>
              <a:rPr lang="en-US" dirty="0" smtClean="0"/>
              <a:t> </a:t>
            </a:r>
            <a:r>
              <a:rPr lang="en-US" dirty="0"/>
              <a:t/>
            </a:r>
            <a:br>
              <a:rPr lang="en-US" dirty="0"/>
            </a:br>
            <a:r>
              <a:rPr lang="en-US" sz="1800" dirty="0" smtClean="0"/>
              <a:t> Review Export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Export Notifications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2" name="TextBox 11"/>
          <p:cNvSpPr txBox="1"/>
          <p:nvPr/>
        </p:nvSpPr>
        <p:spPr>
          <a:xfrm>
            <a:off x="304800" y="3810000"/>
            <a:ext cx="6172200" cy="1107996"/>
          </a:xfrm>
          <a:prstGeom prst="rect">
            <a:avLst/>
          </a:prstGeom>
          <a:noFill/>
        </p:spPr>
        <p:txBody>
          <a:bodyPr wrap="square" rtlCol="0">
            <a:spAutoFit/>
          </a:bodyPr>
          <a:lstStyle/>
          <a:p>
            <a:pPr marL="228600" indent="-228600">
              <a:buFont typeface="+mj-lt"/>
              <a:buAutoNum type="arabicPeriod" startAt="3"/>
            </a:pPr>
            <a:r>
              <a:rPr lang="en-US" sz="1200" dirty="0" smtClean="0"/>
              <a:t>To view the details of a notification, select the radio button in the Select column and click on </a:t>
            </a:r>
            <a:r>
              <a:rPr lang="en-US" sz="1200" b="1" dirty="0" smtClean="0"/>
              <a:t>Continue</a:t>
            </a:r>
            <a:r>
              <a:rPr lang="en-US" sz="1200" dirty="0" smtClean="0"/>
              <a:t>.    </a:t>
            </a:r>
          </a:p>
          <a:p>
            <a:r>
              <a:rPr lang="en-US" sz="1200" dirty="0" smtClean="0"/>
              <a:t> </a:t>
            </a:r>
          </a:p>
          <a:p>
            <a:r>
              <a:rPr lang="en-US" sz="1200" dirty="0" smtClean="0"/>
              <a:t>The Review Export Notification Detail window will appear.</a:t>
            </a:r>
          </a:p>
          <a:p>
            <a:endParaRPr lang="en-US" dirty="0"/>
          </a:p>
        </p:txBody>
      </p:sp>
      <p:pic>
        <p:nvPicPr>
          <p:cNvPr id="114690" name="Picture 2" descr="Review Export Notifications 2"/>
          <p:cNvPicPr>
            <a:picLocks noChangeAspect="1" noChangeArrowheads="1"/>
          </p:cNvPicPr>
          <p:nvPr/>
        </p:nvPicPr>
        <p:blipFill>
          <a:blip r:embed="rId5" cstate="print"/>
          <a:srcRect/>
          <a:stretch>
            <a:fillRect/>
          </a:stretch>
        </p:blipFill>
        <p:spPr bwMode="auto">
          <a:xfrm>
            <a:off x="342900" y="2514600"/>
            <a:ext cx="6172200" cy="1193800"/>
          </a:xfrm>
          <a:prstGeom prst="rect">
            <a:avLst/>
          </a:prstGeom>
          <a:noFill/>
          <a:ln w="9525">
            <a:noFill/>
            <a:miter lim="800000"/>
            <a:headEnd/>
            <a:tailEnd/>
          </a:ln>
        </p:spPr>
      </p:pic>
      <p:pic>
        <p:nvPicPr>
          <p:cNvPr id="114691" name="Picture 3" descr="Review Export Notifications 3"/>
          <p:cNvPicPr>
            <a:picLocks noChangeAspect="1" noChangeArrowheads="1"/>
          </p:cNvPicPr>
          <p:nvPr/>
        </p:nvPicPr>
        <p:blipFill>
          <a:blip r:embed="rId6" cstate="print"/>
          <a:srcRect/>
          <a:stretch>
            <a:fillRect/>
          </a:stretch>
        </p:blipFill>
        <p:spPr bwMode="auto">
          <a:xfrm>
            <a:off x="723900" y="4724402"/>
            <a:ext cx="5410200" cy="3424601"/>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A4C55D3-80C2-40D0-AD82-A9B311009251}" type="slidenum">
              <a:rPr lang="en-US" smtClean="0"/>
              <a:pPr/>
              <a:t>109</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15" name="Text Box 7"/>
          <p:cNvSpPr txBox="1">
            <a:spLocks noChangeArrowheads="1"/>
          </p:cNvSpPr>
          <p:nvPr/>
        </p:nvSpPr>
        <p:spPr bwMode="auto">
          <a:xfrm>
            <a:off x="374653" y="1136654"/>
            <a:ext cx="6169025" cy="1260925"/>
          </a:xfrm>
          <a:prstGeom prst="rect">
            <a:avLst/>
          </a:prstGeom>
          <a:noFill/>
          <a:ln w="9525" algn="ctr">
            <a:noFill/>
            <a:miter lim="800000"/>
            <a:headEnd/>
            <a:tailEnd/>
          </a:ln>
          <a:effectLst/>
        </p:spPr>
        <p:txBody>
          <a:bodyPr lIns="90491" tIns="45245" rIns="90491" bIns="45245">
            <a:spAutoFit/>
          </a:bodyPr>
          <a:lstStyle/>
          <a:p>
            <a:pPr algn="l" defTabSz="904875" eaLnBrk="1" hangingPunct="1"/>
            <a:r>
              <a:rPr lang="en-US" sz="2000" b="1" u="sng" dirty="0" smtClean="0">
                <a:solidFill>
                  <a:schemeClr val="accent1"/>
                </a:solidFill>
                <a:effectLst/>
              </a:rPr>
              <a:t>Scenarios </a:t>
            </a:r>
            <a:r>
              <a:rPr lang="en-US" sz="2000" b="1" dirty="0" smtClean="0">
                <a:solidFill>
                  <a:schemeClr val="accent1"/>
                </a:solidFill>
              </a:rPr>
              <a:t>– Enhancements/Added Functionality for the Licensee in Release </a:t>
            </a:r>
            <a:r>
              <a:rPr lang="en-US" sz="2000" b="1" dirty="0" smtClean="0">
                <a:solidFill>
                  <a:schemeClr val="accent1"/>
                </a:solidFill>
              </a:rPr>
              <a:t>2.0.1</a:t>
            </a:r>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25" name="Text Box 166"/>
          <p:cNvSpPr txBox="1">
            <a:spLocks noChangeArrowheads="1"/>
          </p:cNvSpPr>
          <p:nvPr/>
        </p:nvSpPr>
        <p:spPr bwMode="auto">
          <a:xfrm>
            <a:off x="5105400" y="5486402"/>
            <a:ext cx="1390650" cy="246221"/>
          </a:xfrm>
          <a:prstGeom prst="rect">
            <a:avLst/>
          </a:prstGeom>
          <a:noFill/>
          <a:ln w="1905" algn="ctr">
            <a:noFill/>
            <a:miter lim="800000"/>
            <a:headEnd/>
            <a:tailEnd/>
          </a:ln>
          <a:effectLst/>
        </p:spPr>
        <p:txBody>
          <a:bodyPr>
            <a:spAutoFit/>
          </a:bodyPr>
          <a:lstStyle/>
          <a:p>
            <a:pPr marL="0" marR="0" lvl="0" indent="0" algn="l" defTabSz="904875"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rPr>
              <a:t>  Source Distributor</a:t>
            </a:r>
          </a:p>
        </p:txBody>
      </p:sp>
      <p:sp>
        <p:nvSpPr>
          <p:cNvPr id="26" name="Text Box 167"/>
          <p:cNvSpPr txBox="1">
            <a:spLocks noChangeArrowheads="1"/>
          </p:cNvSpPr>
          <p:nvPr/>
        </p:nvSpPr>
        <p:spPr bwMode="auto">
          <a:xfrm>
            <a:off x="5105400" y="5181602"/>
            <a:ext cx="1390650" cy="246221"/>
          </a:xfrm>
          <a:prstGeom prst="rect">
            <a:avLst/>
          </a:prstGeom>
          <a:noFill/>
          <a:ln w="1905" algn="ctr">
            <a:noFill/>
            <a:miter lim="800000"/>
            <a:headEnd/>
            <a:tailEnd/>
          </a:ln>
          <a:effectLst/>
        </p:spPr>
        <p:txBody>
          <a:bodyPr>
            <a:spAutoFit/>
          </a:bodyPr>
          <a:lstStyle/>
          <a:p>
            <a:pPr marL="0" marR="0" lvl="0" indent="0" algn="l" defTabSz="904875"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rPr>
              <a:t>  Source User </a:t>
            </a:r>
          </a:p>
        </p:txBody>
      </p:sp>
      <p:sp>
        <p:nvSpPr>
          <p:cNvPr id="27" name="Text Box 173"/>
          <p:cNvSpPr txBox="1">
            <a:spLocks noChangeArrowheads="1"/>
          </p:cNvSpPr>
          <p:nvPr/>
        </p:nvSpPr>
        <p:spPr bwMode="auto">
          <a:xfrm>
            <a:off x="5029200" y="4419600"/>
            <a:ext cx="1390650" cy="276999"/>
          </a:xfrm>
          <a:prstGeom prst="rect">
            <a:avLst/>
          </a:prstGeom>
          <a:noFill/>
          <a:ln w="1905" algn="ctr">
            <a:noFill/>
            <a:miter lim="800000"/>
            <a:headEnd/>
            <a:tailEnd/>
          </a:ln>
          <a:effectLst/>
        </p:spPr>
        <p:txBody>
          <a:bodyPr>
            <a:spAutoFit/>
          </a:bodyPr>
          <a:lstStyle/>
          <a:p>
            <a:pPr marL="0" marR="0" lvl="0" indent="0" algn="l" defTabSz="904875" eaLnBrk="1" fontAlgn="auto" latinLnBrk="0" hangingPunct="1">
              <a:lnSpc>
                <a:spcPct val="100000"/>
              </a:lnSpc>
              <a:spcBef>
                <a:spcPct val="5000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Licensee</a:t>
            </a:r>
            <a:r>
              <a:rPr kumimoji="0" lang="en-US" sz="1000" b="1" i="0" u="none" strike="noStrike" kern="0" cap="none" spc="0" normalizeH="0" baseline="0" noProof="0" dirty="0">
                <a:ln>
                  <a:noFill/>
                </a:ln>
                <a:solidFill>
                  <a:sysClr val="windowText" lastClr="000000"/>
                </a:solidFill>
                <a:effectLst/>
                <a:uLnTx/>
                <a:uFillTx/>
              </a:rPr>
              <a:t> </a:t>
            </a:r>
          </a:p>
        </p:txBody>
      </p:sp>
      <p:sp>
        <p:nvSpPr>
          <p:cNvPr id="28" name="Text Box 183"/>
          <p:cNvSpPr txBox="1">
            <a:spLocks noChangeArrowheads="1"/>
          </p:cNvSpPr>
          <p:nvPr/>
        </p:nvSpPr>
        <p:spPr bwMode="auto">
          <a:xfrm>
            <a:off x="5105400" y="4876802"/>
            <a:ext cx="1562100" cy="246221"/>
          </a:xfrm>
          <a:prstGeom prst="rect">
            <a:avLst/>
          </a:prstGeom>
          <a:noFill/>
          <a:ln w="1905" algn="ctr">
            <a:noFill/>
            <a:miter lim="800000"/>
            <a:headEnd/>
            <a:tailEnd/>
          </a:ln>
          <a:effectLst/>
        </p:spPr>
        <p:txBody>
          <a:bodyPr>
            <a:spAutoFit/>
          </a:bodyPr>
          <a:lstStyle/>
          <a:p>
            <a:pPr marL="0" marR="0" lvl="0" indent="0" algn="l" defTabSz="904875"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rPr>
              <a:t>  Source Waste Broker </a:t>
            </a:r>
          </a:p>
        </p:txBody>
      </p:sp>
      <p:sp>
        <p:nvSpPr>
          <p:cNvPr id="29" name="Text Box 166"/>
          <p:cNvSpPr txBox="1">
            <a:spLocks noChangeArrowheads="1"/>
          </p:cNvSpPr>
          <p:nvPr/>
        </p:nvSpPr>
        <p:spPr bwMode="auto">
          <a:xfrm>
            <a:off x="5105400" y="5715002"/>
            <a:ext cx="1390650" cy="246221"/>
          </a:xfrm>
          <a:prstGeom prst="rect">
            <a:avLst/>
          </a:prstGeom>
          <a:noFill/>
          <a:ln w="1905" algn="ctr">
            <a:noFill/>
            <a:miter lim="800000"/>
            <a:headEnd/>
            <a:tailEnd/>
          </a:ln>
          <a:effectLst/>
        </p:spPr>
        <p:txBody>
          <a:bodyPr>
            <a:spAutoFit/>
          </a:bodyPr>
          <a:lstStyle/>
          <a:p>
            <a:pPr marL="0" marR="0" lvl="0" indent="0" algn="l" defTabSz="904875"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rPr>
              <a:t>  </a:t>
            </a:r>
            <a:r>
              <a:rPr kumimoji="0" lang="en-US" sz="1000" b="0" i="0" u="none" strike="noStrike" kern="0" cap="none" spc="0" normalizeH="0" baseline="0" noProof="0" dirty="0" smtClean="0">
                <a:ln>
                  <a:noFill/>
                </a:ln>
                <a:solidFill>
                  <a:sysClr val="windowText" lastClr="000000"/>
                </a:solidFill>
                <a:effectLst/>
                <a:uLnTx/>
                <a:uFillTx/>
              </a:rPr>
              <a:t>Source</a:t>
            </a:r>
            <a:r>
              <a:rPr kumimoji="0" lang="en-US" sz="1000" b="0" i="0" u="none" strike="noStrike" kern="0" cap="none" spc="0" normalizeH="0" noProof="0" dirty="0" smtClean="0">
                <a:ln>
                  <a:noFill/>
                </a:ln>
                <a:solidFill>
                  <a:sysClr val="windowText" lastClr="000000"/>
                </a:solidFill>
                <a:effectLst/>
                <a:uLnTx/>
                <a:uFillTx/>
              </a:rPr>
              <a:t> Disposer</a:t>
            </a:r>
            <a:endParaRPr kumimoji="0" lang="en-US" sz="1000" b="0" i="0" u="none" strike="noStrike" kern="0" cap="none" spc="0" normalizeH="0" baseline="0" noProof="0" dirty="0">
              <a:ln>
                <a:noFill/>
              </a:ln>
              <a:solidFill>
                <a:sysClr val="windowText" lastClr="000000"/>
              </a:solidFill>
              <a:effectLst/>
              <a:uLnTx/>
              <a:uFillTx/>
            </a:endParaRPr>
          </a:p>
        </p:txBody>
      </p:sp>
      <p:grpSp>
        <p:nvGrpSpPr>
          <p:cNvPr id="2" name="Group 82"/>
          <p:cNvGrpSpPr>
            <a:grpSpLocks/>
          </p:cNvGrpSpPr>
          <p:nvPr/>
        </p:nvGrpSpPr>
        <p:grpSpPr bwMode="auto">
          <a:xfrm>
            <a:off x="3733800" y="4572000"/>
            <a:ext cx="838200" cy="990600"/>
            <a:chOff x="4976" y="2572"/>
            <a:chExt cx="346" cy="467"/>
          </a:xfrm>
        </p:grpSpPr>
        <p:sp>
          <p:nvSpPr>
            <p:cNvPr id="65"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6"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7"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8"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36" name="Rectangle 35"/>
          <p:cNvSpPr/>
          <p:nvPr/>
        </p:nvSpPr>
        <p:spPr>
          <a:xfrm>
            <a:off x="609600" y="2590800"/>
            <a:ext cx="1981200" cy="1524000"/>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37" name="Rectangle 36"/>
          <p:cNvSpPr/>
          <p:nvPr/>
        </p:nvSpPr>
        <p:spPr>
          <a:xfrm>
            <a:off x="2667000" y="2590800"/>
            <a:ext cx="3657600" cy="1524000"/>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38" name="Rectangle 37"/>
          <p:cNvSpPr/>
          <p:nvPr/>
        </p:nvSpPr>
        <p:spPr>
          <a:xfrm>
            <a:off x="533400" y="4572000"/>
            <a:ext cx="2133600" cy="2667000"/>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39" name="Rectangle 38"/>
          <p:cNvSpPr/>
          <p:nvPr/>
        </p:nvSpPr>
        <p:spPr>
          <a:xfrm>
            <a:off x="2743200" y="5867400"/>
            <a:ext cx="2438400" cy="1371600"/>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40" name="Oval 39"/>
          <p:cNvSpPr/>
          <p:nvPr/>
        </p:nvSpPr>
        <p:spPr>
          <a:xfrm>
            <a:off x="838200" y="2968752"/>
            <a:ext cx="1524000" cy="10668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3.3</a:t>
            </a:r>
          </a:p>
          <a:p>
            <a:pPr algn="ctr"/>
            <a:r>
              <a:rPr lang="en-US" sz="1200" dirty="0" smtClean="0"/>
              <a:t>Specify Long-Term Storage Sources</a:t>
            </a:r>
            <a:endParaRPr lang="en-US" sz="1200" dirty="0"/>
          </a:p>
        </p:txBody>
      </p:sp>
      <p:sp>
        <p:nvSpPr>
          <p:cNvPr id="41" name="Oval 40"/>
          <p:cNvSpPr/>
          <p:nvPr/>
        </p:nvSpPr>
        <p:spPr>
          <a:xfrm>
            <a:off x="4495800" y="2971800"/>
            <a:ext cx="1527048" cy="106984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a:t>
            </a:r>
          </a:p>
          <a:p>
            <a:pPr algn="ctr"/>
            <a:r>
              <a:rPr lang="en-US" sz="1200" dirty="0" smtClean="0"/>
              <a:t>Review Transfer History</a:t>
            </a:r>
            <a:endParaRPr lang="en-US" sz="1200" dirty="0"/>
          </a:p>
        </p:txBody>
      </p:sp>
      <p:sp>
        <p:nvSpPr>
          <p:cNvPr id="42" name="Oval 41"/>
          <p:cNvSpPr/>
          <p:nvPr/>
        </p:nvSpPr>
        <p:spPr>
          <a:xfrm>
            <a:off x="2895600" y="2968752"/>
            <a:ext cx="1527048" cy="106984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a:t>
            </a:r>
          </a:p>
          <a:p>
            <a:pPr algn="ctr"/>
            <a:r>
              <a:rPr lang="en-US" sz="1200" dirty="0" smtClean="0"/>
              <a:t>View Transfer Progress</a:t>
            </a:r>
            <a:endParaRPr lang="en-US" sz="1200" dirty="0"/>
          </a:p>
        </p:txBody>
      </p:sp>
      <p:sp>
        <p:nvSpPr>
          <p:cNvPr id="43" name="TextBox 42"/>
          <p:cNvSpPr txBox="1"/>
          <p:nvPr/>
        </p:nvSpPr>
        <p:spPr>
          <a:xfrm>
            <a:off x="2667000" y="2590800"/>
            <a:ext cx="3048000" cy="307777"/>
          </a:xfrm>
          <a:prstGeom prst="rect">
            <a:avLst/>
          </a:prstGeom>
          <a:noFill/>
        </p:spPr>
        <p:txBody>
          <a:bodyPr wrap="square" rtlCol="0">
            <a:spAutoFit/>
          </a:bodyPr>
          <a:lstStyle/>
          <a:p>
            <a:pPr algn="ctr"/>
            <a:r>
              <a:rPr lang="en-US" sz="1400" b="1" dirty="0" smtClean="0"/>
              <a:t>Transfer Management</a:t>
            </a:r>
            <a:endParaRPr lang="en-US" sz="1400" b="1" dirty="0"/>
          </a:p>
        </p:txBody>
      </p:sp>
      <p:sp>
        <p:nvSpPr>
          <p:cNvPr id="44" name="Text Box 227"/>
          <p:cNvSpPr txBox="1">
            <a:spLocks noChangeArrowheads="1"/>
          </p:cNvSpPr>
          <p:nvPr/>
        </p:nvSpPr>
        <p:spPr bwMode="auto">
          <a:xfrm>
            <a:off x="1066800" y="4114800"/>
            <a:ext cx="1752600" cy="215444"/>
          </a:xfrm>
          <a:prstGeom prst="rect">
            <a:avLst/>
          </a:prstGeom>
          <a:noFill/>
          <a:ln w="1905" algn="ctr">
            <a:noFill/>
            <a:miter lim="800000"/>
            <a:headEnd/>
            <a:tailEnd/>
          </a:ln>
          <a:effectLst/>
        </p:spPr>
        <p:txBody>
          <a:bodyPr wrap="square">
            <a:spAutoFit/>
          </a:bodyPr>
          <a:lstStyle/>
          <a:p>
            <a:pPr defTabSz="904875"/>
            <a:r>
              <a:rPr lang="en-US" sz="800" dirty="0">
                <a:solidFill>
                  <a:srgbClr val="000000"/>
                </a:solidFill>
                <a:effectLst/>
              </a:rPr>
              <a:t>Not for Source </a:t>
            </a:r>
            <a:r>
              <a:rPr lang="en-US" sz="800" dirty="0" smtClean="0">
                <a:solidFill>
                  <a:srgbClr val="000000"/>
                </a:solidFill>
              </a:rPr>
              <a:t>Disposer</a:t>
            </a:r>
            <a:endParaRPr lang="en-US" sz="900" dirty="0">
              <a:effectLst>
                <a:outerShdw blurRad="38100" dist="38100" dir="2700000" algn="tl">
                  <a:srgbClr val="C0C0C0"/>
                </a:outerShdw>
              </a:effectLst>
            </a:endParaRPr>
          </a:p>
        </p:txBody>
      </p:sp>
      <p:sp>
        <p:nvSpPr>
          <p:cNvPr id="45" name="Oval 44"/>
          <p:cNvSpPr/>
          <p:nvPr/>
        </p:nvSpPr>
        <p:spPr>
          <a:xfrm>
            <a:off x="758952" y="4876800"/>
            <a:ext cx="1527048" cy="106984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3.4</a:t>
            </a:r>
          </a:p>
          <a:p>
            <a:pPr algn="ctr"/>
            <a:r>
              <a:rPr lang="en-US" sz="1200" dirty="0" smtClean="0"/>
              <a:t>Current Alerts</a:t>
            </a:r>
            <a:endParaRPr lang="en-US" sz="1200" dirty="0"/>
          </a:p>
        </p:txBody>
      </p:sp>
      <p:sp>
        <p:nvSpPr>
          <p:cNvPr id="46" name="TextBox 45"/>
          <p:cNvSpPr txBox="1"/>
          <p:nvPr/>
        </p:nvSpPr>
        <p:spPr>
          <a:xfrm>
            <a:off x="533400" y="4572000"/>
            <a:ext cx="2057400" cy="307777"/>
          </a:xfrm>
          <a:prstGeom prst="rect">
            <a:avLst/>
          </a:prstGeom>
          <a:noFill/>
        </p:spPr>
        <p:txBody>
          <a:bodyPr wrap="square" rtlCol="0">
            <a:spAutoFit/>
          </a:bodyPr>
          <a:lstStyle/>
          <a:p>
            <a:pPr algn="ctr"/>
            <a:r>
              <a:rPr lang="en-US" sz="1400" b="1" dirty="0" smtClean="0"/>
              <a:t>Alert Management</a:t>
            </a:r>
            <a:endParaRPr lang="en-US" sz="1400" b="1" dirty="0"/>
          </a:p>
        </p:txBody>
      </p:sp>
      <p:sp>
        <p:nvSpPr>
          <p:cNvPr id="47" name="Oval 46"/>
          <p:cNvSpPr/>
          <p:nvPr/>
        </p:nvSpPr>
        <p:spPr>
          <a:xfrm>
            <a:off x="758952" y="6092952"/>
            <a:ext cx="1527048" cy="106984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3.5</a:t>
            </a:r>
          </a:p>
          <a:p>
            <a:pPr algn="ctr"/>
            <a:r>
              <a:rPr lang="en-US" sz="1200" dirty="0" smtClean="0"/>
              <a:t>Send Message to NSTS Mailbox</a:t>
            </a:r>
            <a:endParaRPr lang="en-US" sz="1200" dirty="0"/>
          </a:p>
        </p:txBody>
      </p:sp>
      <p:sp>
        <p:nvSpPr>
          <p:cNvPr id="51" name="Oval 50"/>
          <p:cNvSpPr/>
          <p:nvPr/>
        </p:nvSpPr>
        <p:spPr>
          <a:xfrm>
            <a:off x="2819400" y="6092952"/>
            <a:ext cx="1527048" cy="106984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3.6</a:t>
            </a:r>
          </a:p>
          <a:p>
            <a:pPr algn="ctr"/>
            <a:r>
              <a:rPr lang="en-US" sz="1200" dirty="0" smtClean="0"/>
              <a:t>Obtain Supporting Information</a:t>
            </a:r>
            <a:endParaRPr lang="en-US" sz="1200" dirty="0"/>
          </a:p>
        </p:txBody>
      </p:sp>
      <p:sp>
        <p:nvSpPr>
          <p:cNvPr id="52" name="TextBox 51"/>
          <p:cNvSpPr txBox="1"/>
          <p:nvPr/>
        </p:nvSpPr>
        <p:spPr>
          <a:xfrm>
            <a:off x="609600" y="2590800"/>
            <a:ext cx="1981200" cy="307777"/>
          </a:xfrm>
          <a:prstGeom prst="rect">
            <a:avLst/>
          </a:prstGeom>
          <a:noFill/>
        </p:spPr>
        <p:txBody>
          <a:bodyPr wrap="square" rtlCol="0">
            <a:spAutoFit/>
          </a:bodyPr>
          <a:lstStyle/>
          <a:p>
            <a:r>
              <a:rPr lang="en-US" sz="1400" b="1" dirty="0" smtClean="0"/>
              <a:t>Source Management</a:t>
            </a:r>
            <a:endParaRPr lang="en-US" sz="1400" b="1" dirty="0"/>
          </a:p>
        </p:txBody>
      </p:sp>
      <p:sp>
        <p:nvSpPr>
          <p:cNvPr id="53" name="TextBox 52"/>
          <p:cNvSpPr txBox="1"/>
          <p:nvPr/>
        </p:nvSpPr>
        <p:spPr>
          <a:xfrm>
            <a:off x="2743200" y="5867400"/>
            <a:ext cx="2438400" cy="307777"/>
          </a:xfrm>
          <a:prstGeom prst="rect">
            <a:avLst/>
          </a:prstGeom>
          <a:noFill/>
        </p:spPr>
        <p:txBody>
          <a:bodyPr wrap="square" rtlCol="0">
            <a:spAutoFit/>
          </a:bodyPr>
          <a:lstStyle/>
          <a:p>
            <a:pPr algn="ctr"/>
            <a:r>
              <a:rPr lang="en-US" sz="1400" b="1" dirty="0" smtClean="0"/>
              <a:t>Training</a:t>
            </a:r>
            <a:endParaRPr lang="en-US" sz="1400" b="1" dirty="0"/>
          </a:p>
        </p:txBody>
      </p:sp>
      <p:sp>
        <p:nvSpPr>
          <p:cNvPr id="33" name="Slide Number Placeholder 32"/>
          <p:cNvSpPr>
            <a:spLocks noGrp="1"/>
          </p:cNvSpPr>
          <p:nvPr>
            <p:ph type="sldNum" sz="quarter" idx="12"/>
          </p:nvPr>
        </p:nvSpPr>
        <p:spPr/>
        <p:txBody>
          <a:bodyPr/>
          <a:lstStyle/>
          <a:p>
            <a:fld id="{4A4C55D3-80C2-40D0-AD82-A9B311009251}" type="slidenum">
              <a:rPr lang="en-US" smtClean="0"/>
              <a:pPr/>
              <a:t>11</a:t>
            </a:fld>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3.21</a:t>
            </a:r>
            <a:r>
              <a:rPr lang="en-US" dirty="0" smtClean="0"/>
              <a:t> </a:t>
            </a:r>
            <a:r>
              <a:rPr lang="en-US" dirty="0"/>
              <a:t/>
            </a:r>
            <a:br>
              <a:rPr lang="en-US" dirty="0"/>
            </a:br>
            <a:r>
              <a:rPr lang="en-US" sz="1800" dirty="0" smtClean="0"/>
              <a:t> Review Export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Export Notifications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2" name="TextBox 11"/>
          <p:cNvSpPr txBox="1"/>
          <p:nvPr/>
        </p:nvSpPr>
        <p:spPr>
          <a:xfrm>
            <a:off x="228600" y="2514600"/>
            <a:ext cx="6172200" cy="1292662"/>
          </a:xfrm>
          <a:prstGeom prst="rect">
            <a:avLst/>
          </a:prstGeom>
          <a:noFill/>
        </p:spPr>
        <p:txBody>
          <a:bodyPr wrap="square" rtlCol="0">
            <a:spAutoFit/>
          </a:bodyPr>
          <a:lstStyle/>
          <a:p>
            <a:pPr marL="228600" indent="-228600">
              <a:buFont typeface="+mj-lt"/>
              <a:buAutoNum type="arabicPeriod" startAt="4"/>
            </a:pPr>
            <a:r>
              <a:rPr lang="en-US" sz="1200" dirty="0" smtClean="0"/>
              <a:t>After reviewing the notification information, click the </a:t>
            </a:r>
            <a:r>
              <a:rPr lang="en-US" sz="1200" b="1" dirty="0" smtClean="0"/>
              <a:t>Previous</a:t>
            </a:r>
            <a:r>
              <a:rPr lang="en-US" sz="1200" dirty="0" smtClean="0"/>
              <a:t> button to return to the Search Results screen.</a:t>
            </a:r>
          </a:p>
          <a:p>
            <a:pPr marL="228600" indent="-228600"/>
            <a:endParaRPr lang="en-US" sz="1200" dirty="0" smtClean="0"/>
          </a:p>
          <a:p>
            <a:pPr marL="228600" indent="-228600">
              <a:buFont typeface="+mj-lt"/>
              <a:buAutoNum type="arabicPeriod" startAt="5"/>
            </a:pPr>
            <a:r>
              <a:rPr lang="en-US" sz="1200" dirty="0" smtClean="0"/>
              <a:t>After reviewing the Search Results, click the </a:t>
            </a:r>
            <a:r>
              <a:rPr lang="en-US" sz="1200" b="1" dirty="0" smtClean="0"/>
              <a:t>Back to Menu</a:t>
            </a:r>
            <a:r>
              <a:rPr lang="en-US" sz="1200" dirty="0" smtClean="0"/>
              <a:t> button to return to the NSTS Main Menu.</a:t>
            </a:r>
            <a:r>
              <a:rPr lang="en-US" sz="1200" b="1" dirty="0" smtClean="0"/>
              <a:t> </a:t>
            </a:r>
          </a:p>
          <a:p>
            <a:endParaRPr lang="en-US"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110</a:t>
            </a:fld>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Manage Reports</a:t>
            </a:r>
            <a:endParaRPr lang="en-US" sz="1800" dirty="0"/>
          </a:p>
        </p:txBody>
      </p:sp>
      <p:sp>
        <p:nvSpPr>
          <p:cNvPr id="55" name="TextBox 54"/>
          <p:cNvSpPr txBox="1"/>
          <p:nvPr/>
        </p:nvSpPr>
        <p:spPr>
          <a:xfrm>
            <a:off x="304800" y="2133603"/>
            <a:ext cx="6248400" cy="769441"/>
          </a:xfrm>
          <a:prstGeom prst="rect">
            <a:avLst/>
          </a:prstGeom>
          <a:noFill/>
        </p:spPr>
        <p:txBody>
          <a:bodyPr wrap="square" rtlCol="0">
            <a:spAutoFit/>
          </a:bodyPr>
          <a:lstStyle/>
          <a:p>
            <a:r>
              <a:rPr lang="en-US" sz="1100" dirty="0" smtClean="0"/>
              <a:t>The Manage Reports functionality enables the user to generate, view, and download reports of NSTS data. </a:t>
            </a:r>
          </a:p>
          <a:p>
            <a:endParaRPr lang="en-US" sz="1100" dirty="0" smtClean="0"/>
          </a:p>
          <a:p>
            <a:r>
              <a:rPr lang="en-US" sz="1100" dirty="0" smtClean="0"/>
              <a:t> </a:t>
            </a:r>
            <a:endParaRPr lang="en-US" sz="11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3.22</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can I view and download a report from NSTS?</a:t>
            </a:r>
            <a:endParaRPr lang="en-US" sz="1100" dirty="0"/>
          </a:p>
        </p:txBody>
      </p:sp>
      <p:sp>
        <p:nvSpPr>
          <p:cNvPr id="26" name="TextBox 25"/>
          <p:cNvSpPr txBox="1"/>
          <p:nvPr/>
        </p:nvSpPr>
        <p:spPr>
          <a:xfrm>
            <a:off x="3200400" y="4648203"/>
            <a:ext cx="2895600" cy="1384995"/>
          </a:xfrm>
          <a:prstGeom prst="rect">
            <a:avLst/>
          </a:prstGeom>
          <a:noFill/>
        </p:spPr>
        <p:txBody>
          <a:bodyPr wrap="square" rtlCol="0">
            <a:spAutoFit/>
          </a:bodyPr>
          <a:lstStyle/>
          <a:p>
            <a:pPr>
              <a:buFont typeface="Arial" pitchFamily="34" charset="0"/>
              <a:buChar char="•"/>
            </a:pPr>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20" name="Slide Number Placeholder 19"/>
          <p:cNvSpPr>
            <a:spLocks noGrp="1"/>
          </p:cNvSpPr>
          <p:nvPr>
            <p:ph type="sldNum" sz="quarter" idx="12"/>
          </p:nvPr>
        </p:nvSpPr>
        <p:spPr/>
        <p:txBody>
          <a:bodyPr/>
          <a:lstStyle/>
          <a:p>
            <a:fld id="{4A4C55D3-80C2-40D0-AD82-A9B311009251}" type="slidenum">
              <a:rPr lang="en-US" smtClean="0"/>
              <a:pPr/>
              <a:t>111</a:t>
            </a:fld>
            <a:endParaRPr lang="en-US" dirty="0"/>
          </a:p>
        </p:txBody>
      </p:sp>
      <p:sp>
        <p:nvSpPr>
          <p:cNvPr id="27" name="TextBox 26"/>
          <p:cNvSpPr txBox="1"/>
          <p:nvPr/>
        </p:nvSpPr>
        <p:spPr>
          <a:xfrm>
            <a:off x="3276600" y="4876800"/>
            <a:ext cx="2895600" cy="1569660"/>
          </a:xfrm>
          <a:prstGeom prst="rect">
            <a:avLst/>
          </a:prstGeom>
          <a:noFill/>
        </p:spPr>
        <p:txBody>
          <a:bodyPr wrap="square" rtlCol="0">
            <a:spAutoFit/>
          </a:bodyPr>
          <a:lstStyle/>
          <a:p>
            <a:pPr>
              <a:buFont typeface="Arial" pitchFamily="34" charset="0"/>
              <a:buChar char="•"/>
            </a:pPr>
            <a:r>
              <a:rPr lang="en-US" sz="1200" dirty="0" smtClean="0"/>
              <a:t>Under Report Management, click the </a:t>
            </a:r>
            <a:r>
              <a:rPr lang="en-US" sz="1200" b="1" dirty="0" smtClean="0"/>
              <a:t>Manage Reports</a:t>
            </a:r>
            <a:r>
              <a:rPr lang="en-US" sz="1200" dirty="0" smtClean="0"/>
              <a:t> link.</a:t>
            </a:r>
          </a:p>
          <a:p>
            <a:endParaRPr lang="en-US" sz="1200" dirty="0" smtClean="0"/>
          </a:p>
          <a:p>
            <a:pPr>
              <a:buFont typeface="Arial" pitchFamily="34" charset="0"/>
              <a:buChar char="•"/>
            </a:pPr>
            <a:r>
              <a:rPr lang="en-US" sz="1200" dirty="0" smtClean="0"/>
              <a:t> Search and Choose an existing report template</a:t>
            </a:r>
          </a:p>
          <a:p>
            <a:pPr>
              <a:buFont typeface="Arial" pitchFamily="34" charset="0"/>
              <a:buChar char="•"/>
            </a:pPr>
            <a:endParaRPr lang="en-US" sz="1200" dirty="0" smtClean="0"/>
          </a:p>
          <a:p>
            <a:pPr>
              <a:buFont typeface="Arial" pitchFamily="34" charset="0"/>
              <a:buChar char="•"/>
            </a:pPr>
            <a:r>
              <a:rPr lang="en-US" sz="1200" dirty="0" smtClean="0"/>
              <a:t>View/Download report as appropriate</a:t>
            </a:r>
          </a:p>
          <a:p>
            <a:pPr>
              <a:buFont typeface="Arial" pitchFamily="34" charset="0"/>
              <a:buChar char="•"/>
            </a:pPr>
            <a:endParaRPr lang="en-US" sz="1200" dirty="0" smtClean="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Manage Reports:</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2" name="TextBox 11"/>
          <p:cNvSpPr txBox="1"/>
          <p:nvPr/>
        </p:nvSpPr>
        <p:spPr>
          <a:xfrm>
            <a:off x="304800" y="2514600"/>
            <a:ext cx="6172200" cy="738664"/>
          </a:xfrm>
          <a:prstGeom prst="rect">
            <a:avLst/>
          </a:prstGeom>
          <a:noFill/>
        </p:spPr>
        <p:txBody>
          <a:bodyPr wrap="square" rtlCol="0">
            <a:spAutoFit/>
          </a:bodyPr>
          <a:lstStyle/>
          <a:p>
            <a:pPr marL="228600" lvl="0" indent="-228600">
              <a:buFont typeface="+mj-lt"/>
              <a:buAutoNum type="arabicPeriod"/>
            </a:pPr>
            <a:r>
              <a:rPr lang="en-US" sz="1200" dirty="0" smtClean="0"/>
              <a:t>From the NSTS Main Menu, under Report Management, click the </a:t>
            </a:r>
            <a:r>
              <a:rPr lang="en-US" sz="1200" b="1" dirty="0" smtClean="0"/>
              <a:t>Manage Reports</a:t>
            </a:r>
            <a:r>
              <a:rPr lang="en-US" sz="1200" dirty="0" smtClean="0"/>
              <a:t> link.  The Report Search criteria screen will be displayed.</a:t>
            </a:r>
          </a:p>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112</a:t>
            </a:fld>
            <a:endParaRPr lang="en-US" dirty="0"/>
          </a:p>
        </p:txBody>
      </p:sp>
      <p:pic>
        <p:nvPicPr>
          <p:cNvPr id="1026" name="Picture 2" descr="Manage Reports 1"/>
          <p:cNvPicPr>
            <a:picLocks noChangeAspect="1" noChangeArrowheads="1"/>
          </p:cNvPicPr>
          <p:nvPr/>
        </p:nvPicPr>
        <p:blipFill>
          <a:blip r:embed="rId5" cstate="print"/>
          <a:srcRect/>
          <a:stretch>
            <a:fillRect/>
          </a:stretch>
        </p:blipFill>
        <p:spPr bwMode="auto">
          <a:xfrm>
            <a:off x="342900" y="3124200"/>
            <a:ext cx="6172200" cy="3086100"/>
          </a:xfrm>
          <a:prstGeom prst="rect">
            <a:avLst/>
          </a:prstGeom>
          <a:noFill/>
          <a:ln w="9525">
            <a:noFill/>
            <a:miter lim="800000"/>
            <a:headEnd/>
            <a:tailEnd/>
          </a:ln>
        </p:spPr>
      </p:pic>
      <p:sp>
        <p:nvSpPr>
          <p:cNvPr id="15" name="TextBox 14"/>
          <p:cNvSpPr txBox="1"/>
          <p:nvPr/>
        </p:nvSpPr>
        <p:spPr>
          <a:xfrm>
            <a:off x="304800" y="6248400"/>
            <a:ext cx="6172200" cy="1477328"/>
          </a:xfrm>
          <a:prstGeom prst="rect">
            <a:avLst/>
          </a:prstGeom>
          <a:noFill/>
        </p:spPr>
        <p:txBody>
          <a:bodyPr wrap="square" rtlCol="0">
            <a:spAutoFit/>
          </a:bodyPr>
          <a:lstStyle/>
          <a:p>
            <a:r>
              <a:rPr lang="en-US" sz="1200" i="1" dirty="0" smtClean="0"/>
              <a:t>To search for reports with a specific word or text string in the title, enter an asterisk (*), then the word or text string, followed by an asterisk (*).  For example, *isotope*</a:t>
            </a:r>
          </a:p>
          <a:p>
            <a:endParaRPr lang="en-US" sz="1200" i="1" dirty="0" smtClean="0"/>
          </a:p>
          <a:p>
            <a:pPr marL="228600" lvl="0" indent="-228600">
              <a:buFont typeface="+mj-lt"/>
              <a:buAutoNum type="arabicPeriod" startAt="2"/>
            </a:pPr>
            <a:r>
              <a:rPr lang="en-US" sz="1200" dirty="0" smtClean="0"/>
              <a:t>After entering the search criteria, click the </a:t>
            </a:r>
            <a:r>
              <a:rPr lang="en-US" sz="1200" b="1" dirty="0" smtClean="0"/>
              <a:t>Search</a:t>
            </a:r>
            <a:r>
              <a:rPr lang="en-US" sz="1200" dirty="0" smtClean="0"/>
              <a:t> button.  (If no criteria are selected, all reports which the user is authorized to run will be displayed.)  The search results will be displayed below the search criteria form.</a:t>
            </a:r>
          </a:p>
          <a:p>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113</a:t>
            </a:fld>
            <a:endParaRPr lang="en-US" dirty="0"/>
          </a:p>
        </p:txBody>
      </p:sp>
      <p:sp>
        <p:nvSpPr>
          <p:cNvPr id="15" name="TextBox 14"/>
          <p:cNvSpPr txBox="1"/>
          <p:nvPr/>
        </p:nvSpPr>
        <p:spPr>
          <a:xfrm>
            <a:off x="304800" y="6248400"/>
            <a:ext cx="6172200" cy="2400657"/>
          </a:xfrm>
          <a:prstGeom prst="rect">
            <a:avLst/>
          </a:prstGeom>
          <a:noFill/>
        </p:spPr>
        <p:txBody>
          <a:bodyPr wrap="square" rtlCol="0">
            <a:spAutoFit/>
          </a:bodyPr>
          <a:lstStyle/>
          <a:p>
            <a:r>
              <a:rPr lang="en-US" sz="1200" dirty="0" smtClean="0"/>
              <a:t>From the search results, select the radio button ( ) for the desired report.  Then click one of the action buttons below the list:</a:t>
            </a:r>
          </a:p>
          <a:p>
            <a:pPr lvl="0"/>
            <a:r>
              <a:rPr lang="en-US" sz="1200" b="1" dirty="0" smtClean="0"/>
              <a:t>View Report</a:t>
            </a:r>
            <a:r>
              <a:rPr lang="en-US" sz="1200" dirty="0" smtClean="0"/>
              <a:t> will display the report results on-screen.</a:t>
            </a:r>
          </a:p>
          <a:p>
            <a:pPr lvl="0"/>
            <a:r>
              <a:rPr lang="en-US" sz="1200" b="1" dirty="0" smtClean="0"/>
              <a:t>Download Report</a:t>
            </a:r>
            <a:r>
              <a:rPr lang="en-US" sz="1200" dirty="0" smtClean="0"/>
              <a:t> will download the report results in one of several file formats.</a:t>
            </a:r>
          </a:p>
          <a:p>
            <a:pPr lvl="0"/>
            <a:r>
              <a:rPr lang="en-US" sz="1200" b="1" dirty="0" smtClean="0"/>
              <a:t>Schedule Report</a:t>
            </a:r>
            <a:r>
              <a:rPr lang="en-US" sz="1200" dirty="0" smtClean="0"/>
              <a:t> will enable the user to set a date &amp; time for the report to run, either once or repeatedly at a set interval, e.g., daily, weekly, etc.</a:t>
            </a:r>
          </a:p>
          <a:p>
            <a:pPr lvl="0"/>
            <a:r>
              <a:rPr lang="en-US" sz="1200" b="1" dirty="0" smtClean="0"/>
              <a:t>Report History</a:t>
            </a:r>
            <a:r>
              <a:rPr lang="en-US" sz="1200" dirty="0" smtClean="0"/>
              <a:t> will display a list of previously run scheduled-reports (Report Instances) and the scheduled run date of the next report instance.  An existing report instance can be selected from the history list and viewed or downloaded.</a:t>
            </a:r>
          </a:p>
          <a:p>
            <a:pPr lvl="0"/>
            <a:r>
              <a:rPr lang="en-US" sz="1200" b="1" dirty="0" smtClean="0"/>
              <a:t>Report Properties</a:t>
            </a:r>
            <a:r>
              <a:rPr lang="en-US" sz="1200" dirty="0" smtClean="0"/>
              <a:t> will display and allow modification of the properties of the report.  </a:t>
            </a:r>
            <a:r>
              <a:rPr lang="en-US" sz="1200" i="1" dirty="0" smtClean="0"/>
              <a:t>This option is available only to NSTS Analysts.</a:t>
            </a:r>
            <a:endParaRPr lang="en-US" sz="1200" dirty="0" smtClean="0"/>
          </a:p>
          <a:p>
            <a:endParaRPr lang="en-US" dirty="0"/>
          </a:p>
        </p:txBody>
      </p:sp>
      <p:pic>
        <p:nvPicPr>
          <p:cNvPr id="2050" name="Picture 2" descr="Manage Reports 2"/>
          <p:cNvPicPr>
            <a:picLocks noChangeAspect="1" noChangeArrowheads="1"/>
          </p:cNvPicPr>
          <p:nvPr/>
        </p:nvPicPr>
        <p:blipFill>
          <a:blip r:embed="rId5" cstate="print"/>
          <a:srcRect/>
          <a:stretch>
            <a:fillRect/>
          </a:stretch>
        </p:blipFill>
        <p:spPr bwMode="auto">
          <a:xfrm>
            <a:off x="342900" y="2590800"/>
            <a:ext cx="6172200" cy="364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114</a:t>
            </a:fld>
            <a:endParaRPr lang="en-US" dirty="0"/>
          </a:p>
        </p:txBody>
      </p:sp>
      <p:sp>
        <p:nvSpPr>
          <p:cNvPr id="15" name="TextBox 14"/>
          <p:cNvSpPr txBox="1"/>
          <p:nvPr/>
        </p:nvSpPr>
        <p:spPr>
          <a:xfrm>
            <a:off x="304800" y="2514600"/>
            <a:ext cx="6172200" cy="3877985"/>
          </a:xfrm>
          <a:prstGeom prst="rect">
            <a:avLst/>
          </a:prstGeom>
          <a:noFill/>
        </p:spPr>
        <p:txBody>
          <a:bodyPr wrap="square" rtlCol="0">
            <a:spAutoFit/>
          </a:bodyPr>
          <a:lstStyle/>
          <a:p>
            <a:r>
              <a:rPr lang="en-US" sz="1200" dirty="0" smtClean="0"/>
              <a:t>From the search results, select the radio button ( ) for the desired report.  Then click one of the action buttons below the list:</a:t>
            </a:r>
          </a:p>
          <a:p>
            <a:endParaRPr lang="en-US" sz="1200" dirty="0" smtClean="0"/>
          </a:p>
          <a:p>
            <a:pPr lvl="0">
              <a:buFont typeface="Arial" pitchFamily="34" charset="0"/>
              <a:buChar char="•"/>
            </a:pPr>
            <a:r>
              <a:rPr lang="en-US" sz="1200" b="1" dirty="0" smtClean="0"/>
              <a:t>View Report</a:t>
            </a:r>
            <a:r>
              <a:rPr lang="en-US" sz="1200" dirty="0" smtClean="0"/>
              <a:t> will display the report results on-screen.</a:t>
            </a:r>
          </a:p>
          <a:p>
            <a:pPr lvl="0"/>
            <a:endParaRPr lang="en-US" sz="1200" dirty="0" smtClean="0"/>
          </a:p>
          <a:p>
            <a:pPr lvl="0">
              <a:buFont typeface="Arial" pitchFamily="34" charset="0"/>
              <a:buChar char="•"/>
            </a:pPr>
            <a:r>
              <a:rPr lang="en-US" sz="1200" b="1" dirty="0" smtClean="0"/>
              <a:t>Download Report</a:t>
            </a:r>
            <a:r>
              <a:rPr lang="en-US" sz="1200" dirty="0" smtClean="0"/>
              <a:t> will download the report results in one of several file formats.</a:t>
            </a:r>
          </a:p>
          <a:p>
            <a:pPr lvl="0"/>
            <a:endParaRPr lang="en-US" sz="1200" dirty="0" smtClean="0"/>
          </a:p>
          <a:p>
            <a:pPr lvl="0">
              <a:buFont typeface="Arial" pitchFamily="34" charset="0"/>
              <a:buChar char="•"/>
            </a:pPr>
            <a:r>
              <a:rPr lang="en-US" sz="1200" b="1" dirty="0" smtClean="0"/>
              <a:t>Schedule Report</a:t>
            </a:r>
            <a:r>
              <a:rPr lang="en-US" sz="1200" dirty="0" smtClean="0"/>
              <a:t> will enable the user to set a date &amp; time for the report to run, either   once or repeatedly at a set interval, e.g., daily, weekly, etc.</a:t>
            </a:r>
          </a:p>
          <a:p>
            <a:pPr lvl="0"/>
            <a:endParaRPr lang="en-US" sz="1200" dirty="0" smtClean="0"/>
          </a:p>
          <a:p>
            <a:pPr lvl="0">
              <a:buFont typeface="Arial" pitchFamily="34" charset="0"/>
              <a:buChar char="•"/>
            </a:pPr>
            <a:r>
              <a:rPr lang="en-US" sz="1200" b="1" dirty="0" smtClean="0"/>
              <a:t>Report History</a:t>
            </a:r>
            <a:r>
              <a:rPr lang="en-US" sz="1200" dirty="0" smtClean="0"/>
              <a:t> will display a list of previously run scheduled-reports (Report Instances) and the scheduled run date of the next report instance.  An existing report instance can be selected from the history list and viewed or downloaded.</a:t>
            </a:r>
          </a:p>
          <a:p>
            <a:pPr lvl="0"/>
            <a:endParaRPr lang="en-US" sz="1200" dirty="0" smtClean="0"/>
          </a:p>
          <a:p>
            <a:pPr lvl="0">
              <a:buFont typeface="Arial" pitchFamily="34" charset="0"/>
              <a:buChar char="•"/>
            </a:pPr>
            <a:r>
              <a:rPr lang="en-US" sz="1200" b="1" dirty="0" smtClean="0"/>
              <a:t>Report Properties</a:t>
            </a:r>
            <a:r>
              <a:rPr lang="en-US" sz="1200" dirty="0" smtClean="0"/>
              <a:t> will display and allow modification of the properties of the report.  </a:t>
            </a:r>
            <a:r>
              <a:rPr lang="en-US" sz="1200" i="1" dirty="0" smtClean="0"/>
              <a:t>This option is available only to NSTS Analysts.</a:t>
            </a:r>
          </a:p>
          <a:p>
            <a:pPr lvl="0"/>
            <a:endParaRPr lang="en-US" sz="1200" i="1" dirty="0" smtClean="0"/>
          </a:p>
          <a:p>
            <a:pPr marL="228600" lvl="0" indent="-228600">
              <a:buFont typeface="+mj-lt"/>
              <a:buAutoNum type="arabicPeriod" startAt="3"/>
            </a:pPr>
            <a:r>
              <a:rPr lang="en-US" sz="1200" dirty="0" smtClean="0"/>
              <a:t>Selecting </a:t>
            </a:r>
            <a:r>
              <a:rPr lang="en-US" sz="1200" b="1" dirty="0" smtClean="0"/>
              <a:t>View Report</a:t>
            </a:r>
            <a:r>
              <a:rPr lang="en-US" sz="1200" dirty="0" smtClean="0"/>
              <a:t> will display the Parameters for View Report screen.  The parameter selection options available will vary depending on the selected report.</a:t>
            </a:r>
          </a:p>
          <a:p>
            <a:endParaRPr lang="en-US" dirty="0"/>
          </a:p>
        </p:txBody>
      </p:sp>
      <p:pic>
        <p:nvPicPr>
          <p:cNvPr id="3074" name="Picture 2" descr="Manage Reports 3V"/>
          <p:cNvPicPr>
            <a:picLocks noChangeAspect="1" noChangeArrowheads="1"/>
          </p:cNvPicPr>
          <p:nvPr/>
        </p:nvPicPr>
        <p:blipFill>
          <a:blip r:embed="rId5" cstate="print"/>
          <a:srcRect/>
          <a:stretch>
            <a:fillRect/>
          </a:stretch>
        </p:blipFill>
        <p:spPr bwMode="auto">
          <a:xfrm>
            <a:off x="685800" y="6172200"/>
            <a:ext cx="5486400" cy="21674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115</a:t>
            </a:fld>
            <a:endParaRPr lang="en-US" dirty="0"/>
          </a:p>
        </p:txBody>
      </p:sp>
      <p:sp>
        <p:nvSpPr>
          <p:cNvPr id="15" name="TextBox 14"/>
          <p:cNvSpPr txBox="1"/>
          <p:nvPr/>
        </p:nvSpPr>
        <p:spPr>
          <a:xfrm>
            <a:off x="381000" y="2438400"/>
            <a:ext cx="6172200" cy="1015663"/>
          </a:xfrm>
          <a:prstGeom prst="rect">
            <a:avLst/>
          </a:prstGeom>
          <a:noFill/>
        </p:spPr>
        <p:txBody>
          <a:bodyPr wrap="square" rtlCol="0">
            <a:spAutoFit/>
          </a:bodyPr>
          <a:lstStyle/>
          <a:p>
            <a:r>
              <a:rPr lang="en-US" sz="1200" dirty="0" smtClean="0"/>
              <a:t>Select the parameters for the report.  (In most drop-down lists, multiple selections can be made by depressing the Ctrl key when selecting each additional item.)</a:t>
            </a:r>
          </a:p>
          <a:p>
            <a:r>
              <a:rPr lang="en-US" sz="1200" dirty="0" smtClean="0"/>
              <a:t> </a:t>
            </a:r>
          </a:p>
          <a:p>
            <a:pPr marL="228600" lvl="0" indent="-228600">
              <a:buFont typeface="+mj-lt"/>
              <a:buAutoNum type="arabicPeriod" startAt="4"/>
            </a:pPr>
            <a:r>
              <a:rPr lang="en-US" sz="1200" dirty="0" smtClean="0"/>
              <a:t>After selecting the desired parameters of the report, click the </a:t>
            </a:r>
            <a:r>
              <a:rPr lang="en-US" sz="1200" b="1" dirty="0" smtClean="0"/>
              <a:t>Run Report</a:t>
            </a:r>
            <a:r>
              <a:rPr lang="en-US" sz="1200" dirty="0" smtClean="0"/>
              <a:t> button.  The report results will be displayed on a new screen.  </a:t>
            </a:r>
            <a:endParaRPr lang="en-US" sz="1200" dirty="0"/>
          </a:p>
        </p:txBody>
      </p:sp>
      <p:pic>
        <p:nvPicPr>
          <p:cNvPr id="4098" name="Picture 2" descr="Manage Reports 4"/>
          <p:cNvPicPr>
            <a:picLocks noChangeAspect="1" noChangeArrowheads="1"/>
          </p:cNvPicPr>
          <p:nvPr/>
        </p:nvPicPr>
        <p:blipFill>
          <a:blip r:embed="rId5" cstate="print"/>
          <a:srcRect/>
          <a:stretch>
            <a:fillRect/>
          </a:stretch>
        </p:blipFill>
        <p:spPr bwMode="auto">
          <a:xfrm>
            <a:off x="628650" y="3581400"/>
            <a:ext cx="5600700" cy="3543653"/>
          </a:xfrm>
          <a:prstGeom prst="rect">
            <a:avLst/>
          </a:prstGeom>
          <a:noFill/>
          <a:ln w="9525">
            <a:noFill/>
            <a:miter lim="800000"/>
            <a:headEnd/>
            <a:tailEnd/>
          </a:ln>
        </p:spPr>
      </p:pic>
      <p:sp>
        <p:nvSpPr>
          <p:cNvPr id="13" name="TextBox 12"/>
          <p:cNvSpPr txBox="1"/>
          <p:nvPr/>
        </p:nvSpPr>
        <p:spPr>
          <a:xfrm>
            <a:off x="381000" y="7239000"/>
            <a:ext cx="6172200" cy="1015663"/>
          </a:xfrm>
          <a:prstGeom prst="rect">
            <a:avLst/>
          </a:prstGeom>
          <a:noFill/>
        </p:spPr>
        <p:txBody>
          <a:bodyPr wrap="square" rtlCol="0">
            <a:spAutoFit/>
          </a:bodyPr>
          <a:lstStyle/>
          <a:p>
            <a:r>
              <a:rPr lang="en-US" sz="1200" dirty="0" smtClean="0"/>
              <a:t>Use the tools at the top of the report to print the report, go to other pages of the report, and search for text within the report.</a:t>
            </a:r>
          </a:p>
          <a:p>
            <a:r>
              <a:rPr lang="en-US" sz="1200" dirty="0" smtClean="0"/>
              <a:t> </a:t>
            </a:r>
          </a:p>
          <a:p>
            <a:r>
              <a:rPr lang="en-US" sz="1200" dirty="0" smtClean="0"/>
              <a:t>Click the </a:t>
            </a:r>
            <a:r>
              <a:rPr lang="en-US" sz="1200" b="1" dirty="0" smtClean="0"/>
              <a:t>Previous</a:t>
            </a:r>
            <a:r>
              <a:rPr lang="en-US" sz="1200" dirty="0" smtClean="0"/>
              <a:t> button to return to the report parameters selection screen.  Click </a:t>
            </a:r>
            <a:r>
              <a:rPr lang="en-US" sz="1200" b="1" dirty="0" smtClean="0"/>
              <a:t>Cancel</a:t>
            </a:r>
            <a:r>
              <a:rPr lang="en-US" sz="1200" dirty="0" smtClean="0"/>
              <a:t> to go to the Main Menu.</a:t>
            </a:r>
            <a:endParaRPr lang="en-US" sz="1200"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116</a:t>
            </a:fld>
            <a:endParaRPr lang="en-US" dirty="0"/>
          </a:p>
        </p:txBody>
      </p:sp>
      <p:sp>
        <p:nvSpPr>
          <p:cNvPr id="15" name="TextBox 14"/>
          <p:cNvSpPr txBox="1"/>
          <p:nvPr/>
        </p:nvSpPr>
        <p:spPr>
          <a:xfrm>
            <a:off x="381000" y="2438400"/>
            <a:ext cx="6172200" cy="646331"/>
          </a:xfrm>
          <a:prstGeom prst="rect">
            <a:avLst/>
          </a:prstGeom>
          <a:noFill/>
        </p:spPr>
        <p:txBody>
          <a:bodyPr wrap="square" rtlCol="0">
            <a:spAutoFit/>
          </a:bodyPr>
          <a:lstStyle/>
          <a:p>
            <a:pPr marL="228600" lvl="0" indent="-228600">
              <a:buFont typeface="+mj-lt"/>
              <a:buAutoNum type="arabicPeriod" startAt="5"/>
            </a:pPr>
            <a:r>
              <a:rPr lang="en-US" sz="1200" dirty="0" smtClean="0"/>
              <a:t>From the Report Search results list (Figure xx), click </a:t>
            </a:r>
            <a:r>
              <a:rPr lang="en-US" sz="1200" b="1" dirty="0" smtClean="0"/>
              <a:t>Download Report</a:t>
            </a:r>
            <a:r>
              <a:rPr lang="en-US" sz="1200" dirty="0" smtClean="0"/>
              <a:t> to download the report results in one of several file formats.  The Parameters for Report screen will be displayed.</a:t>
            </a:r>
            <a:endParaRPr lang="en-US" sz="1200" dirty="0"/>
          </a:p>
        </p:txBody>
      </p:sp>
      <p:sp>
        <p:nvSpPr>
          <p:cNvPr id="13" name="TextBox 12"/>
          <p:cNvSpPr txBox="1"/>
          <p:nvPr/>
        </p:nvSpPr>
        <p:spPr>
          <a:xfrm>
            <a:off x="304800" y="5638800"/>
            <a:ext cx="6172200" cy="1015663"/>
          </a:xfrm>
          <a:prstGeom prst="rect">
            <a:avLst/>
          </a:prstGeom>
          <a:noFill/>
        </p:spPr>
        <p:txBody>
          <a:bodyPr wrap="square" rtlCol="0">
            <a:spAutoFit/>
          </a:bodyPr>
          <a:lstStyle/>
          <a:p>
            <a:r>
              <a:rPr lang="en-US" sz="1200" dirty="0" smtClean="0"/>
              <a:t>Select the parameters for the report.  (In most drop-down lists, multiple selections can be made by depressing the Ctrl key when selecting each additional item.)</a:t>
            </a:r>
          </a:p>
          <a:p>
            <a:r>
              <a:rPr lang="en-US" sz="1200" dirty="0" smtClean="0"/>
              <a:t> </a:t>
            </a:r>
          </a:p>
          <a:p>
            <a:pPr marL="228600" lvl="0" indent="-228600">
              <a:buFont typeface="+mj-lt"/>
              <a:buAutoNum type="arabicPeriod" startAt="6"/>
            </a:pPr>
            <a:r>
              <a:rPr lang="en-US" sz="1200" dirty="0" smtClean="0"/>
              <a:t>After selecting the desired parameters of the report, click the </a:t>
            </a:r>
            <a:r>
              <a:rPr lang="en-US" sz="1200" b="1" dirty="0" smtClean="0"/>
              <a:t>Next</a:t>
            </a:r>
            <a:r>
              <a:rPr lang="en-US" sz="1200" dirty="0" smtClean="0"/>
              <a:t> button.  The File Format for Report screen will be displayed.  </a:t>
            </a:r>
          </a:p>
        </p:txBody>
      </p:sp>
      <p:pic>
        <p:nvPicPr>
          <p:cNvPr id="5122" name="Picture 2" descr="Manage Reports 3D"/>
          <p:cNvPicPr>
            <a:picLocks noChangeAspect="1" noChangeArrowheads="1"/>
          </p:cNvPicPr>
          <p:nvPr/>
        </p:nvPicPr>
        <p:blipFill>
          <a:blip r:embed="rId5" cstate="print"/>
          <a:srcRect/>
          <a:stretch>
            <a:fillRect/>
          </a:stretch>
        </p:blipFill>
        <p:spPr bwMode="auto">
          <a:xfrm>
            <a:off x="342900" y="3124200"/>
            <a:ext cx="6172200" cy="2428875"/>
          </a:xfrm>
          <a:prstGeom prst="rect">
            <a:avLst/>
          </a:prstGeom>
          <a:noFill/>
          <a:ln w="9525">
            <a:noFill/>
            <a:miter lim="800000"/>
            <a:headEnd/>
            <a:tailEnd/>
          </a:ln>
        </p:spPr>
      </p:pic>
      <p:pic>
        <p:nvPicPr>
          <p:cNvPr id="5123" name="Picture 3" descr="Manage Reports 5"/>
          <p:cNvPicPr>
            <a:picLocks noChangeAspect="1" noChangeArrowheads="1"/>
          </p:cNvPicPr>
          <p:nvPr/>
        </p:nvPicPr>
        <p:blipFill>
          <a:blip r:embed="rId6" cstate="print"/>
          <a:srcRect/>
          <a:stretch>
            <a:fillRect/>
          </a:stretch>
        </p:blipFill>
        <p:spPr bwMode="auto">
          <a:xfrm>
            <a:off x="762000" y="6705600"/>
            <a:ext cx="5257800" cy="16227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117</a:t>
            </a:fld>
            <a:endParaRPr lang="en-US" dirty="0"/>
          </a:p>
        </p:txBody>
      </p:sp>
      <p:sp>
        <p:nvSpPr>
          <p:cNvPr id="15" name="TextBox 14"/>
          <p:cNvSpPr txBox="1"/>
          <p:nvPr/>
        </p:nvSpPr>
        <p:spPr>
          <a:xfrm>
            <a:off x="381000" y="2438400"/>
            <a:ext cx="6172200" cy="1200329"/>
          </a:xfrm>
          <a:prstGeom prst="rect">
            <a:avLst/>
          </a:prstGeom>
          <a:noFill/>
        </p:spPr>
        <p:txBody>
          <a:bodyPr wrap="square" rtlCol="0">
            <a:spAutoFit/>
          </a:bodyPr>
          <a:lstStyle/>
          <a:p>
            <a:r>
              <a:rPr lang="en-US" sz="1200" dirty="0" smtClean="0"/>
              <a:t>Reports can be downloaded in several file formats, including PDF, MS Excel, MS Word, .RTF, .TXT, .CSV, and .XML.</a:t>
            </a:r>
          </a:p>
          <a:p>
            <a:r>
              <a:rPr lang="en-US" sz="1200" dirty="0" smtClean="0"/>
              <a:t> </a:t>
            </a:r>
          </a:p>
          <a:p>
            <a:pPr marL="228600" lvl="0" indent="-228600">
              <a:buFont typeface="+mj-lt"/>
              <a:buAutoNum type="arabicPeriod" startAt="7"/>
            </a:pPr>
            <a:r>
              <a:rPr lang="en-US" sz="1200" dirty="0" smtClean="0"/>
              <a:t>Select the desired file format for the download and click the </a:t>
            </a:r>
            <a:r>
              <a:rPr lang="en-US" sz="1200" b="1" dirty="0" smtClean="0"/>
              <a:t>Submit</a:t>
            </a:r>
            <a:r>
              <a:rPr lang="en-US" sz="1200" dirty="0" smtClean="0"/>
              <a:t> button.  The report will be displayed either in the application associated with the file type or in an Internet Explorer screen.</a:t>
            </a:r>
            <a:endParaRPr lang="en-US" sz="1200" dirty="0"/>
          </a:p>
        </p:txBody>
      </p:sp>
      <p:sp>
        <p:nvSpPr>
          <p:cNvPr id="13" name="TextBox 12"/>
          <p:cNvSpPr txBox="1"/>
          <p:nvPr/>
        </p:nvSpPr>
        <p:spPr>
          <a:xfrm>
            <a:off x="457200" y="6934200"/>
            <a:ext cx="6172200" cy="1384995"/>
          </a:xfrm>
          <a:prstGeom prst="rect">
            <a:avLst/>
          </a:prstGeom>
          <a:noFill/>
        </p:spPr>
        <p:txBody>
          <a:bodyPr wrap="square" rtlCol="0">
            <a:spAutoFit/>
          </a:bodyPr>
          <a:lstStyle/>
          <a:p>
            <a:r>
              <a:rPr lang="en-US" sz="1200" dirty="0" smtClean="0"/>
              <a:t>If the report results are displayed in an Internet Explorer window, it will be necessary to click the browser back button to return to NSTS.  Do not close the browser window or your session will be closed without having logged off and you will need to wait at least 10 minutes for your session to timeout before logging on again.</a:t>
            </a:r>
          </a:p>
          <a:p>
            <a:r>
              <a:rPr lang="en-US" sz="1200" dirty="0" smtClean="0"/>
              <a:t> </a:t>
            </a:r>
          </a:p>
          <a:p>
            <a:r>
              <a:rPr lang="en-US" sz="1200" dirty="0" smtClean="0"/>
              <a:t>Use the application’s or Internet Explorer’s tools to save, print, and navigate in the report results.</a:t>
            </a:r>
            <a:endParaRPr lang="en-US" sz="1200" dirty="0"/>
          </a:p>
        </p:txBody>
      </p:sp>
      <p:pic>
        <p:nvPicPr>
          <p:cNvPr id="6146" name="Picture 2" descr="Manage Reports 6"/>
          <p:cNvPicPr>
            <a:picLocks noChangeAspect="1" noChangeArrowheads="1"/>
          </p:cNvPicPr>
          <p:nvPr/>
        </p:nvPicPr>
        <p:blipFill>
          <a:blip r:embed="rId5" cstate="print"/>
          <a:srcRect/>
          <a:stretch>
            <a:fillRect/>
          </a:stretch>
        </p:blipFill>
        <p:spPr bwMode="auto">
          <a:xfrm>
            <a:off x="609600" y="3657600"/>
            <a:ext cx="5638800" cy="31674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118</a:t>
            </a:fld>
            <a:endParaRPr lang="en-US" dirty="0"/>
          </a:p>
        </p:txBody>
      </p:sp>
      <p:sp>
        <p:nvSpPr>
          <p:cNvPr id="15" name="TextBox 14"/>
          <p:cNvSpPr txBox="1"/>
          <p:nvPr/>
        </p:nvSpPr>
        <p:spPr>
          <a:xfrm>
            <a:off x="381000" y="2438400"/>
            <a:ext cx="6172200" cy="646331"/>
          </a:xfrm>
          <a:prstGeom prst="rect">
            <a:avLst/>
          </a:prstGeom>
          <a:noFill/>
        </p:spPr>
        <p:txBody>
          <a:bodyPr wrap="square" rtlCol="0">
            <a:spAutoFit/>
          </a:bodyPr>
          <a:lstStyle/>
          <a:p>
            <a:pPr marL="228600" lvl="0" indent="-228600">
              <a:buFont typeface="+mj-lt"/>
              <a:buAutoNum type="arabicPeriod" startAt="8"/>
            </a:pPr>
            <a:r>
              <a:rPr lang="en-US" sz="1200" dirty="0" smtClean="0"/>
              <a:t>From the Report Search results list (Figure xx), click </a:t>
            </a:r>
            <a:r>
              <a:rPr lang="en-US" sz="1200" b="1" dirty="0" smtClean="0"/>
              <a:t>Schedule Report</a:t>
            </a:r>
            <a:r>
              <a:rPr lang="en-US" sz="1200" dirty="0" smtClean="0"/>
              <a:t> to set a date &amp; time for the report to run, either once or repeatedly at a set interval, e.g., daily, weekly, etc.  The Parameters for Run/Schedule Report screen will be displayed.</a:t>
            </a:r>
            <a:endParaRPr lang="en-US" sz="1200" dirty="0"/>
          </a:p>
        </p:txBody>
      </p:sp>
      <p:sp>
        <p:nvSpPr>
          <p:cNvPr id="13" name="TextBox 12"/>
          <p:cNvSpPr txBox="1"/>
          <p:nvPr/>
        </p:nvSpPr>
        <p:spPr>
          <a:xfrm>
            <a:off x="381000" y="5638800"/>
            <a:ext cx="6172200" cy="1015663"/>
          </a:xfrm>
          <a:prstGeom prst="rect">
            <a:avLst/>
          </a:prstGeom>
          <a:noFill/>
        </p:spPr>
        <p:txBody>
          <a:bodyPr wrap="square" rtlCol="0">
            <a:spAutoFit/>
          </a:bodyPr>
          <a:lstStyle/>
          <a:p>
            <a:r>
              <a:rPr lang="en-US" sz="1200" dirty="0" smtClean="0"/>
              <a:t>Select the parameters for the report.  (In most drop-down lists, multiple selections can be made by depressing the Ctrl key when selecting each additional item.)</a:t>
            </a:r>
          </a:p>
          <a:p>
            <a:r>
              <a:rPr lang="en-US" sz="1200" dirty="0" smtClean="0"/>
              <a:t> </a:t>
            </a:r>
          </a:p>
          <a:p>
            <a:pPr marL="228600" lvl="0" indent="-228600">
              <a:buFont typeface="+mj-lt"/>
              <a:buAutoNum type="arabicPeriod" startAt="9"/>
            </a:pPr>
            <a:r>
              <a:rPr lang="en-US" sz="1200" dirty="0" smtClean="0"/>
              <a:t>After selecting the desired parameters of the report, click the </a:t>
            </a:r>
            <a:r>
              <a:rPr lang="en-US" sz="1200" b="1" dirty="0" smtClean="0"/>
              <a:t>Next</a:t>
            </a:r>
            <a:r>
              <a:rPr lang="en-US" sz="1200" dirty="0" smtClean="0"/>
              <a:t> button.  The Report Instance Values screen will be displayed.  </a:t>
            </a:r>
            <a:endParaRPr lang="en-US" sz="1200" dirty="0"/>
          </a:p>
        </p:txBody>
      </p:sp>
      <p:pic>
        <p:nvPicPr>
          <p:cNvPr id="7170" name="Picture 2" descr="Manage Reports 3RS"/>
          <p:cNvPicPr>
            <a:picLocks noChangeAspect="1" noChangeArrowheads="1"/>
          </p:cNvPicPr>
          <p:nvPr/>
        </p:nvPicPr>
        <p:blipFill>
          <a:blip r:embed="rId5" cstate="print"/>
          <a:srcRect/>
          <a:stretch>
            <a:fillRect/>
          </a:stretch>
        </p:blipFill>
        <p:spPr bwMode="auto">
          <a:xfrm>
            <a:off x="342900" y="3124200"/>
            <a:ext cx="6172200" cy="2409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119</a:t>
            </a:fld>
            <a:endParaRPr lang="en-US" dirty="0"/>
          </a:p>
        </p:txBody>
      </p:sp>
      <p:sp>
        <p:nvSpPr>
          <p:cNvPr id="13" name="TextBox 12"/>
          <p:cNvSpPr txBox="1"/>
          <p:nvPr/>
        </p:nvSpPr>
        <p:spPr>
          <a:xfrm>
            <a:off x="381000" y="5791200"/>
            <a:ext cx="6172200" cy="1384995"/>
          </a:xfrm>
          <a:prstGeom prst="rect">
            <a:avLst/>
          </a:prstGeom>
          <a:noFill/>
        </p:spPr>
        <p:txBody>
          <a:bodyPr wrap="square" rtlCol="0">
            <a:spAutoFit/>
          </a:bodyPr>
          <a:lstStyle/>
          <a:p>
            <a:r>
              <a:rPr lang="en-US" sz="1200" dirty="0" smtClean="0"/>
              <a:t>Use this screen to select additional NSTS users to be sent an email notification of availability of a new report instance and instructions for retrieving it after the report has been run.  The list of possible recipients comprises those users with permission to view the data in the report results.</a:t>
            </a:r>
          </a:p>
          <a:p>
            <a:r>
              <a:rPr lang="en-US" sz="1200" dirty="0" smtClean="0"/>
              <a:t> </a:t>
            </a:r>
          </a:p>
          <a:p>
            <a:pPr marL="228600" lvl="0" indent="-228600">
              <a:buFont typeface="+mj-lt"/>
              <a:buAutoNum type="arabicPeriod" startAt="10"/>
            </a:pPr>
            <a:r>
              <a:rPr lang="en-US" sz="1200" dirty="0" smtClean="0"/>
              <a:t>After entry of the Report Instance Values is complete, click the </a:t>
            </a:r>
            <a:r>
              <a:rPr lang="en-US" sz="1200" b="1" dirty="0" smtClean="0"/>
              <a:t>Next</a:t>
            </a:r>
            <a:r>
              <a:rPr lang="en-US" sz="1200" dirty="0" smtClean="0"/>
              <a:t> button.  The Report Schedule Settings screen will be displayed.  </a:t>
            </a:r>
            <a:endParaRPr lang="en-US" sz="1200" dirty="0"/>
          </a:p>
        </p:txBody>
      </p:sp>
      <p:pic>
        <p:nvPicPr>
          <p:cNvPr id="8194" name="Picture 2" descr="Manage Reports 7"/>
          <p:cNvPicPr>
            <a:picLocks noChangeAspect="1" noChangeArrowheads="1"/>
          </p:cNvPicPr>
          <p:nvPr/>
        </p:nvPicPr>
        <p:blipFill>
          <a:blip r:embed="rId5" cstate="print"/>
          <a:srcRect/>
          <a:stretch>
            <a:fillRect/>
          </a:stretch>
        </p:blipFill>
        <p:spPr bwMode="auto">
          <a:xfrm>
            <a:off x="381000" y="2438400"/>
            <a:ext cx="6162675" cy="326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15" name="Text Box 7"/>
          <p:cNvSpPr txBox="1">
            <a:spLocks noChangeArrowheads="1"/>
          </p:cNvSpPr>
          <p:nvPr/>
        </p:nvSpPr>
        <p:spPr bwMode="auto">
          <a:xfrm>
            <a:off x="374653" y="1136654"/>
            <a:ext cx="6169025" cy="1260925"/>
          </a:xfrm>
          <a:prstGeom prst="rect">
            <a:avLst/>
          </a:prstGeom>
          <a:noFill/>
          <a:ln w="9525" algn="ctr">
            <a:noFill/>
            <a:miter lim="800000"/>
            <a:headEnd/>
            <a:tailEnd/>
          </a:ln>
          <a:effectLst/>
        </p:spPr>
        <p:txBody>
          <a:bodyPr lIns="90491" tIns="45245" rIns="90491" bIns="45245">
            <a:spAutoFit/>
          </a:bodyPr>
          <a:lstStyle/>
          <a:p>
            <a:pPr algn="l" defTabSz="904875" eaLnBrk="1" hangingPunct="1"/>
            <a:r>
              <a:rPr lang="en-US" sz="2000" b="1" u="sng" dirty="0" smtClean="0">
                <a:solidFill>
                  <a:schemeClr val="accent1"/>
                </a:solidFill>
                <a:effectLst/>
              </a:rPr>
              <a:t>Scenarios </a:t>
            </a:r>
            <a:r>
              <a:rPr lang="en-US" sz="2000" b="1" dirty="0" smtClean="0">
                <a:solidFill>
                  <a:schemeClr val="accent1"/>
                </a:solidFill>
              </a:rPr>
              <a:t>– Enhancements/Added Functionality for the Agency in Release </a:t>
            </a:r>
            <a:r>
              <a:rPr lang="en-US" sz="2000" b="1" dirty="0" smtClean="0">
                <a:solidFill>
                  <a:schemeClr val="accent1"/>
                </a:solidFill>
              </a:rPr>
              <a:t>2.0.1</a:t>
            </a:r>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23" name="Rectangle 22"/>
          <p:cNvSpPr/>
          <p:nvPr/>
        </p:nvSpPr>
        <p:spPr>
          <a:xfrm>
            <a:off x="685800" y="2514600"/>
            <a:ext cx="3505200" cy="441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82"/>
          <p:cNvGrpSpPr>
            <a:grpSpLocks/>
          </p:cNvGrpSpPr>
          <p:nvPr/>
        </p:nvGrpSpPr>
        <p:grpSpPr bwMode="auto">
          <a:xfrm>
            <a:off x="4495800" y="3810000"/>
            <a:ext cx="914400" cy="1066800"/>
            <a:chOff x="4976" y="2572"/>
            <a:chExt cx="346" cy="467"/>
          </a:xfrm>
          <a:effectLst>
            <a:outerShdw blurRad="50800" dist="38100" dir="13500000" algn="br" rotWithShape="0">
              <a:prstClr val="black">
                <a:alpha val="40000"/>
              </a:prstClr>
            </a:outerShdw>
          </a:effectLst>
        </p:grpSpPr>
        <p:sp>
          <p:nvSpPr>
            <p:cNvPr id="25"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9" name="Oval 28"/>
          <p:cNvSpPr/>
          <p:nvPr/>
        </p:nvSpPr>
        <p:spPr>
          <a:xfrm>
            <a:off x="914400" y="4800600"/>
            <a:ext cx="1371600" cy="98755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3.26</a:t>
            </a:r>
          </a:p>
          <a:p>
            <a:pPr algn="ctr"/>
            <a:r>
              <a:rPr lang="en-US" sz="1200" dirty="0" smtClean="0"/>
              <a:t>Review Long-Term Storage Sources</a:t>
            </a:r>
            <a:endParaRPr lang="en-US" sz="1200" dirty="0"/>
          </a:p>
        </p:txBody>
      </p:sp>
      <p:sp>
        <p:nvSpPr>
          <p:cNvPr id="30" name="TextBox 29"/>
          <p:cNvSpPr txBox="1"/>
          <p:nvPr/>
        </p:nvSpPr>
        <p:spPr>
          <a:xfrm>
            <a:off x="1371600" y="2133600"/>
            <a:ext cx="1981200" cy="307777"/>
          </a:xfrm>
          <a:prstGeom prst="rect">
            <a:avLst/>
          </a:prstGeom>
          <a:noFill/>
        </p:spPr>
        <p:txBody>
          <a:bodyPr wrap="square" rtlCol="0">
            <a:spAutoFit/>
          </a:bodyPr>
          <a:lstStyle/>
          <a:p>
            <a:r>
              <a:rPr lang="en-US" sz="1400" b="1" dirty="0" smtClean="0"/>
              <a:t>Source Management</a:t>
            </a:r>
            <a:endParaRPr lang="en-US" sz="1400" b="1" dirty="0"/>
          </a:p>
        </p:txBody>
      </p:sp>
      <p:sp>
        <p:nvSpPr>
          <p:cNvPr id="31" name="Oval 30"/>
          <p:cNvSpPr/>
          <p:nvPr/>
        </p:nvSpPr>
        <p:spPr>
          <a:xfrm>
            <a:off x="2667000" y="48006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3.8</a:t>
            </a:r>
          </a:p>
          <a:p>
            <a:pPr algn="ctr"/>
            <a:r>
              <a:rPr lang="en-US" sz="1200" dirty="0" smtClean="0"/>
              <a:t>Query Sources</a:t>
            </a:r>
            <a:endParaRPr lang="en-US" sz="1200" dirty="0"/>
          </a:p>
        </p:txBody>
      </p:sp>
      <p:sp>
        <p:nvSpPr>
          <p:cNvPr id="32" name="Oval 31"/>
          <p:cNvSpPr/>
          <p:nvPr/>
        </p:nvSpPr>
        <p:spPr>
          <a:xfrm>
            <a:off x="914400" y="26670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3.9</a:t>
            </a:r>
          </a:p>
          <a:p>
            <a:pPr algn="ctr"/>
            <a:r>
              <a:rPr lang="en-US" sz="1200" dirty="0" smtClean="0"/>
              <a:t>Record Lost or Stolen Sources</a:t>
            </a:r>
            <a:endParaRPr lang="en-US" sz="1200" dirty="0"/>
          </a:p>
        </p:txBody>
      </p:sp>
      <p:sp>
        <p:nvSpPr>
          <p:cNvPr id="33" name="Oval 32"/>
          <p:cNvSpPr/>
          <p:nvPr/>
        </p:nvSpPr>
        <p:spPr>
          <a:xfrm>
            <a:off x="2590800" y="37338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3.10</a:t>
            </a:r>
          </a:p>
          <a:p>
            <a:pPr algn="ctr"/>
            <a:r>
              <a:rPr lang="en-US" sz="1200" dirty="0" smtClean="0"/>
              <a:t>Review Lost or Stolen Sources</a:t>
            </a:r>
          </a:p>
        </p:txBody>
      </p:sp>
      <p:sp>
        <p:nvSpPr>
          <p:cNvPr id="34" name="Oval 33"/>
          <p:cNvSpPr/>
          <p:nvPr/>
        </p:nvSpPr>
        <p:spPr>
          <a:xfrm>
            <a:off x="2590800" y="26670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3.11</a:t>
            </a:r>
          </a:p>
          <a:p>
            <a:pPr algn="ctr"/>
            <a:r>
              <a:rPr lang="en-US" sz="1200" dirty="0" smtClean="0"/>
              <a:t>Record Found Sources</a:t>
            </a:r>
            <a:endParaRPr lang="en-US" sz="1200" dirty="0"/>
          </a:p>
        </p:txBody>
      </p:sp>
      <p:sp>
        <p:nvSpPr>
          <p:cNvPr id="35" name="Oval 34"/>
          <p:cNvSpPr/>
          <p:nvPr/>
        </p:nvSpPr>
        <p:spPr>
          <a:xfrm>
            <a:off x="914400" y="3733800"/>
            <a:ext cx="1447800" cy="98755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3.12</a:t>
            </a:r>
          </a:p>
          <a:p>
            <a:pPr algn="ctr"/>
            <a:r>
              <a:rPr lang="en-US" sz="1200" dirty="0" smtClean="0"/>
              <a:t>Record Irretrievable Sources</a:t>
            </a:r>
            <a:endParaRPr lang="en-US" sz="1200" dirty="0"/>
          </a:p>
        </p:txBody>
      </p:sp>
      <p:sp>
        <p:nvSpPr>
          <p:cNvPr id="36" name="Oval 35"/>
          <p:cNvSpPr/>
          <p:nvPr/>
        </p:nvSpPr>
        <p:spPr>
          <a:xfrm>
            <a:off x="914400" y="58674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3.13</a:t>
            </a:r>
          </a:p>
          <a:p>
            <a:pPr algn="ctr"/>
            <a:r>
              <a:rPr lang="en-US" sz="1200" dirty="0" smtClean="0"/>
              <a:t>Review Source History</a:t>
            </a:r>
            <a:endParaRPr lang="en-US" sz="1200" dirty="0"/>
          </a:p>
        </p:txBody>
      </p:sp>
      <p:sp>
        <p:nvSpPr>
          <p:cNvPr id="37" name="TextBox 36"/>
          <p:cNvSpPr txBox="1"/>
          <p:nvPr/>
        </p:nvSpPr>
        <p:spPr>
          <a:xfrm>
            <a:off x="4038600" y="5105400"/>
            <a:ext cx="1981200" cy="307777"/>
          </a:xfrm>
          <a:prstGeom prst="rect">
            <a:avLst/>
          </a:prstGeom>
          <a:noFill/>
        </p:spPr>
        <p:txBody>
          <a:bodyPr wrap="square" rtlCol="0">
            <a:spAutoFit/>
          </a:bodyPr>
          <a:lstStyle/>
          <a:p>
            <a:pPr algn="ctr"/>
            <a:r>
              <a:rPr lang="en-US" sz="1400" b="1" dirty="0" smtClean="0"/>
              <a:t>Agency User</a:t>
            </a:r>
            <a:endParaRPr lang="en-US" sz="1400" b="1" dirty="0"/>
          </a:p>
        </p:txBody>
      </p:sp>
      <p:sp>
        <p:nvSpPr>
          <p:cNvPr id="38" name="Oval 37"/>
          <p:cNvSpPr/>
          <p:nvPr/>
        </p:nvSpPr>
        <p:spPr>
          <a:xfrm>
            <a:off x="2667000" y="58674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3.3</a:t>
            </a:r>
          </a:p>
          <a:p>
            <a:pPr algn="ctr"/>
            <a:r>
              <a:rPr lang="en-US" sz="1200" dirty="0" smtClean="0"/>
              <a:t>*Specify Long-Term Storage Sources</a:t>
            </a:r>
            <a:endParaRPr lang="en-US" sz="1200" dirty="0"/>
          </a:p>
        </p:txBody>
      </p:sp>
      <p:sp>
        <p:nvSpPr>
          <p:cNvPr id="39" name="TextBox 38"/>
          <p:cNvSpPr txBox="1"/>
          <p:nvPr/>
        </p:nvSpPr>
        <p:spPr>
          <a:xfrm>
            <a:off x="5486400" y="3962400"/>
            <a:ext cx="1905000" cy="923330"/>
          </a:xfrm>
          <a:prstGeom prst="rect">
            <a:avLst/>
          </a:prstGeom>
          <a:noFill/>
        </p:spPr>
        <p:txBody>
          <a:bodyPr wrap="square" rtlCol="0">
            <a:spAutoFit/>
          </a:bodyPr>
          <a:lstStyle/>
          <a:p>
            <a:r>
              <a:rPr lang="en-US" dirty="0" smtClean="0"/>
              <a:t>NRC</a:t>
            </a:r>
          </a:p>
          <a:p>
            <a:r>
              <a:rPr lang="en-US" dirty="0" smtClean="0"/>
              <a:t>A/S Staff</a:t>
            </a:r>
          </a:p>
          <a:p>
            <a:r>
              <a:rPr lang="en-US" dirty="0" smtClean="0"/>
              <a:t>DOE</a:t>
            </a:r>
            <a:endParaRPr lang="en-US" dirty="0"/>
          </a:p>
        </p:txBody>
      </p:sp>
      <p:sp>
        <p:nvSpPr>
          <p:cNvPr id="40" name="TextBox 39"/>
          <p:cNvSpPr txBox="1"/>
          <p:nvPr/>
        </p:nvSpPr>
        <p:spPr>
          <a:xfrm>
            <a:off x="4343400" y="5867400"/>
            <a:ext cx="2514600" cy="369332"/>
          </a:xfrm>
          <a:prstGeom prst="rect">
            <a:avLst/>
          </a:prstGeom>
          <a:noFill/>
        </p:spPr>
        <p:txBody>
          <a:bodyPr wrap="square" rtlCol="0">
            <a:spAutoFit/>
          </a:bodyPr>
          <a:lstStyle/>
          <a:p>
            <a:r>
              <a:rPr lang="en-US" dirty="0" smtClean="0"/>
              <a:t>* Surrogate Operation</a:t>
            </a:r>
            <a:endParaRPr lang="en-US" dirty="0"/>
          </a:p>
        </p:txBody>
      </p:sp>
      <p:sp>
        <p:nvSpPr>
          <p:cNvPr id="42" name="Slide Number Placeholder 41"/>
          <p:cNvSpPr>
            <a:spLocks noGrp="1"/>
          </p:cNvSpPr>
          <p:nvPr>
            <p:ph type="sldNum" sz="quarter" idx="12"/>
          </p:nvPr>
        </p:nvSpPr>
        <p:spPr/>
        <p:txBody>
          <a:bodyPr/>
          <a:lstStyle/>
          <a:p>
            <a:fld id="{4A4C55D3-80C2-40D0-AD82-A9B311009251}" type="slidenum">
              <a:rPr lang="en-US" smtClean="0"/>
              <a:pPr/>
              <a:t>12</a:t>
            </a:fld>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120</a:t>
            </a:fld>
            <a:endParaRPr lang="en-US" dirty="0"/>
          </a:p>
        </p:txBody>
      </p:sp>
      <p:sp>
        <p:nvSpPr>
          <p:cNvPr id="13" name="TextBox 12"/>
          <p:cNvSpPr txBox="1"/>
          <p:nvPr/>
        </p:nvSpPr>
        <p:spPr>
          <a:xfrm>
            <a:off x="304800" y="4572000"/>
            <a:ext cx="6172200" cy="1384995"/>
          </a:xfrm>
          <a:prstGeom prst="rect">
            <a:avLst/>
          </a:prstGeom>
          <a:noFill/>
        </p:spPr>
        <p:txBody>
          <a:bodyPr wrap="square" rtlCol="0">
            <a:spAutoFit/>
          </a:bodyPr>
          <a:lstStyle/>
          <a:p>
            <a:r>
              <a:rPr lang="en-US" sz="1200" dirty="0" smtClean="0"/>
              <a:t>Reports can be scheduled to run either once at a specified date and time (including ‘Now’) or periodically on a schedule set by the requestor.  Several frequency intervals are available.</a:t>
            </a:r>
          </a:p>
          <a:p>
            <a:r>
              <a:rPr lang="en-US" sz="1200" dirty="0" smtClean="0"/>
              <a:t> </a:t>
            </a:r>
          </a:p>
          <a:p>
            <a:pPr marL="228600" indent="-228600">
              <a:buFont typeface="+mj-lt"/>
              <a:buAutoNum type="arabicPeriod" startAt="11"/>
            </a:pPr>
            <a:r>
              <a:rPr lang="en-US" sz="1200" dirty="0" smtClean="0"/>
              <a:t>Select the desired frequency and click the </a:t>
            </a:r>
            <a:r>
              <a:rPr lang="en-US" sz="1200" b="1" dirty="0" smtClean="0"/>
              <a:t>Submit</a:t>
            </a:r>
            <a:r>
              <a:rPr lang="en-US" sz="1200" dirty="0" smtClean="0"/>
              <a:t> button.  On the Report Schedule Settings screen, the date and time options associated with the selected frequency will be displayed. </a:t>
            </a:r>
            <a:endParaRPr lang="en-US" sz="1200" dirty="0"/>
          </a:p>
        </p:txBody>
      </p:sp>
      <p:pic>
        <p:nvPicPr>
          <p:cNvPr id="9218" name="Picture 2" descr="Manage Reports 8"/>
          <p:cNvPicPr>
            <a:picLocks noChangeAspect="1" noChangeArrowheads="1"/>
          </p:cNvPicPr>
          <p:nvPr/>
        </p:nvPicPr>
        <p:blipFill>
          <a:blip r:embed="rId5" cstate="print"/>
          <a:srcRect/>
          <a:stretch>
            <a:fillRect/>
          </a:stretch>
        </p:blipFill>
        <p:spPr bwMode="auto">
          <a:xfrm>
            <a:off x="342900" y="2438400"/>
            <a:ext cx="6172200" cy="2057400"/>
          </a:xfrm>
          <a:prstGeom prst="rect">
            <a:avLst/>
          </a:prstGeom>
          <a:noFill/>
          <a:ln w="9525">
            <a:noFill/>
            <a:miter lim="800000"/>
            <a:headEnd/>
            <a:tailEnd/>
          </a:ln>
        </p:spPr>
      </p:pic>
      <p:pic>
        <p:nvPicPr>
          <p:cNvPr id="9219" name="Picture 3" descr="Manage Reports 9"/>
          <p:cNvPicPr>
            <a:picLocks noChangeAspect="1" noChangeArrowheads="1"/>
          </p:cNvPicPr>
          <p:nvPr/>
        </p:nvPicPr>
        <p:blipFill>
          <a:blip r:embed="rId6" cstate="print"/>
          <a:srcRect/>
          <a:stretch>
            <a:fillRect/>
          </a:stretch>
        </p:blipFill>
        <p:spPr bwMode="auto">
          <a:xfrm>
            <a:off x="342900" y="5943600"/>
            <a:ext cx="6172200" cy="240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121</a:t>
            </a:fld>
            <a:endParaRPr lang="en-US" dirty="0"/>
          </a:p>
        </p:txBody>
      </p:sp>
      <p:sp>
        <p:nvSpPr>
          <p:cNvPr id="13" name="TextBox 12"/>
          <p:cNvSpPr txBox="1"/>
          <p:nvPr/>
        </p:nvSpPr>
        <p:spPr>
          <a:xfrm>
            <a:off x="342900" y="2438400"/>
            <a:ext cx="6172200" cy="1015663"/>
          </a:xfrm>
          <a:prstGeom prst="rect">
            <a:avLst/>
          </a:prstGeom>
          <a:noFill/>
        </p:spPr>
        <p:txBody>
          <a:bodyPr wrap="square" rtlCol="0">
            <a:spAutoFit/>
          </a:bodyPr>
          <a:lstStyle/>
          <a:p>
            <a:r>
              <a:rPr lang="en-US" sz="1200" dirty="0" smtClean="0"/>
              <a:t>Using the required format, enter the date and time at which the report should first be run, and enter an end date for a series of reports.</a:t>
            </a:r>
          </a:p>
          <a:p>
            <a:r>
              <a:rPr lang="en-US" sz="1200" dirty="0" smtClean="0"/>
              <a:t> </a:t>
            </a:r>
          </a:p>
          <a:p>
            <a:pPr marL="228600" lvl="0" indent="-228600">
              <a:buFont typeface="+mj-lt"/>
              <a:buAutoNum type="arabicPeriod" startAt="12"/>
            </a:pPr>
            <a:r>
              <a:rPr lang="en-US" sz="1200" dirty="0" smtClean="0"/>
              <a:t>After entry of the report schedule settings are complete, click the </a:t>
            </a:r>
            <a:r>
              <a:rPr lang="en-US" sz="1200" b="1" dirty="0" smtClean="0"/>
              <a:t>Next</a:t>
            </a:r>
            <a:r>
              <a:rPr lang="en-US" sz="1200" dirty="0" smtClean="0"/>
              <a:t> button.  The Run/Schedule Report Confirmation screen will be displayed.  </a:t>
            </a:r>
            <a:endParaRPr lang="en-US" sz="1200" dirty="0"/>
          </a:p>
        </p:txBody>
      </p:sp>
      <p:pic>
        <p:nvPicPr>
          <p:cNvPr id="2" name="Picture 2" descr="Manage Reports 10"/>
          <p:cNvPicPr>
            <a:picLocks noChangeAspect="1" noChangeArrowheads="1"/>
          </p:cNvPicPr>
          <p:nvPr/>
        </p:nvPicPr>
        <p:blipFill>
          <a:blip r:embed="rId5" cstate="print"/>
          <a:srcRect/>
          <a:stretch>
            <a:fillRect/>
          </a:stretch>
        </p:blipFill>
        <p:spPr bwMode="auto">
          <a:xfrm>
            <a:off x="1638300" y="3505201"/>
            <a:ext cx="3581400" cy="3994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122</a:t>
            </a:fld>
            <a:endParaRPr lang="en-US" dirty="0"/>
          </a:p>
        </p:txBody>
      </p:sp>
      <p:sp>
        <p:nvSpPr>
          <p:cNvPr id="13" name="TextBox 12"/>
          <p:cNvSpPr txBox="1"/>
          <p:nvPr/>
        </p:nvSpPr>
        <p:spPr>
          <a:xfrm>
            <a:off x="342900" y="2438400"/>
            <a:ext cx="6172200" cy="1200329"/>
          </a:xfrm>
          <a:prstGeom prst="rect">
            <a:avLst/>
          </a:prstGeom>
          <a:noFill/>
        </p:spPr>
        <p:txBody>
          <a:bodyPr wrap="square" rtlCol="0">
            <a:spAutoFit/>
          </a:bodyPr>
          <a:lstStyle/>
          <a:p>
            <a:r>
              <a:rPr lang="en-US" sz="1200" dirty="0" smtClean="0"/>
              <a:t>To view, download, or schedule another report, click on the </a:t>
            </a:r>
            <a:r>
              <a:rPr lang="en-US" sz="1200" b="1" dirty="0" smtClean="0"/>
              <a:t>Manage Report</a:t>
            </a:r>
            <a:r>
              <a:rPr lang="en-US" sz="1200" dirty="0" smtClean="0"/>
              <a:t> button to return to the Report Search screen.  Click on </a:t>
            </a:r>
            <a:r>
              <a:rPr lang="en-US" sz="1200" b="1" dirty="0" smtClean="0"/>
              <a:t>Back to Menu</a:t>
            </a:r>
            <a:r>
              <a:rPr lang="en-US" sz="1200" dirty="0" smtClean="0"/>
              <a:t> to go to the main menu.</a:t>
            </a:r>
          </a:p>
          <a:p>
            <a:r>
              <a:rPr lang="en-US" sz="1200" dirty="0" smtClean="0"/>
              <a:t> </a:t>
            </a:r>
          </a:p>
          <a:p>
            <a:pPr marL="228600" lvl="0" indent="-228600">
              <a:buFont typeface="+mj-lt"/>
              <a:buAutoNum type="arabicPeriod" startAt="13"/>
            </a:pPr>
            <a:r>
              <a:rPr lang="en-US" sz="1200" dirty="0" smtClean="0"/>
              <a:t>Each time a scheduled report is run, including ‘Now,” an email notification of availability of a new report instance and instructions for retrieving it will be sent to the report recipients.  </a:t>
            </a:r>
            <a:endParaRPr lang="en-US" sz="1200" dirty="0"/>
          </a:p>
        </p:txBody>
      </p:sp>
      <p:pic>
        <p:nvPicPr>
          <p:cNvPr id="11266" name="Picture 2" descr="Manage Reports email"/>
          <p:cNvPicPr>
            <a:picLocks noChangeAspect="1" noChangeArrowheads="1"/>
          </p:cNvPicPr>
          <p:nvPr/>
        </p:nvPicPr>
        <p:blipFill>
          <a:blip r:embed="rId5" cstate="print"/>
          <a:srcRect/>
          <a:stretch>
            <a:fillRect/>
          </a:stretch>
        </p:blipFill>
        <p:spPr bwMode="auto">
          <a:xfrm>
            <a:off x="347663" y="3657600"/>
            <a:ext cx="6162675" cy="2476500"/>
          </a:xfrm>
          <a:prstGeom prst="rect">
            <a:avLst/>
          </a:prstGeom>
          <a:noFill/>
          <a:ln w="9525">
            <a:noFill/>
            <a:miter lim="800000"/>
            <a:headEnd/>
            <a:tailEnd/>
          </a:ln>
        </p:spPr>
      </p:pic>
      <p:sp>
        <p:nvSpPr>
          <p:cNvPr id="15" name="TextBox 14"/>
          <p:cNvSpPr txBox="1"/>
          <p:nvPr/>
        </p:nvSpPr>
        <p:spPr>
          <a:xfrm>
            <a:off x="304800" y="6248400"/>
            <a:ext cx="6172200" cy="276999"/>
          </a:xfrm>
          <a:prstGeom prst="rect">
            <a:avLst/>
          </a:prstGeom>
          <a:noFill/>
        </p:spPr>
        <p:txBody>
          <a:bodyPr wrap="square" rtlCol="0">
            <a:spAutoFit/>
          </a:bodyPr>
          <a:lstStyle/>
          <a:p>
            <a:pPr lvl="0"/>
            <a:r>
              <a:rPr lang="en-US" sz="1200" dirty="0" smtClean="0"/>
              <a:t>In NSTS, follow the notification instructions to search for the specified report.  </a:t>
            </a:r>
            <a:endParaRPr lang="en-US" sz="1200"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123</a:t>
            </a:fld>
            <a:endParaRPr lang="en-US" dirty="0"/>
          </a:p>
        </p:txBody>
      </p:sp>
      <p:sp>
        <p:nvSpPr>
          <p:cNvPr id="15" name="TextBox 14"/>
          <p:cNvSpPr txBox="1"/>
          <p:nvPr/>
        </p:nvSpPr>
        <p:spPr>
          <a:xfrm>
            <a:off x="304800" y="6019800"/>
            <a:ext cx="6172200" cy="461665"/>
          </a:xfrm>
          <a:prstGeom prst="rect">
            <a:avLst/>
          </a:prstGeom>
          <a:noFill/>
        </p:spPr>
        <p:txBody>
          <a:bodyPr wrap="square" rtlCol="0">
            <a:spAutoFit/>
          </a:bodyPr>
          <a:lstStyle/>
          <a:p>
            <a:pPr marL="228600" lvl="0" indent="-228600">
              <a:buFont typeface="+mj-lt"/>
              <a:buAutoNum type="arabicPeriod" startAt="15"/>
            </a:pPr>
            <a:r>
              <a:rPr lang="en-US" sz="1200" dirty="0" smtClean="0"/>
              <a:t>Select the report in the search results list and click the </a:t>
            </a:r>
            <a:r>
              <a:rPr lang="en-US" sz="1200" b="1" dirty="0" smtClean="0"/>
              <a:t>Report History</a:t>
            </a:r>
            <a:r>
              <a:rPr lang="en-US" sz="1200" dirty="0" smtClean="0"/>
              <a:t> button.  The list of report instances will be displayed</a:t>
            </a:r>
            <a:endParaRPr lang="en-US" sz="1200" dirty="0"/>
          </a:p>
        </p:txBody>
      </p:sp>
      <p:pic>
        <p:nvPicPr>
          <p:cNvPr id="12290" name="Picture 2" descr="Manage Reports 11"/>
          <p:cNvPicPr>
            <a:picLocks noChangeAspect="1" noChangeArrowheads="1"/>
          </p:cNvPicPr>
          <p:nvPr/>
        </p:nvPicPr>
        <p:blipFill>
          <a:blip r:embed="rId5" cstate="print"/>
          <a:srcRect/>
          <a:stretch>
            <a:fillRect/>
          </a:stretch>
        </p:blipFill>
        <p:spPr bwMode="auto">
          <a:xfrm>
            <a:off x="342900" y="2438400"/>
            <a:ext cx="6172200" cy="3476625"/>
          </a:xfrm>
          <a:prstGeom prst="rect">
            <a:avLst/>
          </a:prstGeom>
          <a:noFill/>
          <a:ln w="9525">
            <a:noFill/>
            <a:miter lim="800000"/>
            <a:headEnd/>
            <a:tailEnd/>
          </a:ln>
        </p:spPr>
      </p:pic>
      <p:pic>
        <p:nvPicPr>
          <p:cNvPr id="12291" name="Picture 3" descr="Manage Reports 12"/>
          <p:cNvPicPr>
            <a:picLocks noChangeAspect="1" noChangeArrowheads="1"/>
          </p:cNvPicPr>
          <p:nvPr/>
        </p:nvPicPr>
        <p:blipFill>
          <a:blip r:embed="rId6" cstate="print"/>
          <a:srcRect/>
          <a:stretch>
            <a:fillRect/>
          </a:stretch>
        </p:blipFill>
        <p:spPr bwMode="auto">
          <a:xfrm>
            <a:off x="816253" y="6553200"/>
            <a:ext cx="5225494"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124</a:t>
            </a:fld>
            <a:endParaRPr lang="en-US" dirty="0"/>
          </a:p>
        </p:txBody>
      </p:sp>
      <p:sp>
        <p:nvSpPr>
          <p:cNvPr id="15" name="TextBox 14"/>
          <p:cNvSpPr txBox="1"/>
          <p:nvPr/>
        </p:nvSpPr>
        <p:spPr>
          <a:xfrm>
            <a:off x="457200" y="2438400"/>
            <a:ext cx="6172200" cy="646331"/>
          </a:xfrm>
          <a:prstGeom prst="rect">
            <a:avLst/>
          </a:prstGeom>
          <a:noFill/>
        </p:spPr>
        <p:txBody>
          <a:bodyPr wrap="square" rtlCol="0">
            <a:spAutoFit/>
          </a:bodyPr>
          <a:lstStyle/>
          <a:p>
            <a:pPr marL="228600" lvl="0" indent="-228600">
              <a:buFont typeface="+mj-lt"/>
              <a:buAutoNum type="arabicPeriod" startAt="16"/>
            </a:pPr>
            <a:r>
              <a:rPr lang="en-US" sz="1200" dirty="0" smtClean="0"/>
              <a:t>Report instances that are available to view will have a Status of “Success.”  To see the report parameters and execution date/time &amp; frequency information, click the </a:t>
            </a:r>
            <a:r>
              <a:rPr lang="en-US" sz="1200" b="1" dirty="0" smtClean="0"/>
              <a:t>Success</a:t>
            </a:r>
            <a:r>
              <a:rPr lang="en-US" sz="1200" dirty="0" smtClean="0"/>
              <a:t> link.  The Instance Status screen will be displayed</a:t>
            </a:r>
            <a:endParaRPr lang="en-US" sz="1200" dirty="0"/>
          </a:p>
        </p:txBody>
      </p:sp>
      <p:pic>
        <p:nvPicPr>
          <p:cNvPr id="13314" name="Picture 2" descr="Manage Reports 13"/>
          <p:cNvPicPr>
            <a:picLocks noChangeAspect="1" noChangeArrowheads="1"/>
          </p:cNvPicPr>
          <p:nvPr/>
        </p:nvPicPr>
        <p:blipFill>
          <a:blip r:embed="rId5" cstate="print"/>
          <a:srcRect/>
          <a:stretch>
            <a:fillRect/>
          </a:stretch>
        </p:blipFill>
        <p:spPr bwMode="auto">
          <a:xfrm>
            <a:off x="347663" y="3200400"/>
            <a:ext cx="6162675" cy="3286125"/>
          </a:xfrm>
          <a:prstGeom prst="rect">
            <a:avLst/>
          </a:prstGeom>
          <a:noFill/>
          <a:ln w="9525">
            <a:noFill/>
            <a:miter lim="800000"/>
            <a:headEnd/>
            <a:tailEnd/>
          </a:ln>
        </p:spPr>
      </p:pic>
      <p:sp>
        <p:nvSpPr>
          <p:cNvPr id="16" name="TextBox 15"/>
          <p:cNvSpPr txBox="1"/>
          <p:nvPr/>
        </p:nvSpPr>
        <p:spPr>
          <a:xfrm>
            <a:off x="381000" y="6553200"/>
            <a:ext cx="6096000" cy="1292662"/>
          </a:xfrm>
          <a:prstGeom prst="rect">
            <a:avLst/>
          </a:prstGeom>
          <a:noFill/>
        </p:spPr>
        <p:txBody>
          <a:bodyPr wrap="square" rtlCol="0">
            <a:spAutoFit/>
          </a:bodyPr>
          <a:lstStyle/>
          <a:p>
            <a:r>
              <a:rPr lang="en-US" sz="1200" dirty="0" smtClean="0"/>
              <a:t>To return to the list of report instances, click the </a:t>
            </a:r>
            <a:r>
              <a:rPr lang="en-US" sz="1200" b="1" dirty="0" smtClean="0"/>
              <a:t>Close</a:t>
            </a:r>
            <a:r>
              <a:rPr lang="en-US" sz="1200" dirty="0" smtClean="0"/>
              <a:t> button.</a:t>
            </a:r>
          </a:p>
          <a:p>
            <a:r>
              <a:rPr lang="en-US" sz="1200" dirty="0" smtClean="0"/>
              <a:t> </a:t>
            </a:r>
          </a:p>
          <a:p>
            <a:pPr marL="228600" lvl="0" indent="-228600">
              <a:buFont typeface="+mj-lt"/>
              <a:buAutoNum type="arabicPeriod" startAt="17"/>
            </a:pPr>
            <a:r>
              <a:rPr lang="en-US" sz="1200" dirty="0" smtClean="0"/>
              <a:t>The next instance of a report to be run will have a Status of “Recurring.”  To see the report parameters and execution date/time &amp; frequency information, click the </a:t>
            </a:r>
            <a:r>
              <a:rPr lang="en-US" sz="1200" b="1" dirty="0" smtClean="0"/>
              <a:t>Recurring</a:t>
            </a:r>
            <a:r>
              <a:rPr lang="en-US" sz="1200" dirty="0" smtClean="0"/>
              <a:t> link.  The Instance Status screen will be displayed.</a:t>
            </a:r>
          </a:p>
          <a:p>
            <a:pPr marL="342900" indent="-342900">
              <a:buFont typeface="+mj-lt"/>
              <a:buAutoNum type="arabicPeriod" startAt="17"/>
            </a:pP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125</a:t>
            </a:fld>
            <a:endParaRPr lang="en-US" dirty="0"/>
          </a:p>
        </p:txBody>
      </p:sp>
      <p:sp>
        <p:nvSpPr>
          <p:cNvPr id="16" name="TextBox 15"/>
          <p:cNvSpPr txBox="1"/>
          <p:nvPr/>
        </p:nvSpPr>
        <p:spPr>
          <a:xfrm>
            <a:off x="304800" y="5715000"/>
            <a:ext cx="6096000" cy="461665"/>
          </a:xfrm>
          <a:prstGeom prst="rect">
            <a:avLst/>
          </a:prstGeom>
          <a:noFill/>
        </p:spPr>
        <p:txBody>
          <a:bodyPr wrap="square" rtlCol="0">
            <a:spAutoFit/>
          </a:bodyPr>
          <a:lstStyle/>
          <a:p>
            <a:r>
              <a:rPr lang="en-US" sz="1200" dirty="0" smtClean="0"/>
              <a:t>To return to the list of report instances, click the </a:t>
            </a:r>
            <a:r>
              <a:rPr lang="en-US" sz="1200" b="1" dirty="0" smtClean="0"/>
              <a:t>Close</a:t>
            </a:r>
            <a:r>
              <a:rPr lang="en-US" sz="1200" dirty="0" smtClean="0"/>
              <a:t> button.</a:t>
            </a:r>
          </a:p>
          <a:p>
            <a:r>
              <a:rPr lang="en-US" sz="1200" dirty="0" smtClean="0"/>
              <a:t> </a:t>
            </a:r>
          </a:p>
        </p:txBody>
      </p:sp>
      <p:pic>
        <p:nvPicPr>
          <p:cNvPr id="14338" name="Picture 2" descr="Manage Reports 14"/>
          <p:cNvPicPr>
            <a:picLocks noChangeAspect="1" noChangeArrowheads="1"/>
          </p:cNvPicPr>
          <p:nvPr/>
        </p:nvPicPr>
        <p:blipFill>
          <a:blip r:embed="rId5" cstate="print"/>
          <a:srcRect/>
          <a:stretch>
            <a:fillRect/>
          </a:stretch>
        </p:blipFill>
        <p:spPr bwMode="auto">
          <a:xfrm>
            <a:off x="304800" y="2514600"/>
            <a:ext cx="6172200" cy="3133725"/>
          </a:xfrm>
          <a:prstGeom prst="rect">
            <a:avLst/>
          </a:prstGeom>
          <a:noFill/>
          <a:ln w="9525">
            <a:noFill/>
            <a:miter lim="800000"/>
            <a:headEnd/>
            <a:tailEnd/>
          </a:ln>
        </p:spPr>
      </p:pic>
      <p:pic>
        <p:nvPicPr>
          <p:cNvPr id="14339" name="Picture 3" descr="Manage Reports 12"/>
          <p:cNvPicPr>
            <a:picLocks noChangeAspect="1" noChangeArrowheads="1"/>
          </p:cNvPicPr>
          <p:nvPr/>
        </p:nvPicPr>
        <p:blipFill>
          <a:blip r:embed="rId6" cstate="print"/>
          <a:srcRect/>
          <a:stretch>
            <a:fillRect/>
          </a:stretch>
        </p:blipFill>
        <p:spPr bwMode="auto">
          <a:xfrm>
            <a:off x="304800" y="6019800"/>
            <a:ext cx="6162675" cy="206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126</a:t>
            </a:fld>
            <a:endParaRPr lang="en-US" dirty="0"/>
          </a:p>
        </p:txBody>
      </p:sp>
      <p:sp>
        <p:nvSpPr>
          <p:cNvPr id="16" name="TextBox 15"/>
          <p:cNvSpPr txBox="1"/>
          <p:nvPr/>
        </p:nvSpPr>
        <p:spPr>
          <a:xfrm>
            <a:off x="304800" y="2438400"/>
            <a:ext cx="6096000" cy="3231654"/>
          </a:xfrm>
          <a:prstGeom prst="rect">
            <a:avLst/>
          </a:prstGeom>
          <a:noFill/>
        </p:spPr>
        <p:txBody>
          <a:bodyPr wrap="square" rtlCol="0">
            <a:spAutoFit/>
          </a:bodyPr>
          <a:lstStyle/>
          <a:p>
            <a:pPr lvl="0"/>
            <a:r>
              <a:rPr lang="en-US" sz="1200" dirty="0" smtClean="0"/>
              <a:t>The buttons on the Report Instances screen have the following functions:</a:t>
            </a:r>
          </a:p>
          <a:p>
            <a:pPr lvl="0">
              <a:buFont typeface="Arial" pitchFamily="34" charset="0"/>
              <a:buChar char="•"/>
            </a:pPr>
            <a:r>
              <a:rPr lang="en-US" sz="1200" dirty="0" smtClean="0"/>
              <a:t>For an instance with the status of Success, the </a:t>
            </a:r>
            <a:r>
              <a:rPr lang="en-US" sz="1200" b="1" dirty="0" smtClean="0"/>
              <a:t>View/Reschedule</a:t>
            </a:r>
            <a:r>
              <a:rPr lang="en-US" sz="1200" dirty="0" smtClean="0"/>
              <a:t> button (or the </a:t>
            </a:r>
            <a:r>
              <a:rPr lang="en-US" sz="1200" b="1" dirty="0" smtClean="0"/>
              <a:t>Report Run Date</a:t>
            </a:r>
            <a:r>
              <a:rPr lang="en-US" sz="1200" dirty="0" smtClean="0"/>
              <a:t> link) will display the report results.  </a:t>
            </a:r>
          </a:p>
          <a:p>
            <a:pPr lvl="0"/>
            <a:endParaRPr lang="en-US" sz="1200" dirty="0" smtClean="0"/>
          </a:p>
          <a:p>
            <a:pPr lvl="0">
              <a:buFont typeface="Arial" pitchFamily="34" charset="0"/>
              <a:buChar char="•"/>
            </a:pPr>
            <a:r>
              <a:rPr lang="en-US" sz="1200" dirty="0" smtClean="0"/>
              <a:t>For an instance with the status of Recurring, the </a:t>
            </a:r>
            <a:r>
              <a:rPr lang="en-US" sz="1200" b="1" dirty="0" smtClean="0"/>
              <a:t>View/Reschedule</a:t>
            </a:r>
            <a:r>
              <a:rPr lang="en-US" sz="1200" dirty="0" smtClean="0"/>
              <a:t> button (or the </a:t>
            </a:r>
            <a:r>
              <a:rPr lang="en-US" sz="1200" b="1" dirty="0" smtClean="0"/>
              <a:t>Report Run Date</a:t>
            </a:r>
            <a:r>
              <a:rPr lang="en-US" sz="1200" dirty="0" smtClean="0"/>
              <a:t> link) will restart the sequence of report scheduling screens for entry of report parameters, notification recipients, and schedule settings. (See #s 8-12)</a:t>
            </a:r>
          </a:p>
          <a:p>
            <a:pPr lvl="0"/>
            <a:endParaRPr lang="en-US" sz="1200" dirty="0" smtClean="0"/>
          </a:p>
          <a:p>
            <a:pPr lvl="0">
              <a:buFont typeface="Arial" pitchFamily="34" charset="0"/>
              <a:buChar char="•"/>
            </a:pPr>
            <a:r>
              <a:rPr lang="en-US" sz="1200" dirty="0" smtClean="0"/>
              <a:t>The </a:t>
            </a:r>
            <a:r>
              <a:rPr lang="en-US" sz="1200" b="1" dirty="0" smtClean="0"/>
              <a:t>Pause/Resume</a:t>
            </a:r>
            <a:r>
              <a:rPr lang="en-US" sz="1200" dirty="0" smtClean="0"/>
              <a:t> button will suspend the running of a report in Recurring status and will reset a Paused report to Recurring.</a:t>
            </a:r>
          </a:p>
          <a:p>
            <a:pPr lvl="0"/>
            <a:endParaRPr lang="en-US" sz="1200" dirty="0" smtClean="0"/>
          </a:p>
          <a:p>
            <a:pPr lvl="0">
              <a:buFont typeface="Arial" pitchFamily="34" charset="0"/>
              <a:buChar char="•"/>
            </a:pPr>
            <a:r>
              <a:rPr lang="en-US" sz="1200" dirty="0" smtClean="0"/>
              <a:t>For an instance with a status of Success, the </a:t>
            </a:r>
            <a:r>
              <a:rPr lang="en-US" sz="1200" b="1" dirty="0" smtClean="0"/>
              <a:t>Download</a:t>
            </a:r>
            <a:r>
              <a:rPr lang="en-US" sz="1200" dirty="0" smtClean="0"/>
              <a:t> button will allow downloading of the report results.  The File Format for Report screen will be displayed.  (See #6)</a:t>
            </a:r>
          </a:p>
          <a:p>
            <a:pPr lvl="0"/>
            <a:endParaRPr lang="en-US" sz="1200" dirty="0" smtClean="0"/>
          </a:p>
          <a:p>
            <a:pPr lvl="0">
              <a:buFont typeface="Arial" pitchFamily="34" charset="0"/>
              <a:buChar char="•"/>
            </a:pPr>
            <a:r>
              <a:rPr lang="en-US" sz="1200" dirty="0" smtClean="0"/>
              <a:t>For an instance with the status of Recurring, the </a:t>
            </a:r>
            <a:r>
              <a:rPr lang="en-US" sz="1200" b="1" dirty="0" smtClean="0"/>
              <a:t>Download</a:t>
            </a:r>
            <a:r>
              <a:rPr lang="en-US" sz="1200" dirty="0" smtClean="0"/>
              <a:t> button will return an NSTS Unrecoverable Error because no report results are yet available for the selected instance.</a:t>
            </a:r>
            <a:endParaRPr lang="en-US" sz="1200" dirty="0"/>
          </a:p>
        </p:txBody>
      </p:sp>
      <p:pic>
        <p:nvPicPr>
          <p:cNvPr id="15362" name="Picture 2" descr="Manage Reports 15 Download error"/>
          <p:cNvPicPr>
            <a:picLocks noChangeAspect="1" noChangeArrowheads="1"/>
          </p:cNvPicPr>
          <p:nvPr/>
        </p:nvPicPr>
        <p:blipFill>
          <a:blip r:embed="rId5" cstate="print"/>
          <a:srcRect/>
          <a:stretch>
            <a:fillRect/>
          </a:stretch>
        </p:blipFill>
        <p:spPr bwMode="auto">
          <a:xfrm>
            <a:off x="304800" y="5715000"/>
            <a:ext cx="6172200" cy="1457325"/>
          </a:xfrm>
          <a:prstGeom prst="rect">
            <a:avLst/>
          </a:prstGeom>
          <a:noFill/>
          <a:ln w="9525">
            <a:noFill/>
            <a:miter lim="800000"/>
            <a:headEnd/>
            <a:tailEnd/>
          </a:ln>
        </p:spPr>
      </p:pic>
      <p:sp>
        <p:nvSpPr>
          <p:cNvPr id="15" name="TextBox 14"/>
          <p:cNvSpPr txBox="1"/>
          <p:nvPr/>
        </p:nvSpPr>
        <p:spPr>
          <a:xfrm>
            <a:off x="304800" y="7239000"/>
            <a:ext cx="6172200" cy="923330"/>
          </a:xfrm>
          <a:prstGeom prst="rect">
            <a:avLst/>
          </a:prstGeom>
          <a:noFill/>
        </p:spPr>
        <p:txBody>
          <a:bodyPr wrap="square" rtlCol="0">
            <a:spAutoFit/>
          </a:bodyPr>
          <a:lstStyle/>
          <a:p>
            <a:pPr marL="228600" lvl="0" indent="-228600">
              <a:buFont typeface="+mj-lt"/>
              <a:buAutoNum type="arabicPeriod" startAt="19"/>
            </a:pPr>
            <a:r>
              <a:rPr lang="en-US" sz="1200" dirty="0" smtClean="0"/>
              <a:t>From the Report Search results list (Figure xx), click </a:t>
            </a:r>
            <a:r>
              <a:rPr lang="en-US" sz="1200" b="1" dirty="0" smtClean="0"/>
              <a:t>Report Properties</a:t>
            </a:r>
            <a:r>
              <a:rPr lang="en-US" sz="1200" dirty="0" smtClean="0"/>
              <a:t> to review and update the properties of a report.  (Available only to NSTS Analysts.) The Report Properties screen will be displayed.</a:t>
            </a:r>
          </a:p>
          <a:p>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127</a:t>
            </a:fld>
            <a:endParaRPr lang="en-US" dirty="0"/>
          </a:p>
        </p:txBody>
      </p:sp>
      <p:sp>
        <p:nvSpPr>
          <p:cNvPr id="15" name="TextBox 14"/>
          <p:cNvSpPr txBox="1"/>
          <p:nvPr/>
        </p:nvSpPr>
        <p:spPr>
          <a:xfrm>
            <a:off x="304800" y="6172200"/>
            <a:ext cx="6172200" cy="1477328"/>
          </a:xfrm>
          <a:prstGeom prst="rect">
            <a:avLst/>
          </a:prstGeom>
          <a:noFill/>
        </p:spPr>
        <p:txBody>
          <a:bodyPr wrap="square" rtlCol="0">
            <a:spAutoFit/>
          </a:bodyPr>
          <a:lstStyle/>
          <a:p>
            <a:r>
              <a:rPr lang="en-US" sz="1200" dirty="0" smtClean="0"/>
              <a:t>A report can be enable or disabled, and can be made available to agency staff users or only to NSTS analysts.  If made available to agency staff users, it can be available to all agencies or to only one or a selected set of agencies.</a:t>
            </a:r>
          </a:p>
          <a:p>
            <a:r>
              <a:rPr lang="en-US" sz="1200" dirty="0" smtClean="0"/>
              <a:t> </a:t>
            </a:r>
          </a:p>
          <a:p>
            <a:pPr marL="228600" lvl="0" indent="-228600">
              <a:buFont typeface="+mj-lt"/>
              <a:buAutoNum type="arabicPeriod" startAt="20"/>
            </a:pPr>
            <a:r>
              <a:rPr lang="en-US" sz="1200" dirty="0" smtClean="0"/>
              <a:t>After reviewing or updating the report settings, click </a:t>
            </a:r>
            <a:r>
              <a:rPr lang="en-US" sz="1200" b="1" dirty="0" smtClean="0"/>
              <a:t>Submit</a:t>
            </a:r>
            <a:r>
              <a:rPr lang="en-US" sz="1200" dirty="0" smtClean="0"/>
              <a:t>, and the Update Report Properties Confirmation screen will be displayed.</a:t>
            </a:r>
          </a:p>
          <a:p>
            <a:endParaRPr lang="en-US" dirty="0"/>
          </a:p>
        </p:txBody>
      </p:sp>
      <p:pic>
        <p:nvPicPr>
          <p:cNvPr id="16386" name="Picture 2" descr="Manage Reports 16"/>
          <p:cNvPicPr>
            <a:picLocks noChangeAspect="1" noChangeArrowheads="1"/>
          </p:cNvPicPr>
          <p:nvPr/>
        </p:nvPicPr>
        <p:blipFill>
          <a:blip r:embed="rId5" cstate="print"/>
          <a:srcRect/>
          <a:stretch>
            <a:fillRect/>
          </a:stretch>
        </p:blipFill>
        <p:spPr bwMode="auto">
          <a:xfrm>
            <a:off x="342900" y="2514600"/>
            <a:ext cx="6172200" cy="353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3.22</a:t>
            </a:r>
            <a:r>
              <a:rPr lang="en-US" dirty="0" smtClean="0"/>
              <a:t> </a:t>
            </a:r>
            <a:r>
              <a:rPr lang="en-US" dirty="0"/>
              <a:t/>
            </a:r>
            <a:br>
              <a:rPr lang="en-US" dirty="0"/>
            </a:br>
            <a:r>
              <a:rPr lang="en-US" sz="1800" dirty="0" smtClean="0"/>
              <a:t> Manage Reports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Manage Reports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128</a:t>
            </a:fld>
            <a:endParaRPr lang="en-US" dirty="0"/>
          </a:p>
        </p:txBody>
      </p:sp>
      <p:sp>
        <p:nvSpPr>
          <p:cNvPr id="15" name="TextBox 14"/>
          <p:cNvSpPr txBox="1"/>
          <p:nvPr/>
        </p:nvSpPr>
        <p:spPr>
          <a:xfrm>
            <a:off x="228600" y="4800600"/>
            <a:ext cx="6172200" cy="923330"/>
          </a:xfrm>
          <a:prstGeom prst="rect">
            <a:avLst/>
          </a:prstGeom>
          <a:noFill/>
        </p:spPr>
        <p:txBody>
          <a:bodyPr wrap="square" rtlCol="0">
            <a:spAutoFit/>
          </a:bodyPr>
          <a:lstStyle/>
          <a:p>
            <a:r>
              <a:rPr lang="en-US" sz="1200" dirty="0" smtClean="0"/>
              <a:t>To view, download, or schedule another report click on the </a:t>
            </a:r>
            <a:r>
              <a:rPr lang="en-US" sz="1200" b="1" dirty="0" smtClean="0"/>
              <a:t>Manage Report</a:t>
            </a:r>
            <a:r>
              <a:rPr lang="en-US" sz="1200" dirty="0" smtClean="0"/>
              <a:t> button to return to the Report Search screen.  Click on </a:t>
            </a:r>
            <a:r>
              <a:rPr lang="en-US" sz="1200" b="1" dirty="0" smtClean="0"/>
              <a:t>Back to Menu</a:t>
            </a:r>
            <a:r>
              <a:rPr lang="en-US" sz="1200" dirty="0" smtClean="0"/>
              <a:t> to go to the main menu.</a:t>
            </a:r>
          </a:p>
          <a:p>
            <a:r>
              <a:rPr lang="en-US" sz="1200" b="1" dirty="0" smtClean="0"/>
              <a:t> </a:t>
            </a:r>
            <a:endParaRPr lang="en-US" sz="1200" dirty="0" smtClean="0"/>
          </a:p>
          <a:p>
            <a:endParaRPr lang="en-US" dirty="0"/>
          </a:p>
        </p:txBody>
      </p:sp>
      <p:pic>
        <p:nvPicPr>
          <p:cNvPr id="17410" name="Picture 2" descr="Manage Reports 17"/>
          <p:cNvPicPr>
            <a:picLocks noChangeAspect="1" noChangeArrowheads="1"/>
          </p:cNvPicPr>
          <p:nvPr/>
        </p:nvPicPr>
        <p:blipFill>
          <a:blip r:embed="rId5" cstate="print"/>
          <a:srcRect/>
          <a:stretch>
            <a:fillRect/>
          </a:stretch>
        </p:blipFill>
        <p:spPr bwMode="auto">
          <a:xfrm>
            <a:off x="228600" y="2438400"/>
            <a:ext cx="6162675" cy="227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3.23</a:t>
            </a:r>
            <a:r>
              <a:rPr lang="en-US" dirty="0" smtClean="0"/>
              <a:t> </a:t>
            </a:r>
            <a:r>
              <a:rPr lang="en-US" dirty="0"/>
              <a:t/>
            </a:r>
            <a:br>
              <a:rPr lang="en-US" dirty="0"/>
            </a:br>
            <a:r>
              <a:rPr lang="en-US" sz="1800" dirty="0" smtClean="0"/>
              <a:t>Maintain Reports Schedules</a:t>
            </a:r>
            <a:endParaRPr lang="en-US" sz="1800" dirty="0"/>
          </a:p>
        </p:txBody>
      </p:sp>
      <p:sp>
        <p:nvSpPr>
          <p:cNvPr id="55" name="TextBox 54"/>
          <p:cNvSpPr txBox="1"/>
          <p:nvPr/>
        </p:nvSpPr>
        <p:spPr>
          <a:xfrm>
            <a:off x="304800" y="2133602"/>
            <a:ext cx="6248400" cy="430887"/>
          </a:xfrm>
          <a:prstGeom prst="rect">
            <a:avLst/>
          </a:prstGeom>
          <a:noFill/>
        </p:spPr>
        <p:txBody>
          <a:bodyPr wrap="square" rtlCol="0">
            <a:spAutoFit/>
          </a:bodyPr>
          <a:lstStyle/>
          <a:p>
            <a:r>
              <a:rPr lang="en-US" sz="1100" dirty="0" smtClean="0"/>
              <a:t>The Maintain Reports Schedules functionality is used to view and download the report results of successful report instances, and update the parameters of scheduled report instances.</a:t>
            </a:r>
            <a:endParaRPr lang="en-US" sz="11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3.23</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can I download an instance of a report previously run?</a:t>
            </a:r>
            <a:endParaRPr lang="en-US" sz="1100" dirty="0"/>
          </a:p>
        </p:txBody>
      </p:sp>
      <p:sp>
        <p:nvSpPr>
          <p:cNvPr id="26" name="TextBox 25"/>
          <p:cNvSpPr txBox="1"/>
          <p:nvPr/>
        </p:nvSpPr>
        <p:spPr>
          <a:xfrm>
            <a:off x="3200400" y="4648203"/>
            <a:ext cx="2895600" cy="1384995"/>
          </a:xfrm>
          <a:prstGeom prst="rect">
            <a:avLst/>
          </a:prstGeom>
          <a:noFill/>
        </p:spPr>
        <p:txBody>
          <a:bodyPr wrap="square" rtlCol="0">
            <a:spAutoFit/>
          </a:bodyPr>
          <a:lstStyle/>
          <a:p>
            <a:pPr>
              <a:buFont typeface="Arial" pitchFamily="34" charset="0"/>
              <a:buChar char="•"/>
            </a:pPr>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20" name="Slide Number Placeholder 19"/>
          <p:cNvSpPr>
            <a:spLocks noGrp="1"/>
          </p:cNvSpPr>
          <p:nvPr>
            <p:ph type="sldNum" sz="quarter" idx="12"/>
          </p:nvPr>
        </p:nvSpPr>
        <p:spPr/>
        <p:txBody>
          <a:bodyPr/>
          <a:lstStyle/>
          <a:p>
            <a:fld id="{4A4C55D3-80C2-40D0-AD82-A9B311009251}" type="slidenum">
              <a:rPr lang="en-US" smtClean="0"/>
              <a:pPr/>
              <a:t>129</a:t>
            </a:fld>
            <a:endParaRPr lang="en-US" dirty="0"/>
          </a:p>
        </p:txBody>
      </p:sp>
      <p:sp>
        <p:nvSpPr>
          <p:cNvPr id="27" name="TextBox 26"/>
          <p:cNvSpPr txBox="1"/>
          <p:nvPr/>
        </p:nvSpPr>
        <p:spPr>
          <a:xfrm>
            <a:off x="3276600" y="4572000"/>
            <a:ext cx="2895600" cy="2492990"/>
          </a:xfrm>
          <a:prstGeom prst="rect">
            <a:avLst/>
          </a:prstGeom>
          <a:noFill/>
        </p:spPr>
        <p:txBody>
          <a:bodyPr wrap="square" rtlCol="0">
            <a:spAutoFit/>
          </a:bodyPr>
          <a:lstStyle/>
          <a:p>
            <a:pPr>
              <a:buFont typeface="Arial" pitchFamily="34" charset="0"/>
              <a:buChar char="•"/>
            </a:pPr>
            <a:r>
              <a:rPr lang="en-US" sz="1200" dirty="0" smtClean="0"/>
              <a:t>Under Report Management, click the </a:t>
            </a:r>
            <a:r>
              <a:rPr lang="en-US" sz="1200" b="1" dirty="0" smtClean="0"/>
              <a:t>Maintain Report Schedules </a:t>
            </a:r>
            <a:r>
              <a:rPr lang="en-US" sz="1200" dirty="0" smtClean="0"/>
              <a:t>link.</a:t>
            </a:r>
          </a:p>
          <a:p>
            <a:pPr>
              <a:buFont typeface="Arial" pitchFamily="34" charset="0"/>
              <a:buChar char="•"/>
            </a:pPr>
            <a:endParaRPr lang="en-US" sz="1200" dirty="0" smtClean="0"/>
          </a:p>
          <a:p>
            <a:pPr>
              <a:buFont typeface="Arial" pitchFamily="34" charset="0"/>
              <a:buChar char="•"/>
            </a:pPr>
            <a:r>
              <a:rPr lang="en-US" sz="1200" dirty="0" smtClean="0"/>
              <a:t>Search for and choose the instance of the report to download</a:t>
            </a:r>
          </a:p>
          <a:p>
            <a:pPr>
              <a:buFont typeface="Arial" pitchFamily="34" charset="0"/>
              <a:buChar char="•"/>
            </a:pPr>
            <a:endParaRPr lang="en-US" sz="1200" dirty="0" smtClean="0"/>
          </a:p>
          <a:p>
            <a:pPr>
              <a:buFont typeface="Arial" pitchFamily="34" charset="0"/>
              <a:buChar char="•"/>
            </a:pPr>
            <a:r>
              <a:rPr lang="en-US" sz="1200" dirty="0" smtClean="0"/>
              <a:t>Click the download button</a:t>
            </a:r>
          </a:p>
          <a:p>
            <a:pPr>
              <a:buFont typeface="Arial" pitchFamily="34" charset="0"/>
              <a:buChar char="•"/>
            </a:pPr>
            <a:endParaRPr lang="en-US" sz="1200" dirty="0" smtClean="0"/>
          </a:p>
          <a:p>
            <a:pPr>
              <a:buFont typeface="Arial" pitchFamily="34" charset="0"/>
              <a:buChar char="•"/>
            </a:pPr>
            <a:r>
              <a:rPr lang="en-US" sz="1200" dirty="0" smtClean="0"/>
              <a:t>Choose Format</a:t>
            </a:r>
          </a:p>
          <a:p>
            <a:pPr>
              <a:buFont typeface="Arial" pitchFamily="34" charset="0"/>
              <a:buChar char="•"/>
            </a:pPr>
            <a:endParaRPr lang="en-US" sz="1200" dirty="0" smtClean="0"/>
          </a:p>
          <a:p>
            <a:pPr>
              <a:buFont typeface="Arial" pitchFamily="34" charset="0"/>
              <a:buChar char="•"/>
            </a:pPr>
            <a:r>
              <a:rPr lang="en-US" sz="1200" dirty="0" smtClean="0"/>
              <a:t>Submit</a:t>
            </a:r>
          </a:p>
          <a:p>
            <a:pPr>
              <a:buFont typeface="Arial" pitchFamily="34" charset="0"/>
              <a:buChar char="•"/>
            </a:pPr>
            <a:endParaRPr lang="en-US" sz="1200" dirty="0" smtClean="0"/>
          </a:p>
          <a:p>
            <a:pPr>
              <a:buFont typeface="Arial" pitchFamily="34" charset="0"/>
              <a:buChar char="•"/>
            </a:pPr>
            <a:endParaRPr lang="en-US" sz="12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r>
              <a:rPr lang="en-US" sz="2000" b="1" u="sng" dirty="0" smtClean="0">
                <a:solidFill>
                  <a:schemeClr val="accent1"/>
                </a:solidFill>
                <a:effectLst/>
              </a:rPr>
              <a:t>Scenarios </a:t>
            </a:r>
            <a:r>
              <a:rPr lang="en-US" sz="2000" b="1" dirty="0" smtClean="0">
                <a:solidFill>
                  <a:schemeClr val="accent1"/>
                </a:solidFill>
              </a:rPr>
              <a:t>- Agency</a:t>
            </a:r>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39" name="Rectangle 38"/>
          <p:cNvSpPr/>
          <p:nvPr/>
        </p:nvSpPr>
        <p:spPr>
          <a:xfrm>
            <a:off x="457200" y="2438400"/>
            <a:ext cx="5029200" cy="441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82"/>
          <p:cNvGrpSpPr>
            <a:grpSpLocks/>
          </p:cNvGrpSpPr>
          <p:nvPr/>
        </p:nvGrpSpPr>
        <p:grpSpPr bwMode="auto">
          <a:xfrm>
            <a:off x="5638800" y="3581400"/>
            <a:ext cx="914400" cy="1066800"/>
            <a:chOff x="4976" y="2572"/>
            <a:chExt cx="346" cy="467"/>
          </a:xfrm>
          <a:effectLst>
            <a:outerShdw blurRad="50800" dist="38100" dir="13500000" algn="br" rotWithShape="0">
              <a:prstClr val="black">
                <a:alpha val="40000"/>
              </a:prstClr>
            </a:outerShdw>
          </a:effectLst>
        </p:grpSpPr>
        <p:sp>
          <p:nvSpPr>
            <p:cNvPr id="4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45" name="Oval 44"/>
          <p:cNvSpPr/>
          <p:nvPr/>
        </p:nvSpPr>
        <p:spPr>
          <a:xfrm>
            <a:off x="685800" y="3657600"/>
            <a:ext cx="1371600" cy="98755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3.15</a:t>
            </a:r>
          </a:p>
          <a:p>
            <a:pPr algn="ctr"/>
            <a:r>
              <a:rPr lang="en-US" sz="1200" dirty="0" smtClean="0"/>
              <a:t>Review Pending Transfers</a:t>
            </a:r>
            <a:endParaRPr lang="en-US" sz="1200" dirty="0"/>
          </a:p>
        </p:txBody>
      </p:sp>
      <p:sp>
        <p:nvSpPr>
          <p:cNvPr id="47" name="TextBox 46"/>
          <p:cNvSpPr txBox="1"/>
          <p:nvPr/>
        </p:nvSpPr>
        <p:spPr>
          <a:xfrm>
            <a:off x="1143000" y="2057400"/>
            <a:ext cx="2209800" cy="307777"/>
          </a:xfrm>
          <a:prstGeom prst="rect">
            <a:avLst/>
          </a:prstGeom>
          <a:noFill/>
        </p:spPr>
        <p:txBody>
          <a:bodyPr wrap="square" rtlCol="0">
            <a:spAutoFit/>
          </a:bodyPr>
          <a:lstStyle/>
          <a:p>
            <a:r>
              <a:rPr lang="en-US" sz="1400" b="1" dirty="0" smtClean="0"/>
              <a:t>Transfer Management</a:t>
            </a:r>
            <a:endParaRPr lang="en-US" sz="1400" b="1" dirty="0"/>
          </a:p>
        </p:txBody>
      </p:sp>
      <p:sp>
        <p:nvSpPr>
          <p:cNvPr id="49" name="Oval 48"/>
          <p:cNvSpPr/>
          <p:nvPr/>
        </p:nvSpPr>
        <p:spPr>
          <a:xfrm>
            <a:off x="2362200" y="36576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3.16</a:t>
            </a:r>
          </a:p>
          <a:p>
            <a:pPr algn="ctr"/>
            <a:r>
              <a:rPr lang="en-US" sz="1200" dirty="0" smtClean="0"/>
              <a:t>Record Import Notification*</a:t>
            </a:r>
          </a:p>
        </p:txBody>
      </p:sp>
      <p:sp>
        <p:nvSpPr>
          <p:cNvPr id="51" name="Oval 50"/>
          <p:cNvSpPr/>
          <p:nvPr/>
        </p:nvSpPr>
        <p:spPr>
          <a:xfrm>
            <a:off x="685800" y="25908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3.14</a:t>
            </a:r>
          </a:p>
          <a:p>
            <a:pPr algn="ctr"/>
            <a:r>
              <a:rPr lang="en-US" sz="1200" dirty="0" smtClean="0"/>
              <a:t>Query Transfers Receipts</a:t>
            </a:r>
            <a:endParaRPr lang="en-US" sz="1200" dirty="0"/>
          </a:p>
        </p:txBody>
      </p:sp>
      <p:sp>
        <p:nvSpPr>
          <p:cNvPr id="53" name="Oval 52"/>
          <p:cNvSpPr/>
          <p:nvPr/>
        </p:nvSpPr>
        <p:spPr>
          <a:xfrm>
            <a:off x="3962400" y="36576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3.17</a:t>
            </a:r>
          </a:p>
          <a:p>
            <a:pPr algn="ctr"/>
            <a:r>
              <a:rPr lang="en-US" sz="1200" dirty="0" smtClean="0"/>
              <a:t>Update Import Notification*</a:t>
            </a:r>
          </a:p>
        </p:txBody>
      </p:sp>
      <p:sp>
        <p:nvSpPr>
          <p:cNvPr id="55" name="Oval 54"/>
          <p:cNvSpPr/>
          <p:nvPr/>
        </p:nvSpPr>
        <p:spPr>
          <a:xfrm>
            <a:off x="2362200" y="25908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a:t>
            </a:r>
          </a:p>
          <a:p>
            <a:pPr algn="ctr"/>
            <a:r>
              <a:rPr lang="en-US" sz="1200" dirty="0" smtClean="0"/>
              <a:t>Review Transfer History</a:t>
            </a:r>
            <a:endParaRPr lang="en-US" sz="1200" dirty="0"/>
          </a:p>
        </p:txBody>
      </p:sp>
      <p:sp>
        <p:nvSpPr>
          <p:cNvPr id="57" name="Oval 56"/>
          <p:cNvSpPr/>
          <p:nvPr/>
        </p:nvSpPr>
        <p:spPr>
          <a:xfrm>
            <a:off x="3886200" y="2590800"/>
            <a:ext cx="1447800" cy="98755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a:t>
            </a:r>
          </a:p>
          <a:p>
            <a:pPr algn="ctr"/>
            <a:r>
              <a:rPr lang="en-US" sz="1200" dirty="0" smtClean="0"/>
              <a:t>View Transfer Progress</a:t>
            </a:r>
            <a:endParaRPr lang="en-US" sz="1200" dirty="0"/>
          </a:p>
        </p:txBody>
      </p:sp>
      <p:sp>
        <p:nvSpPr>
          <p:cNvPr id="59" name="Oval 58"/>
          <p:cNvSpPr/>
          <p:nvPr/>
        </p:nvSpPr>
        <p:spPr>
          <a:xfrm>
            <a:off x="685800" y="47244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3.18</a:t>
            </a:r>
          </a:p>
          <a:p>
            <a:pPr algn="ctr"/>
            <a:r>
              <a:rPr lang="en-US" sz="1200" dirty="0" smtClean="0"/>
              <a:t>Record Export Notification*</a:t>
            </a:r>
          </a:p>
        </p:txBody>
      </p:sp>
      <p:sp>
        <p:nvSpPr>
          <p:cNvPr id="71" name="TextBox 70"/>
          <p:cNvSpPr txBox="1"/>
          <p:nvPr/>
        </p:nvSpPr>
        <p:spPr>
          <a:xfrm>
            <a:off x="5105400" y="4953000"/>
            <a:ext cx="1981200" cy="307777"/>
          </a:xfrm>
          <a:prstGeom prst="rect">
            <a:avLst/>
          </a:prstGeom>
          <a:noFill/>
        </p:spPr>
        <p:txBody>
          <a:bodyPr wrap="square" rtlCol="0">
            <a:spAutoFit/>
          </a:bodyPr>
          <a:lstStyle/>
          <a:p>
            <a:pPr algn="ctr"/>
            <a:r>
              <a:rPr lang="en-US" sz="1400" b="1" dirty="0" smtClean="0"/>
              <a:t>Agency User</a:t>
            </a:r>
            <a:endParaRPr lang="en-US" sz="1400" b="1" dirty="0"/>
          </a:p>
        </p:txBody>
      </p:sp>
      <p:sp>
        <p:nvSpPr>
          <p:cNvPr id="72" name="Oval 71"/>
          <p:cNvSpPr/>
          <p:nvPr/>
        </p:nvSpPr>
        <p:spPr>
          <a:xfrm>
            <a:off x="2362200" y="47244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3.19</a:t>
            </a:r>
          </a:p>
          <a:p>
            <a:pPr algn="ctr"/>
            <a:r>
              <a:rPr lang="en-US" sz="1200" dirty="0" smtClean="0"/>
              <a:t>Update Export Notification*</a:t>
            </a:r>
          </a:p>
        </p:txBody>
      </p:sp>
      <p:sp>
        <p:nvSpPr>
          <p:cNvPr id="73" name="TextBox 72"/>
          <p:cNvSpPr txBox="1"/>
          <p:nvPr/>
        </p:nvSpPr>
        <p:spPr>
          <a:xfrm>
            <a:off x="5486400" y="5638800"/>
            <a:ext cx="1219200" cy="923330"/>
          </a:xfrm>
          <a:prstGeom prst="rect">
            <a:avLst/>
          </a:prstGeom>
          <a:noFill/>
        </p:spPr>
        <p:txBody>
          <a:bodyPr wrap="square" rtlCol="0">
            <a:spAutoFit/>
          </a:bodyPr>
          <a:lstStyle/>
          <a:p>
            <a:r>
              <a:rPr lang="en-US" dirty="0" smtClean="0"/>
              <a:t>NRC</a:t>
            </a:r>
          </a:p>
          <a:p>
            <a:r>
              <a:rPr lang="en-US" dirty="0" smtClean="0"/>
              <a:t>A/S Staff</a:t>
            </a:r>
          </a:p>
          <a:p>
            <a:r>
              <a:rPr lang="en-US" dirty="0" smtClean="0"/>
              <a:t>DOE</a:t>
            </a:r>
            <a:endParaRPr lang="en-US" dirty="0"/>
          </a:p>
        </p:txBody>
      </p:sp>
      <p:sp>
        <p:nvSpPr>
          <p:cNvPr id="74" name="TextBox 73"/>
          <p:cNvSpPr txBox="1"/>
          <p:nvPr/>
        </p:nvSpPr>
        <p:spPr>
          <a:xfrm>
            <a:off x="2971800" y="7162800"/>
            <a:ext cx="2514600" cy="369332"/>
          </a:xfrm>
          <a:prstGeom prst="rect">
            <a:avLst/>
          </a:prstGeom>
          <a:noFill/>
        </p:spPr>
        <p:txBody>
          <a:bodyPr wrap="square" rtlCol="0">
            <a:spAutoFit/>
          </a:bodyPr>
          <a:lstStyle/>
          <a:p>
            <a:r>
              <a:rPr lang="en-US" dirty="0" smtClean="0"/>
              <a:t>* Not for DOE </a:t>
            </a:r>
            <a:endParaRPr lang="en-US" dirty="0"/>
          </a:p>
        </p:txBody>
      </p:sp>
      <p:sp>
        <p:nvSpPr>
          <p:cNvPr id="75" name="Oval 74"/>
          <p:cNvSpPr/>
          <p:nvPr/>
        </p:nvSpPr>
        <p:spPr>
          <a:xfrm>
            <a:off x="3962400" y="47244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3.20</a:t>
            </a:r>
          </a:p>
          <a:p>
            <a:pPr algn="ctr"/>
            <a:r>
              <a:rPr lang="en-US" sz="1200" dirty="0" smtClean="0"/>
              <a:t>Review Import Notification</a:t>
            </a:r>
          </a:p>
        </p:txBody>
      </p:sp>
      <p:sp>
        <p:nvSpPr>
          <p:cNvPr id="76" name="Oval 75"/>
          <p:cNvSpPr/>
          <p:nvPr/>
        </p:nvSpPr>
        <p:spPr>
          <a:xfrm>
            <a:off x="685800" y="57912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3.21</a:t>
            </a:r>
          </a:p>
          <a:p>
            <a:pPr algn="ctr"/>
            <a:r>
              <a:rPr lang="en-US" sz="1200" dirty="0" smtClean="0"/>
              <a:t>Review Export Notification</a:t>
            </a:r>
          </a:p>
        </p:txBody>
      </p:sp>
      <p:sp>
        <p:nvSpPr>
          <p:cNvPr id="28" name="Slide Number Placeholder 27"/>
          <p:cNvSpPr>
            <a:spLocks noGrp="1"/>
          </p:cNvSpPr>
          <p:nvPr>
            <p:ph type="sldNum" sz="quarter" idx="12"/>
          </p:nvPr>
        </p:nvSpPr>
        <p:spPr/>
        <p:txBody>
          <a:bodyPr/>
          <a:lstStyle/>
          <a:p>
            <a:fld id="{4A4C55D3-80C2-40D0-AD82-A9B311009251}" type="slidenum">
              <a:rPr lang="en-US" smtClean="0"/>
              <a:pPr/>
              <a:t>13</a:t>
            </a:fld>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3.23</a:t>
            </a:r>
            <a:r>
              <a:rPr lang="en-US" dirty="0" smtClean="0"/>
              <a:t> </a:t>
            </a:r>
            <a:r>
              <a:rPr lang="en-US" dirty="0"/>
              <a:t/>
            </a:r>
            <a:br>
              <a:rPr lang="en-US" dirty="0"/>
            </a:br>
            <a:r>
              <a:rPr lang="en-US" sz="1800" dirty="0" smtClean="0"/>
              <a:t> Maintain Reports Schedules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Maintain Reports Schedules:</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130</a:t>
            </a:fld>
            <a:endParaRPr lang="en-US" dirty="0"/>
          </a:p>
        </p:txBody>
      </p:sp>
      <p:sp>
        <p:nvSpPr>
          <p:cNvPr id="15" name="TextBox 14"/>
          <p:cNvSpPr txBox="1"/>
          <p:nvPr/>
        </p:nvSpPr>
        <p:spPr>
          <a:xfrm>
            <a:off x="342900" y="2514600"/>
            <a:ext cx="6172200" cy="461665"/>
          </a:xfrm>
          <a:prstGeom prst="rect">
            <a:avLst/>
          </a:prstGeom>
          <a:noFill/>
        </p:spPr>
        <p:txBody>
          <a:bodyPr wrap="square" rtlCol="0">
            <a:spAutoFit/>
          </a:bodyPr>
          <a:lstStyle/>
          <a:p>
            <a:pPr marL="228600" lvl="0" indent="-228600">
              <a:buFont typeface="+mj-lt"/>
              <a:buAutoNum type="arabicPeriod"/>
            </a:pPr>
            <a:r>
              <a:rPr lang="en-US" sz="1200" dirty="0" smtClean="0"/>
              <a:t>From the NSTS Main Menu, under Report Management, click the </a:t>
            </a:r>
            <a:r>
              <a:rPr lang="en-US" sz="1200" b="1" dirty="0" smtClean="0"/>
              <a:t>Maintain Report Schedules </a:t>
            </a:r>
            <a:r>
              <a:rPr lang="en-US" sz="1200" dirty="0" smtClean="0"/>
              <a:t>link.  The Report Instance Search criteria screen will be displayed.</a:t>
            </a:r>
            <a:endParaRPr lang="en-US" dirty="0"/>
          </a:p>
        </p:txBody>
      </p:sp>
      <p:pic>
        <p:nvPicPr>
          <p:cNvPr id="18434" name="Picture 2" descr="Maintain Report Schedules 1a"/>
          <p:cNvPicPr>
            <a:picLocks noChangeAspect="1" noChangeArrowheads="1"/>
          </p:cNvPicPr>
          <p:nvPr/>
        </p:nvPicPr>
        <p:blipFill>
          <a:blip r:embed="rId5" cstate="print"/>
          <a:srcRect/>
          <a:stretch>
            <a:fillRect/>
          </a:stretch>
        </p:blipFill>
        <p:spPr bwMode="auto">
          <a:xfrm>
            <a:off x="342900" y="3124200"/>
            <a:ext cx="6172200" cy="2876550"/>
          </a:xfrm>
          <a:prstGeom prst="rect">
            <a:avLst/>
          </a:prstGeom>
          <a:noFill/>
          <a:ln w="9525">
            <a:noFill/>
            <a:miter lim="800000"/>
            <a:headEnd/>
            <a:tailEnd/>
          </a:ln>
        </p:spPr>
      </p:pic>
      <p:sp>
        <p:nvSpPr>
          <p:cNvPr id="13" name="TextBox 12"/>
          <p:cNvSpPr txBox="1"/>
          <p:nvPr/>
        </p:nvSpPr>
        <p:spPr>
          <a:xfrm>
            <a:off x="342900" y="6096000"/>
            <a:ext cx="6172200" cy="923330"/>
          </a:xfrm>
          <a:prstGeom prst="rect">
            <a:avLst/>
          </a:prstGeom>
          <a:noFill/>
        </p:spPr>
        <p:txBody>
          <a:bodyPr wrap="square" rtlCol="0">
            <a:spAutoFit/>
          </a:bodyPr>
          <a:lstStyle/>
          <a:p>
            <a:pPr marL="228600" lvl="0" indent="-228600">
              <a:buFont typeface="+mj-lt"/>
              <a:buAutoNum type="arabicPeriod" startAt="2"/>
            </a:pPr>
            <a:r>
              <a:rPr lang="en-US" sz="1200" dirty="0" smtClean="0"/>
              <a:t>After entering the search criteria, click the </a:t>
            </a:r>
            <a:r>
              <a:rPr lang="en-US" sz="1200" b="1" dirty="0" smtClean="0"/>
              <a:t>Search</a:t>
            </a:r>
            <a:r>
              <a:rPr lang="en-US" sz="1200" dirty="0" smtClean="0"/>
              <a:t> button.  (If no criteria are selected, all instances which the user is authorized to view will be displayed.)  The search results will be displayed below the search criteria form.</a:t>
            </a:r>
          </a:p>
          <a:p>
            <a:endParaRPr lang="en-US" dirty="0"/>
          </a:p>
        </p:txBody>
      </p:sp>
      <p:pic>
        <p:nvPicPr>
          <p:cNvPr id="18435" name="Picture 3" descr="Maintain Report Schedules 2"/>
          <p:cNvPicPr>
            <a:picLocks noChangeAspect="1" noChangeArrowheads="1"/>
          </p:cNvPicPr>
          <p:nvPr/>
        </p:nvPicPr>
        <p:blipFill>
          <a:blip r:embed="rId6" cstate="print"/>
          <a:srcRect/>
          <a:stretch>
            <a:fillRect/>
          </a:stretch>
        </p:blipFill>
        <p:spPr bwMode="auto">
          <a:xfrm>
            <a:off x="800100" y="6781800"/>
            <a:ext cx="5257800" cy="15277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3.23</a:t>
            </a:r>
            <a:r>
              <a:rPr lang="en-US" dirty="0" smtClean="0"/>
              <a:t> </a:t>
            </a:r>
            <a:r>
              <a:rPr lang="en-US" dirty="0"/>
              <a:t/>
            </a:r>
            <a:br>
              <a:rPr lang="en-US" dirty="0"/>
            </a:br>
            <a:r>
              <a:rPr lang="en-US" sz="1800" dirty="0" smtClean="0"/>
              <a:t> Maintain Reports Schedules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Reports Schedules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131</a:t>
            </a:fld>
            <a:endParaRPr lang="en-US" dirty="0"/>
          </a:p>
        </p:txBody>
      </p:sp>
      <p:sp>
        <p:nvSpPr>
          <p:cNvPr id="15" name="TextBox 14"/>
          <p:cNvSpPr txBox="1"/>
          <p:nvPr/>
        </p:nvSpPr>
        <p:spPr>
          <a:xfrm>
            <a:off x="342900" y="2514600"/>
            <a:ext cx="6172200" cy="646331"/>
          </a:xfrm>
          <a:prstGeom prst="rect">
            <a:avLst/>
          </a:prstGeom>
          <a:noFill/>
        </p:spPr>
        <p:txBody>
          <a:bodyPr wrap="square" rtlCol="0">
            <a:spAutoFit/>
          </a:bodyPr>
          <a:lstStyle/>
          <a:p>
            <a:pPr marL="228600" lvl="0" indent="-228600">
              <a:buFont typeface="+mj-lt"/>
              <a:buAutoNum type="arabicPeriod" startAt="3"/>
            </a:pPr>
            <a:r>
              <a:rPr lang="en-US" sz="1200" dirty="0" smtClean="0"/>
              <a:t>Report instances that are available to view will have a Status of “Success.”  To see the report parameters and execution date/time &amp; frequency information, click the </a:t>
            </a:r>
            <a:r>
              <a:rPr lang="en-US" sz="1200" b="1" dirty="0" smtClean="0"/>
              <a:t>Success</a:t>
            </a:r>
            <a:r>
              <a:rPr lang="en-US" sz="1200" dirty="0" smtClean="0"/>
              <a:t> link.  The Instance Status screen will be displayed.</a:t>
            </a:r>
            <a:endParaRPr lang="en-US" sz="1200" dirty="0"/>
          </a:p>
        </p:txBody>
      </p:sp>
      <p:sp>
        <p:nvSpPr>
          <p:cNvPr id="13" name="TextBox 12"/>
          <p:cNvSpPr txBox="1"/>
          <p:nvPr/>
        </p:nvSpPr>
        <p:spPr>
          <a:xfrm>
            <a:off x="304800" y="6629400"/>
            <a:ext cx="6172200" cy="1292662"/>
          </a:xfrm>
          <a:prstGeom prst="rect">
            <a:avLst/>
          </a:prstGeom>
          <a:noFill/>
        </p:spPr>
        <p:txBody>
          <a:bodyPr wrap="square" rtlCol="0">
            <a:spAutoFit/>
          </a:bodyPr>
          <a:lstStyle/>
          <a:p>
            <a:r>
              <a:rPr lang="en-US" sz="1200" dirty="0" smtClean="0"/>
              <a:t>To return to the list of report instances, click the </a:t>
            </a:r>
            <a:r>
              <a:rPr lang="en-US" sz="1200" b="1" dirty="0" smtClean="0"/>
              <a:t>Close</a:t>
            </a:r>
            <a:r>
              <a:rPr lang="en-US" sz="1200" dirty="0" smtClean="0"/>
              <a:t> button.</a:t>
            </a:r>
          </a:p>
          <a:p>
            <a:r>
              <a:rPr lang="en-US" sz="1200" dirty="0" smtClean="0"/>
              <a:t> </a:t>
            </a:r>
          </a:p>
          <a:p>
            <a:pPr marL="228600" lvl="0" indent="-228600">
              <a:buFont typeface="+mj-lt"/>
              <a:buAutoNum type="arabicPeriod" startAt="4"/>
            </a:pPr>
            <a:r>
              <a:rPr lang="en-US" sz="1200" dirty="0" smtClean="0"/>
              <a:t>The next instance of a report to be run will have a Status of “Recurring.”  To see the report parameters and execution date/time &amp; frequency information, click the </a:t>
            </a:r>
            <a:r>
              <a:rPr lang="en-US" sz="1200" b="1" dirty="0" smtClean="0"/>
              <a:t>Recurring</a:t>
            </a:r>
            <a:r>
              <a:rPr lang="en-US" sz="1200" dirty="0" smtClean="0"/>
              <a:t> link.  The Instance Status screen will be displayed.</a:t>
            </a:r>
          </a:p>
          <a:p>
            <a:endParaRPr lang="en-US" dirty="0"/>
          </a:p>
        </p:txBody>
      </p:sp>
      <p:pic>
        <p:nvPicPr>
          <p:cNvPr id="19458" name="Picture 2" descr="Manage Reports 13"/>
          <p:cNvPicPr>
            <a:picLocks noChangeAspect="1" noChangeArrowheads="1"/>
          </p:cNvPicPr>
          <p:nvPr/>
        </p:nvPicPr>
        <p:blipFill>
          <a:blip r:embed="rId5" cstate="print"/>
          <a:srcRect/>
          <a:stretch>
            <a:fillRect/>
          </a:stretch>
        </p:blipFill>
        <p:spPr bwMode="auto">
          <a:xfrm>
            <a:off x="347663" y="3200400"/>
            <a:ext cx="6162675" cy="328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3.23</a:t>
            </a:r>
            <a:r>
              <a:rPr lang="en-US" dirty="0" smtClean="0"/>
              <a:t> </a:t>
            </a:r>
            <a:r>
              <a:rPr lang="en-US" dirty="0"/>
              <a:t/>
            </a:r>
            <a:br>
              <a:rPr lang="en-US" dirty="0"/>
            </a:br>
            <a:r>
              <a:rPr lang="en-US" sz="1800" dirty="0" smtClean="0"/>
              <a:t> Maintain Reports Schedules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Reports Schedules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132</a:t>
            </a:fld>
            <a:endParaRPr lang="en-US" dirty="0"/>
          </a:p>
        </p:txBody>
      </p:sp>
      <p:sp>
        <p:nvSpPr>
          <p:cNvPr id="13" name="TextBox 12"/>
          <p:cNvSpPr txBox="1"/>
          <p:nvPr/>
        </p:nvSpPr>
        <p:spPr>
          <a:xfrm>
            <a:off x="304800" y="5715000"/>
            <a:ext cx="6172200" cy="738664"/>
          </a:xfrm>
          <a:prstGeom prst="rect">
            <a:avLst/>
          </a:prstGeom>
          <a:noFill/>
        </p:spPr>
        <p:txBody>
          <a:bodyPr wrap="square" rtlCol="0">
            <a:spAutoFit/>
          </a:bodyPr>
          <a:lstStyle/>
          <a:p>
            <a:r>
              <a:rPr lang="en-US" sz="1200" dirty="0" smtClean="0"/>
              <a:t>To return to the list of report instances, click the </a:t>
            </a:r>
            <a:r>
              <a:rPr lang="en-US" sz="1200" b="1" dirty="0" smtClean="0"/>
              <a:t>Close</a:t>
            </a:r>
            <a:r>
              <a:rPr lang="en-US" sz="1200" dirty="0" smtClean="0"/>
              <a:t> button.</a:t>
            </a:r>
          </a:p>
          <a:p>
            <a:r>
              <a:rPr lang="en-US" sz="1200" dirty="0" smtClean="0"/>
              <a:t> </a:t>
            </a:r>
          </a:p>
          <a:p>
            <a:endParaRPr lang="en-US" dirty="0"/>
          </a:p>
        </p:txBody>
      </p:sp>
      <p:pic>
        <p:nvPicPr>
          <p:cNvPr id="20482" name="Picture 2" descr="Manage Reports 14"/>
          <p:cNvPicPr>
            <a:picLocks noChangeAspect="1" noChangeArrowheads="1"/>
          </p:cNvPicPr>
          <p:nvPr/>
        </p:nvPicPr>
        <p:blipFill>
          <a:blip r:embed="rId5" cstate="print"/>
          <a:srcRect/>
          <a:stretch>
            <a:fillRect/>
          </a:stretch>
        </p:blipFill>
        <p:spPr bwMode="auto">
          <a:xfrm>
            <a:off x="342900" y="2514600"/>
            <a:ext cx="6172200" cy="3133725"/>
          </a:xfrm>
          <a:prstGeom prst="rect">
            <a:avLst/>
          </a:prstGeom>
          <a:noFill/>
          <a:ln w="9525">
            <a:noFill/>
            <a:miter lim="800000"/>
            <a:headEnd/>
            <a:tailEnd/>
          </a:ln>
        </p:spPr>
      </p:pic>
      <p:pic>
        <p:nvPicPr>
          <p:cNvPr id="20483" name="Picture 3" descr="Maintain Report Schedules 2"/>
          <p:cNvPicPr>
            <a:picLocks noChangeAspect="1" noChangeArrowheads="1"/>
          </p:cNvPicPr>
          <p:nvPr/>
        </p:nvPicPr>
        <p:blipFill>
          <a:blip r:embed="rId6" cstate="print"/>
          <a:srcRect/>
          <a:stretch>
            <a:fillRect/>
          </a:stretch>
        </p:blipFill>
        <p:spPr bwMode="auto">
          <a:xfrm>
            <a:off x="347663" y="6096000"/>
            <a:ext cx="6162675" cy="179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3.23</a:t>
            </a:r>
            <a:r>
              <a:rPr lang="en-US" dirty="0" smtClean="0"/>
              <a:t> </a:t>
            </a:r>
            <a:r>
              <a:rPr lang="en-US" dirty="0"/>
              <a:t/>
            </a:r>
            <a:br>
              <a:rPr lang="en-US" dirty="0"/>
            </a:br>
            <a:r>
              <a:rPr lang="en-US" sz="1800" dirty="0" smtClean="0"/>
              <a:t> Maintain Reports Schedules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Reports Schedules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133</a:t>
            </a:fld>
            <a:endParaRPr lang="en-US" dirty="0"/>
          </a:p>
        </p:txBody>
      </p:sp>
      <p:sp>
        <p:nvSpPr>
          <p:cNvPr id="13" name="TextBox 12"/>
          <p:cNvSpPr txBox="1"/>
          <p:nvPr/>
        </p:nvSpPr>
        <p:spPr>
          <a:xfrm>
            <a:off x="342900" y="2514600"/>
            <a:ext cx="6172200" cy="5170646"/>
          </a:xfrm>
          <a:prstGeom prst="rect">
            <a:avLst/>
          </a:prstGeom>
          <a:noFill/>
        </p:spPr>
        <p:txBody>
          <a:bodyPr wrap="square" rtlCol="0">
            <a:spAutoFit/>
          </a:bodyPr>
          <a:lstStyle/>
          <a:p>
            <a:pPr marL="228600" lvl="0" indent="-228600">
              <a:buFont typeface="+mj-lt"/>
              <a:buAutoNum type="arabicPeriod" startAt="5"/>
            </a:pPr>
            <a:r>
              <a:rPr lang="en-US" sz="1200" dirty="0" smtClean="0"/>
              <a:t>From the Report Instance Search results list, the report results of a successful instance can be viewed or downloaded, the parameters and schedule of a recurring instance can be reviewed and modified, and the execution of a recurring instance can be paused.</a:t>
            </a:r>
          </a:p>
          <a:p>
            <a:pPr marL="228600" indent="-228600"/>
            <a:r>
              <a:rPr lang="en-US" sz="1200" dirty="0" smtClean="0"/>
              <a:t>      </a:t>
            </a:r>
          </a:p>
          <a:p>
            <a:pPr marL="228600" indent="-228600"/>
            <a:r>
              <a:rPr lang="en-US" sz="1200" dirty="0" smtClean="0"/>
              <a:t>      First select the radio button ( ) for the desired instance.  Then click one of the action buttons below the list:</a:t>
            </a:r>
          </a:p>
          <a:p>
            <a:endParaRPr lang="en-US" sz="1200" dirty="0" smtClean="0"/>
          </a:p>
          <a:p>
            <a:pPr lvl="0">
              <a:buFont typeface="Arial" pitchFamily="34" charset="0"/>
              <a:buChar char="•"/>
            </a:pPr>
            <a:r>
              <a:rPr lang="en-US" sz="1200" dirty="0" smtClean="0"/>
              <a:t>For an instance with the status of Success, the </a:t>
            </a:r>
            <a:r>
              <a:rPr lang="en-US" sz="1200" b="1" dirty="0" smtClean="0"/>
              <a:t>View/Reschedule</a:t>
            </a:r>
            <a:r>
              <a:rPr lang="en-US" sz="1200" dirty="0" smtClean="0"/>
              <a:t> button (or the </a:t>
            </a:r>
            <a:r>
              <a:rPr lang="en-US" sz="1200" b="1" dirty="0" smtClean="0"/>
              <a:t>Report Run Date</a:t>
            </a:r>
            <a:r>
              <a:rPr lang="en-US" sz="1200" dirty="0" smtClean="0"/>
              <a:t> link) will display the report results.  (See #6 below)</a:t>
            </a:r>
          </a:p>
          <a:p>
            <a:pPr lvl="0"/>
            <a:endParaRPr lang="en-US" sz="1200" dirty="0" smtClean="0"/>
          </a:p>
          <a:p>
            <a:pPr lvl="0">
              <a:buFont typeface="Arial" pitchFamily="34" charset="0"/>
              <a:buChar char="•"/>
            </a:pPr>
            <a:r>
              <a:rPr lang="en-US" sz="1200" dirty="0" smtClean="0"/>
              <a:t>For an instance with the status of Recurring, the </a:t>
            </a:r>
            <a:r>
              <a:rPr lang="en-US" sz="1200" b="1" dirty="0" smtClean="0"/>
              <a:t>View/Reschedule</a:t>
            </a:r>
            <a:r>
              <a:rPr lang="en-US" sz="1200" dirty="0" smtClean="0"/>
              <a:t> button (or the </a:t>
            </a:r>
            <a:r>
              <a:rPr lang="en-US" sz="1200" b="1" dirty="0" smtClean="0"/>
              <a:t>Report Run Date</a:t>
            </a:r>
            <a:r>
              <a:rPr lang="en-US" sz="1200" dirty="0" smtClean="0"/>
              <a:t> link) will restart the sequence of report scheduling screens for entry of report parameters, notification recipients, and schedule settings.  (See #7 below)</a:t>
            </a:r>
          </a:p>
          <a:p>
            <a:pPr lvl="0"/>
            <a:endParaRPr lang="en-US" sz="1200" dirty="0" smtClean="0"/>
          </a:p>
          <a:p>
            <a:pPr lvl="0">
              <a:buFont typeface="Arial" pitchFamily="34" charset="0"/>
              <a:buChar char="•"/>
            </a:pPr>
            <a:r>
              <a:rPr lang="en-US" sz="1200" dirty="0" smtClean="0"/>
              <a:t>The </a:t>
            </a:r>
            <a:r>
              <a:rPr lang="en-US" sz="1200" b="1" dirty="0" smtClean="0"/>
              <a:t>Pause/Resume</a:t>
            </a:r>
            <a:r>
              <a:rPr lang="en-US" sz="1200" dirty="0" smtClean="0"/>
              <a:t> button will suspend the running of a report in Recurring status and will reset a Paused report to Recurring.</a:t>
            </a:r>
          </a:p>
          <a:p>
            <a:pPr lvl="0"/>
            <a:endParaRPr lang="en-US" sz="1200" dirty="0" smtClean="0"/>
          </a:p>
          <a:p>
            <a:pPr lvl="0">
              <a:buFont typeface="Arial" pitchFamily="34" charset="0"/>
              <a:buChar char="•"/>
            </a:pPr>
            <a:r>
              <a:rPr lang="en-US" sz="1200" dirty="0" smtClean="0"/>
              <a:t>For an instance with a status of Success, the </a:t>
            </a:r>
            <a:r>
              <a:rPr lang="en-US" sz="1200" b="1" dirty="0" smtClean="0"/>
              <a:t>Download</a:t>
            </a:r>
            <a:r>
              <a:rPr lang="en-US" sz="1200" dirty="0" smtClean="0"/>
              <a:t> button will allow downloading of the report results.  The File Format for Report screen will be displayed.  (See #12 below)</a:t>
            </a:r>
          </a:p>
          <a:p>
            <a:pPr lvl="0"/>
            <a:endParaRPr lang="en-US" sz="1200" dirty="0" smtClean="0"/>
          </a:p>
          <a:p>
            <a:pPr>
              <a:buFont typeface="Arial" pitchFamily="34" charset="0"/>
              <a:buChar char="•"/>
            </a:pPr>
            <a:r>
              <a:rPr lang="en-US" sz="1200" dirty="0" smtClean="0"/>
              <a:t>For an instance with the status of Recurring, the </a:t>
            </a:r>
            <a:r>
              <a:rPr lang="en-US" sz="1200" b="1" dirty="0" smtClean="0"/>
              <a:t>Download</a:t>
            </a:r>
            <a:r>
              <a:rPr lang="en-US" sz="1200" dirty="0" smtClean="0"/>
              <a:t> button will return an NSTS Unrecoverable Error because no report results are yet available for the selected instance.  (See #14 below)</a:t>
            </a:r>
          </a:p>
          <a:p>
            <a:r>
              <a:rPr lang="en-US" sz="1200" dirty="0" smtClean="0"/>
              <a:t> </a:t>
            </a:r>
          </a:p>
          <a:p>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3.23</a:t>
            </a:r>
            <a:r>
              <a:rPr lang="en-US" dirty="0" smtClean="0"/>
              <a:t> </a:t>
            </a:r>
            <a:r>
              <a:rPr lang="en-US" dirty="0"/>
              <a:t/>
            </a:r>
            <a:br>
              <a:rPr lang="en-US" dirty="0"/>
            </a:br>
            <a:r>
              <a:rPr lang="en-US" sz="1800" dirty="0" smtClean="0"/>
              <a:t> Maintain Reports Schedules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Reports Schedules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134</a:t>
            </a:fld>
            <a:endParaRPr lang="en-US" dirty="0"/>
          </a:p>
        </p:txBody>
      </p:sp>
      <p:sp>
        <p:nvSpPr>
          <p:cNvPr id="13" name="TextBox 12"/>
          <p:cNvSpPr txBox="1"/>
          <p:nvPr/>
        </p:nvSpPr>
        <p:spPr>
          <a:xfrm>
            <a:off x="342900" y="2514600"/>
            <a:ext cx="6172200" cy="646331"/>
          </a:xfrm>
          <a:prstGeom prst="rect">
            <a:avLst/>
          </a:prstGeom>
          <a:noFill/>
        </p:spPr>
        <p:txBody>
          <a:bodyPr wrap="square" rtlCol="0">
            <a:spAutoFit/>
          </a:bodyPr>
          <a:lstStyle/>
          <a:p>
            <a:pPr marL="228600" lvl="0" indent="-228600">
              <a:buFont typeface="+mj-lt"/>
              <a:buAutoNum type="arabicPeriod" startAt="6"/>
            </a:pPr>
            <a:r>
              <a:rPr lang="en-US" sz="1200" dirty="0" smtClean="0"/>
              <a:t>To view the results of an instance with the Status of Success, click the </a:t>
            </a:r>
            <a:r>
              <a:rPr lang="en-US" sz="1200" b="1" dirty="0" smtClean="0"/>
              <a:t>View/Reschedule</a:t>
            </a:r>
            <a:r>
              <a:rPr lang="en-US" sz="1200" dirty="0" smtClean="0"/>
              <a:t> button (or the </a:t>
            </a:r>
            <a:r>
              <a:rPr lang="en-US" sz="1200" b="1" dirty="0" smtClean="0"/>
              <a:t>Report Run Date</a:t>
            </a:r>
            <a:r>
              <a:rPr lang="en-US" sz="1200" dirty="0" smtClean="0"/>
              <a:t> link).  The report results will be displayed on a new screen.  </a:t>
            </a:r>
            <a:endParaRPr lang="en-US" dirty="0"/>
          </a:p>
        </p:txBody>
      </p:sp>
      <p:pic>
        <p:nvPicPr>
          <p:cNvPr id="21506" name="Picture 2" descr="Maintain Report Schedules 4"/>
          <p:cNvPicPr>
            <a:picLocks noChangeAspect="1" noChangeArrowheads="1"/>
          </p:cNvPicPr>
          <p:nvPr/>
        </p:nvPicPr>
        <p:blipFill>
          <a:blip r:embed="rId5" cstate="print"/>
          <a:srcRect/>
          <a:stretch>
            <a:fillRect/>
          </a:stretch>
        </p:blipFill>
        <p:spPr bwMode="auto">
          <a:xfrm>
            <a:off x="342900" y="3200400"/>
            <a:ext cx="6172200" cy="3905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3.23</a:t>
            </a:r>
            <a:r>
              <a:rPr lang="en-US" dirty="0" smtClean="0"/>
              <a:t> </a:t>
            </a:r>
            <a:r>
              <a:rPr lang="en-US" dirty="0"/>
              <a:t/>
            </a:r>
            <a:br>
              <a:rPr lang="en-US" dirty="0"/>
            </a:br>
            <a:r>
              <a:rPr lang="en-US" sz="1800" dirty="0" smtClean="0"/>
              <a:t> Maintain Reports Schedules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Reports Schedules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135</a:t>
            </a:fld>
            <a:endParaRPr lang="en-US" dirty="0"/>
          </a:p>
        </p:txBody>
      </p:sp>
      <p:sp>
        <p:nvSpPr>
          <p:cNvPr id="13" name="TextBox 12"/>
          <p:cNvSpPr txBox="1"/>
          <p:nvPr/>
        </p:nvSpPr>
        <p:spPr>
          <a:xfrm>
            <a:off x="342900" y="2514600"/>
            <a:ext cx="6172200" cy="1569660"/>
          </a:xfrm>
          <a:prstGeom prst="rect">
            <a:avLst/>
          </a:prstGeom>
          <a:noFill/>
        </p:spPr>
        <p:txBody>
          <a:bodyPr wrap="square" rtlCol="0">
            <a:spAutoFit/>
          </a:bodyPr>
          <a:lstStyle/>
          <a:p>
            <a:r>
              <a:rPr lang="en-US" sz="1200" dirty="0" smtClean="0"/>
              <a:t>Use the tools at the top of the report to print the report, go to other pages of the report, and search for text within the report.</a:t>
            </a:r>
          </a:p>
          <a:p>
            <a:r>
              <a:rPr lang="en-US" sz="1200" dirty="0" smtClean="0"/>
              <a:t> </a:t>
            </a:r>
          </a:p>
          <a:p>
            <a:r>
              <a:rPr lang="en-US" sz="1200" dirty="0" smtClean="0"/>
              <a:t>Click the </a:t>
            </a:r>
            <a:r>
              <a:rPr lang="en-US" sz="1200" b="1" dirty="0" smtClean="0"/>
              <a:t>Close</a:t>
            </a:r>
            <a:r>
              <a:rPr lang="en-US" sz="1200" dirty="0" smtClean="0"/>
              <a:t> button to return to the list of report instances.</a:t>
            </a:r>
          </a:p>
          <a:p>
            <a:r>
              <a:rPr lang="en-US" sz="1200" dirty="0" smtClean="0"/>
              <a:t> </a:t>
            </a:r>
          </a:p>
          <a:p>
            <a:pPr marL="228600" lvl="0" indent="-228600">
              <a:buFont typeface="+mj-lt"/>
              <a:buAutoNum type="arabicPeriod" startAt="7"/>
            </a:pPr>
            <a:r>
              <a:rPr lang="en-US" sz="1200" dirty="0" smtClean="0"/>
              <a:t>To review and modify the parameters of an instance with the Status of Recurring, click the </a:t>
            </a:r>
            <a:r>
              <a:rPr lang="en-US" sz="1200" b="1" dirty="0" smtClean="0"/>
              <a:t>View/Reschedule</a:t>
            </a:r>
            <a:r>
              <a:rPr lang="en-US" sz="1200" dirty="0" smtClean="0"/>
              <a:t> button (or the </a:t>
            </a:r>
            <a:r>
              <a:rPr lang="en-US" sz="1200" b="1" dirty="0" smtClean="0"/>
              <a:t>Report Run Date</a:t>
            </a:r>
            <a:r>
              <a:rPr lang="en-US" sz="1200" dirty="0" smtClean="0"/>
              <a:t> link).  The Parameters for Run/Schedule Report screen will be displayed.</a:t>
            </a:r>
            <a:endParaRPr lang="en-US" sz="1200" dirty="0"/>
          </a:p>
        </p:txBody>
      </p:sp>
      <p:pic>
        <p:nvPicPr>
          <p:cNvPr id="22530" name="Picture 2" descr="Manage Reports 3RS"/>
          <p:cNvPicPr>
            <a:picLocks noChangeAspect="1" noChangeArrowheads="1"/>
          </p:cNvPicPr>
          <p:nvPr/>
        </p:nvPicPr>
        <p:blipFill>
          <a:blip r:embed="rId5" cstate="print"/>
          <a:srcRect/>
          <a:stretch>
            <a:fillRect/>
          </a:stretch>
        </p:blipFill>
        <p:spPr bwMode="auto">
          <a:xfrm>
            <a:off x="342900" y="4114800"/>
            <a:ext cx="6172200" cy="2409825"/>
          </a:xfrm>
          <a:prstGeom prst="rect">
            <a:avLst/>
          </a:prstGeom>
          <a:noFill/>
          <a:ln w="9525">
            <a:noFill/>
            <a:miter lim="800000"/>
            <a:headEnd/>
            <a:tailEnd/>
          </a:ln>
        </p:spPr>
      </p:pic>
      <p:sp>
        <p:nvSpPr>
          <p:cNvPr id="15" name="TextBox 14"/>
          <p:cNvSpPr txBox="1"/>
          <p:nvPr/>
        </p:nvSpPr>
        <p:spPr>
          <a:xfrm>
            <a:off x="304800" y="6629400"/>
            <a:ext cx="6172200" cy="1015663"/>
          </a:xfrm>
          <a:prstGeom prst="rect">
            <a:avLst/>
          </a:prstGeom>
          <a:noFill/>
        </p:spPr>
        <p:txBody>
          <a:bodyPr wrap="square" rtlCol="0">
            <a:spAutoFit/>
          </a:bodyPr>
          <a:lstStyle/>
          <a:p>
            <a:r>
              <a:rPr lang="en-US" sz="1200" dirty="0" smtClean="0"/>
              <a:t>Select the parameters for the report.  (In most drop-down lists, multiple selections can be made by depressing the Ctrl key when selecting each additional item.)</a:t>
            </a:r>
          </a:p>
          <a:p>
            <a:r>
              <a:rPr lang="en-US" sz="1200" dirty="0" smtClean="0"/>
              <a:t> </a:t>
            </a:r>
          </a:p>
          <a:p>
            <a:pPr marL="228600" lvl="0" indent="-228600">
              <a:buFont typeface="+mj-lt"/>
              <a:buAutoNum type="arabicPeriod" startAt="8"/>
            </a:pPr>
            <a:r>
              <a:rPr lang="en-US" sz="1200" dirty="0" smtClean="0"/>
              <a:t>After selecting the desired parameters of the report, click the </a:t>
            </a:r>
            <a:r>
              <a:rPr lang="en-US" sz="1200" b="1" dirty="0" smtClean="0"/>
              <a:t>Next</a:t>
            </a:r>
            <a:r>
              <a:rPr lang="en-US" sz="1200" dirty="0" smtClean="0"/>
              <a:t> button.  The Report Instance Values screen will be displayed.  </a:t>
            </a:r>
            <a:endParaRPr lang="en-US" sz="1200"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3.23</a:t>
            </a:r>
            <a:r>
              <a:rPr lang="en-US" dirty="0" smtClean="0"/>
              <a:t> </a:t>
            </a:r>
            <a:r>
              <a:rPr lang="en-US" dirty="0"/>
              <a:t/>
            </a:r>
            <a:br>
              <a:rPr lang="en-US" dirty="0"/>
            </a:br>
            <a:r>
              <a:rPr lang="en-US" sz="1800" dirty="0" smtClean="0"/>
              <a:t> Maintain Reports Schedules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Reports Schedules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136</a:t>
            </a:fld>
            <a:endParaRPr lang="en-US" dirty="0"/>
          </a:p>
        </p:txBody>
      </p:sp>
      <p:sp>
        <p:nvSpPr>
          <p:cNvPr id="15" name="TextBox 14"/>
          <p:cNvSpPr txBox="1"/>
          <p:nvPr/>
        </p:nvSpPr>
        <p:spPr>
          <a:xfrm>
            <a:off x="304800" y="5867400"/>
            <a:ext cx="6172200" cy="1384995"/>
          </a:xfrm>
          <a:prstGeom prst="rect">
            <a:avLst/>
          </a:prstGeom>
          <a:noFill/>
        </p:spPr>
        <p:txBody>
          <a:bodyPr wrap="square" rtlCol="0">
            <a:spAutoFit/>
          </a:bodyPr>
          <a:lstStyle/>
          <a:p>
            <a:r>
              <a:rPr lang="en-US" sz="1200" dirty="0" smtClean="0"/>
              <a:t>Use this screen to select additional NSTS users to be sent an email notification of availability of a new report instance and instructions for retrieving it after the report has been run.  The list of possible recipients comprises those users with permission to view the data in the report results.</a:t>
            </a:r>
          </a:p>
          <a:p>
            <a:r>
              <a:rPr lang="en-US" sz="1200" dirty="0" smtClean="0"/>
              <a:t> </a:t>
            </a:r>
          </a:p>
          <a:p>
            <a:pPr marL="228600" lvl="0" indent="-228600">
              <a:buFont typeface="+mj-lt"/>
              <a:buAutoNum type="arabicPeriod" startAt="9"/>
            </a:pPr>
            <a:r>
              <a:rPr lang="en-US" sz="1200" dirty="0" smtClean="0"/>
              <a:t>After entry of the Report Instance Values is complete, click the </a:t>
            </a:r>
            <a:r>
              <a:rPr lang="en-US" sz="1200" b="1" dirty="0" smtClean="0"/>
              <a:t>Next</a:t>
            </a:r>
            <a:r>
              <a:rPr lang="en-US" sz="1200" dirty="0" smtClean="0"/>
              <a:t> button.  The Report Schedule Settings screen will be displayed.  </a:t>
            </a:r>
            <a:endParaRPr lang="en-US" sz="1200" dirty="0"/>
          </a:p>
        </p:txBody>
      </p:sp>
      <p:pic>
        <p:nvPicPr>
          <p:cNvPr id="182274" name="Picture 2" descr="Manage Reports 7"/>
          <p:cNvPicPr>
            <a:picLocks noChangeAspect="1" noChangeArrowheads="1"/>
          </p:cNvPicPr>
          <p:nvPr/>
        </p:nvPicPr>
        <p:blipFill>
          <a:blip r:embed="rId5" cstate="print"/>
          <a:srcRect/>
          <a:stretch>
            <a:fillRect/>
          </a:stretch>
        </p:blipFill>
        <p:spPr bwMode="auto">
          <a:xfrm>
            <a:off x="347663" y="2514600"/>
            <a:ext cx="6162675" cy="326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3.23</a:t>
            </a:r>
            <a:r>
              <a:rPr lang="en-US" dirty="0" smtClean="0"/>
              <a:t> </a:t>
            </a:r>
            <a:r>
              <a:rPr lang="en-US" dirty="0"/>
              <a:t/>
            </a:r>
            <a:br>
              <a:rPr lang="en-US" dirty="0"/>
            </a:br>
            <a:r>
              <a:rPr lang="en-US" sz="1800" dirty="0" smtClean="0"/>
              <a:t> Maintain Reports Schedules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Reports Schedules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137</a:t>
            </a:fld>
            <a:endParaRPr lang="en-US" dirty="0"/>
          </a:p>
        </p:txBody>
      </p:sp>
      <p:sp>
        <p:nvSpPr>
          <p:cNvPr id="15" name="TextBox 14"/>
          <p:cNvSpPr txBox="1"/>
          <p:nvPr/>
        </p:nvSpPr>
        <p:spPr>
          <a:xfrm>
            <a:off x="304800" y="4648200"/>
            <a:ext cx="6172200" cy="1384995"/>
          </a:xfrm>
          <a:prstGeom prst="rect">
            <a:avLst/>
          </a:prstGeom>
          <a:noFill/>
        </p:spPr>
        <p:txBody>
          <a:bodyPr wrap="square" rtlCol="0">
            <a:spAutoFit/>
          </a:bodyPr>
          <a:lstStyle/>
          <a:p>
            <a:r>
              <a:rPr lang="en-US" sz="1200" dirty="0" smtClean="0"/>
              <a:t>Reports can be scheduled to run either once at a specified date and time (including ‘Now’) or periodically on a schedule set by the requestor.  Several frequency intervals are available.</a:t>
            </a:r>
          </a:p>
          <a:p>
            <a:r>
              <a:rPr lang="en-US" sz="1200" dirty="0" smtClean="0"/>
              <a:t> </a:t>
            </a:r>
          </a:p>
          <a:p>
            <a:pPr marL="228600" lvl="0" indent="-228600">
              <a:buFont typeface="+mj-lt"/>
              <a:buAutoNum type="arabicPeriod" startAt="10"/>
            </a:pPr>
            <a:r>
              <a:rPr lang="en-US" sz="1200" dirty="0" smtClean="0"/>
              <a:t>Select the desired frequency and click the </a:t>
            </a:r>
            <a:r>
              <a:rPr lang="en-US" sz="1200" b="1" dirty="0" smtClean="0"/>
              <a:t>Submit</a:t>
            </a:r>
            <a:r>
              <a:rPr lang="en-US" sz="1200" dirty="0" smtClean="0"/>
              <a:t> button.  On the Report Schedule Settings screen, the date and time options associated with the selected frequency will be displayed.   </a:t>
            </a:r>
            <a:endParaRPr lang="en-US" sz="1200" dirty="0"/>
          </a:p>
        </p:txBody>
      </p:sp>
      <p:pic>
        <p:nvPicPr>
          <p:cNvPr id="183298" name="Picture 2" descr="Manage Reports 8"/>
          <p:cNvPicPr>
            <a:picLocks noChangeAspect="1" noChangeArrowheads="1"/>
          </p:cNvPicPr>
          <p:nvPr/>
        </p:nvPicPr>
        <p:blipFill>
          <a:blip r:embed="rId5" cstate="print"/>
          <a:srcRect/>
          <a:stretch>
            <a:fillRect/>
          </a:stretch>
        </p:blipFill>
        <p:spPr bwMode="auto">
          <a:xfrm>
            <a:off x="342900" y="2514600"/>
            <a:ext cx="6172200" cy="2057400"/>
          </a:xfrm>
          <a:prstGeom prst="rect">
            <a:avLst/>
          </a:prstGeom>
          <a:noFill/>
          <a:ln w="9525">
            <a:noFill/>
            <a:miter lim="800000"/>
            <a:headEnd/>
            <a:tailEnd/>
          </a:ln>
        </p:spPr>
      </p:pic>
      <p:pic>
        <p:nvPicPr>
          <p:cNvPr id="183299" name="Picture 3" descr="Manage Reports 9"/>
          <p:cNvPicPr>
            <a:picLocks noChangeAspect="1" noChangeArrowheads="1"/>
          </p:cNvPicPr>
          <p:nvPr/>
        </p:nvPicPr>
        <p:blipFill>
          <a:blip r:embed="rId6" cstate="print"/>
          <a:srcRect/>
          <a:stretch>
            <a:fillRect/>
          </a:stretch>
        </p:blipFill>
        <p:spPr bwMode="auto">
          <a:xfrm>
            <a:off x="762000" y="6172200"/>
            <a:ext cx="5334000" cy="2074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3.23</a:t>
            </a:r>
            <a:r>
              <a:rPr lang="en-US" dirty="0" smtClean="0"/>
              <a:t> </a:t>
            </a:r>
            <a:r>
              <a:rPr lang="en-US" dirty="0"/>
              <a:t/>
            </a:r>
            <a:br>
              <a:rPr lang="en-US" dirty="0"/>
            </a:br>
            <a:r>
              <a:rPr lang="en-US" sz="1800" dirty="0" smtClean="0"/>
              <a:t> Maintain Reports Schedules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Reports Schedules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138</a:t>
            </a:fld>
            <a:endParaRPr lang="en-US" dirty="0"/>
          </a:p>
        </p:txBody>
      </p:sp>
      <p:sp>
        <p:nvSpPr>
          <p:cNvPr id="15" name="TextBox 14"/>
          <p:cNvSpPr txBox="1"/>
          <p:nvPr/>
        </p:nvSpPr>
        <p:spPr>
          <a:xfrm>
            <a:off x="342900" y="2438400"/>
            <a:ext cx="6172200" cy="1200329"/>
          </a:xfrm>
          <a:prstGeom prst="rect">
            <a:avLst/>
          </a:prstGeom>
          <a:noFill/>
        </p:spPr>
        <p:txBody>
          <a:bodyPr wrap="square" rtlCol="0">
            <a:spAutoFit/>
          </a:bodyPr>
          <a:lstStyle/>
          <a:p>
            <a:r>
              <a:rPr lang="en-US" sz="1200" dirty="0" smtClean="0"/>
              <a:t>Using the required format, enter the date and time at which the report should first be run, and enter an end date for a series of reports.</a:t>
            </a:r>
          </a:p>
          <a:p>
            <a:r>
              <a:rPr lang="en-US" sz="1200" dirty="0" smtClean="0"/>
              <a:t> </a:t>
            </a:r>
          </a:p>
          <a:p>
            <a:pPr lvl="0"/>
            <a:r>
              <a:rPr lang="en-US" sz="1200" dirty="0" smtClean="0"/>
              <a:t>After entry of the report schedule settings are complete, click the </a:t>
            </a:r>
            <a:r>
              <a:rPr lang="en-US" sz="1200" b="1" dirty="0" smtClean="0"/>
              <a:t>Next</a:t>
            </a:r>
            <a:r>
              <a:rPr lang="en-US" sz="1200" dirty="0" smtClean="0"/>
              <a:t> button.  The Run/Schedule Report Confirmation screen will be displayed.  </a:t>
            </a:r>
          </a:p>
          <a:p>
            <a:r>
              <a:rPr lang="en-US" sz="1200" dirty="0" smtClean="0"/>
              <a:t> </a:t>
            </a:r>
            <a:endParaRPr lang="en-US" sz="1200" dirty="0"/>
          </a:p>
        </p:txBody>
      </p:sp>
      <p:pic>
        <p:nvPicPr>
          <p:cNvPr id="184322" name="Picture 2" descr="Manage Reports 10"/>
          <p:cNvPicPr>
            <a:picLocks noChangeAspect="1" noChangeArrowheads="1"/>
          </p:cNvPicPr>
          <p:nvPr/>
        </p:nvPicPr>
        <p:blipFill>
          <a:blip r:embed="rId5" cstate="print"/>
          <a:srcRect/>
          <a:stretch>
            <a:fillRect/>
          </a:stretch>
        </p:blipFill>
        <p:spPr bwMode="auto">
          <a:xfrm>
            <a:off x="1524000" y="3581400"/>
            <a:ext cx="3810000" cy="42489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3.23</a:t>
            </a:r>
            <a:r>
              <a:rPr lang="en-US" dirty="0" smtClean="0"/>
              <a:t> </a:t>
            </a:r>
            <a:r>
              <a:rPr lang="en-US" dirty="0"/>
              <a:t/>
            </a:r>
            <a:br>
              <a:rPr lang="en-US" dirty="0"/>
            </a:br>
            <a:r>
              <a:rPr lang="en-US" sz="1800" dirty="0" smtClean="0"/>
              <a:t> Maintain Reports Schedules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Reports Schedules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139</a:t>
            </a:fld>
            <a:endParaRPr lang="en-US" dirty="0"/>
          </a:p>
        </p:txBody>
      </p:sp>
      <p:sp>
        <p:nvSpPr>
          <p:cNvPr id="15" name="TextBox 14"/>
          <p:cNvSpPr txBox="1"/>
          <p:nvPr/>
        </p:nvSpPr>
        <p:spPr>
          <a:xfrm>
            <a:off x="342900" y="2438400"/>
            <a:ext cx="6172200" cy="1384995"/>
          </a:xfrm>
          <a:prstGeom prst="rect">
            <a:avLst/>
          </a:prstGeom>
          <a:noFill/>
        </p:spPr>
        <p:txBody>
          <a:bodyPr wrap="square" rtlCol="0">
            <a:spAutoFit/>
          </a:bodyPr>
          <a:lstStyle/>
          <a:p>
            <a:r>
              <a:rPr lang="en-US" sz="1200" dirty="0" smtClean="0"/>
              <a:t>To view, download, or schedule another report click on the </a:t>
            </a:r>
            <a:r>
              <a:rPr lang="en-US" sz="1200" b="1" dirty="0" smtClean="0"/>
              <a:t>Manage Report</a:t>
            </a:r>
            <a:r>
              <a:rPr lang="en-US" sz="1200" dirty="0" smtClean="0"/>
              <a:t> button to return to the Report Search screen.  Click on </a:t>
            </a:r>
            <a:r>
              <a:rPr lang="en-US" sz="1200" b="1" dirty="0" smtClean="0"/>
              <a:t>Back to Menu</a:t>
            </a:r>
            <a:r>
              <a:rPr lang="en-US" sz="1200" dirty="0" smtClean="0"/>
              <a:t> to go to the main menu.</a:t>
            </a:r>
          </a:p>
          <a:p>
            <a:r>
              <a:rPr lang="en-US" sz="1200" dirty="0" smtClean="0"/>
              <a:t> </a:t>
            </a:r>
          </a:p>
          <a:p>
            <a:pPr marL="228600" lvl="0" indent="-228600">
              <a:buFont typeface="+mj-lt"/>
              <a:buAutoNum type="arabicPeriod" startAt="12"/>
            </a:pPr>
            <a:r>
              <a:rPr lang="en-US" sz="1200" dirty="0" smtClean="0"/>
              <a:t>From the Report Instance Search results list (Figure xx), to download the report results of an instance with the Status of Success, select the instance and click the </a:t>
            </a:r>
            <a:r>
              <a:rPr lang="en-US" sz="1200" b="1" dirty="0" smtClean="0"/>
              <a:t>Download Report</a:t>
            </a:r>
            <a:r>
              <a:rPr lang="en-US" sz="1200" dirty="0" smtClean="0"/>
              <a:t> button.  The File Format for Report screen will be displayed.  </a:t>
            </a:r>
          </a:p>
          <a:p>
            <a:pPr marL="228600" indent="-228600"/>
            <a:endParaRPr lang="en-US" sz="1200" dirty="0"/>
          </a:p>
        </p:txBody>
      </p:sp>
      <p:pic>
        <p:nvPicPr>
          <p:cNvPr id="185346" name="Picture 2" descr="Manage Reports 5"/>
          <p:cNvPicPr>
            <a:picLocks noChangeAspect="1" noChangeArrowheads="1"/>
          </p:cNvPicPr>
          <p:nvPr/>
        </p:nvPicPr>
        <p:blipFill>
          <a:blip r:embed="rId5" cstate="print"/>
          <a:srcRect/>
          <a:stretch>
            <a:fillRect/>
          </a:stretch>
        </p:blipFill>
        <p:spPr bwMode="auto">
          <a:xfrm>
            <a:off x="342900" y="3733800"/>
            <a:ext cx="6172200" cy="1905000"/>
          </a:xfrm>
          <a:prstGeom prst="rect">
            <a:avLst/>
          </a:prstGeom>
          <a:noFill/>
          <a:ln w="9525">
            <a:noFill/>
            <a:miter lim="800000"/>
            <a:headEnd/>
            <a:tailEnd/>
          </a:ln>
        </p:spPr>
      </p:pic>
      <p:sp>
        <p:nvSpPr>
          <p:cNvPr id="13" name="TextBox 12"/>
          <p:cNvSpPr txBox="1"/>
          <p:nvPr/>
        </p:nvSpPr>
        <p:spPr>
          <a:xfrm>
            <a:off x="304800" y="5791200"/>
            <a:ext cx="6172200" cy="1384995"/>
          </a:xfrm>
          <a:prstGeom prst="rect">
            <a:avLst/>
          </a:prstGeom>
          <a:noFill/>
        </p:spPr>
        <p:txBody>
          <a:bodyPr wrap="square" rtlCol="0">
            <a:spAutoFit/>
          </a:bodyPr>
          <a:lstStyle/>
          <a:p>
            <a:r>
              <a:rPr lang="en-US" sz="1200" dirty="0" smtClean="0"/>
              <a:t>Reports can be downloaded in several file formats, including PDF, MS Excel, MS Word, .RTF, .TXT, .CSV, and .XML.</a:t>
            </a:r>
          </a:p>
          <a:p>
            <a:r>
              <a:rPr lang="en-US" sz="1200" dirty="0" smtClean="0"/>
              <a:t> </a:t>
            </a:r>
          </a:p>
          <a:p>
            <a:pPr marL="228600" lvl="0" indent="-228600">
              <a:buFont typeface="+mj-lt"/>
              <a:buAutoNum type="arabicPeriod" startAt="13"/>
            </a:pPr>
            <a:r>
              <a:rPr lang="en-US" sz="1200" dirty="0" smtClean="0"/>
              <a:t>Select the desired file format for the download and click the </a:t>
            </a:r>
            <a:r>
              <a:rPr lang="en-US" sz="1200" b="1" dirty="0" smtClean="0"/>
              <a:t>Submit</a:t>
            </a:r>
            <a:r>
              <a:rPr lang="en-US" sz="1200" dirty="0" smtClean="0"/>
              <a:t> button.  The report will be displayed either in the application associated with the file type or in an Internet Explorer screen.</a:t>
            </a:r>
          </a:p>
          <a:p>
            <a:pPr marL="228600" indent="-228600"/>
            <a:endParaRPr lang="en-US"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r>
              <a:rPr lang="en-US" sz="2000" b="1" u="sng" dirty="0" smtClean="0">
                <a:solidFill>
                  <a:schemeClr val="accent1"/>
                </a:solidFill>
                <a:effectLst/>
              </a:rPr>
              <a:t>Scenarios </a:t>
            </a:r>
            <a:r>
              <a:rPr lang="en-US" sz="2000" b="1" dirty="0" smtClean="0">
                <a:solidFill>
                  <a:schemeClr val="accent1"/>
                </a:solidFill>
              </a:rPr>
              <a:t>- Agency</a:t>
            </a:r>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39" name="Rectangle 38"/>
          <p:cNvSpPr/>
          <p:nvPr/>
        </p:nvSpPr>
        <p:spPr>
          <a:xfrm>
            <a:off x="3886200" y="4114800"/>
            <a:ext cx="1524000" cy="2209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381000" y="4114800"/>
            <a:ext cx="3429000" cy="2209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2286000" y="2438400"/>
            <a:ext cx="3124200" cy="1219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381000" y="2438400"/>
            <a:ext cx="1828800" cy="1219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609600" y="4191000"/>
            <a:ext cx="1371600" cy="98755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3.4</a:t>
            </a:r>
          </a:p>
          <a:p>
            <a:pPr algn="ctr"/>
            <a:r>
              <a:rPr lang="en-US" sz="1200" dirty="0" smtClean="0"/>
              <a:t>Current Alerts</a:t>
            </a:r>
            <a:endParaRPr lang="en-US" sz="1200" dirty="0"/>
          </a:p>
        </p:txBody>
      </p:sp>
      <p:sp>
        <p:nvSpPr>
          <p:cNvPr id="44" name="TextBox 43"/>
          <p:cNvSpPr txBox="1"/>
          <p:nvPr/>
        </p:nvSpPr>
        <p:spPr>
          <a:xfrm>
            <a:off x="381000" y="2133600"/>
            <a:ext cx="2209800" cy="307777"/>
          </a:xfrm>
          <a:prstGeom prst="rect">
            <a:avLst/>
          </a:prstGeom>
          <a:noFill/>
        </p:spPr>
        <p:txBody>
          <a:bodyPr wrap="square" rtlCol="0">
            <a:spAutoFit/>
          </a:bodyPr>
          <a:lstStyle/>
          <a:p>
            <a:r>
              <a:rPr lang="en-US" sz="1400" b="1" dirty="0" smtClean="0"/>
              <a:t>License Management</a:t>
            </a:r>
            <a:endParaRPr lang="en-US" sz="1400" b="1" dirty="0"/>
          </a:p>
        </p:txBody>
      </p:sp>
      <p:sp>
        <p:nvSpPr>
          <p:cNvPr id="45" name="Oval 44"/>
          <p:cNvSpPr/>
          <p:nvPr/>
        </p:nvSpPr>
        <p:spPr>
          <a:xfrm>
            <a:off x="2286000" y="41910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3.24</a:t>
            </a:r>
          </a:p>
          <a:p>
            <a:pPr algn="ctr"/>
            <a:r>
              <a:rPr lang="en-US" sz="1200" dirty="0" smtClean="0"/>
              <a:t>Update Alert Status</a:t>
            </a:r>
          </a:p>
        </p:txBody>
      </p:sp>
      <p:sp>
        <p:nvSpPr>
          <p:cNvPr id="47" name="Oval 46"/>
          <p:cNvSpPr/>
          <p:nvPr/>
        </p:nvSpPr>
        <p:spPr>
          <a:xfrm>
            <a:off x="609600" y="25908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3.7</a:t>
            </a:r>
          </a:p>
          <a:p>
            <a:pPr algn="ctr"/>
            <a:r>
              <a:rPr lang="en-US" sz="1200" dirty="0" smtClean="0"/>
              <a:t>Query Licenses</a:t>
            </a:r>
            <a:endParaRPr lang="en-US" sz="1200" dirty="0"/>
          </a:p>
        </p:txBody>
      </p:sp>
      <p:sp>
        <p:nvSpPr>
          <p:cNvPr id="49" name="Oval 48"/>
          <p:cNvSpPr/>
          <p:nvPr/>
        </p:nvSpPr>
        <p:spPr>
          <a:xfrm>
            <a:off x="2286000" y="25908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3.22</a:t>
            </a:r>
          </a:p>
          <a:p>
            <a:pPr algn="ctr"/>
            <a:r>
              <a:rPr lang="en-US" sz="1200" dirty="0" smtClean="0"/>
              <a:t>Manage Reports</a:t>
            </a:r>
            <a:endParaRPr lang="en-US" sz="1200" dirty="0"/>
          </a:p>
        </p:txBody>
      </p:sp>
      <p:sp>
        <p:nvSpPr>
          <p:cNvPr id="51" name="Oval 50"/>
          <p:cNvSpPr/>
          <p:nvPr/>
        </p:nvSpPr>
        <p:spPr>
          <a:xfrm>
            <a:off x="3810000" y="2590800"/>
            <a:ext cx="1447800" cy="98755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3.23</a:t>
            </a:r>
          </a:p>
          <a:p>
            <a:pPr algn="ctr"/>
            <a:r>
              <a:rPr lang="en-US" sz="1200" dirty="0" smtClean="0"/>
              <a:t>Maintain Report Schedules</a:t>
            </a:r>
            <a:endParaRPr lang="en-US" sz="1200" dirty="0"/>
          </a:p>
        </p:txBody>
      </p:sp>
      <p:sp>
        <p:nvSpPr>
          <p:cNvPr id="53" name="Oval 52"/>
          <p:cNvSpPr/>
          <p:nvPr/>
        </p:nvSpPr>
        <p:spPr>
          <a:xfrm>
            <a:off x="609600" y="52578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3.25</a:t>
            </a:r>
          </a:p>
          <a:p>
            <a:pPr algn="ctr"/>
            <a:r>
              <a:rPr lang="en-US" sz="1200" dirty="0" smtClean="0"/>
              <a:t>Review Alert History</a:t>
            </a:r>
          </a:p>
        </p:txBody>
      </p:sp>
      <p:sp>
        <p:nvSpPr>
          <p:cNvPr id="55" name="Oval 54"/>
          <p:cNvSpPr/>
          <p:nvPr/>
        </p:nvSpPr>
        <p:spPr>
          <a:xfrm>
            <a:off x="2286000" y="52578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3.5</a:t>
            </a:r>
          </a:p>
          <a:p>
            <a:pPr algn="ctr"/>
            <a:r>
              <a:rPr lang="en-US" sz="1200" dirty="0" smtClean="0"/>
              <a:t>Send Message to NSTS Mailbox</a:t>
            </a:r>
          </a:p>
        </p:txBody>
      </p:sp>
      <p:sp>
        <p:nvSpPr>
          <p:cNvPr id="57" name="TextBox 56"/>
          <p:cNvSpPr txBox="1"/>
          <p:nvPr/>
        </p:nvSpPr>
        <p:spPr>
          <a:xfrm>
            <a:off x="2743200" y="2133600"/>
            <a:ext cx="2209800" cy="307777"/>
          </a:xfrm>
          <a:prstGeom prst="rect">
            <a:avLst/>
          </a:prstGeom>
          <a:noFill/>
        </p:spPr>
        <p:txBody>
          <a:bodyPr wrap="square" rtlCol="0">
            <a:spAutoFit/>
          </a:bodyPr>
          <a:lstStyle/>
          <a:p>
            <a:r>
              <a:rPr lang="en-US" sz="1400" b="1" dirty="0" smtClean="0"/>
              <a:t>Report Management</a:t>
            </a:r>
            <a:endParaRPr lang="en-US" sz="1400" b="1" dirty="0"/>
          </a:p>
        </p:txBody>
      </p:sp>
      <p:sp>
        <p:nvSpPr>
          <p:cNvPr id="59" name="TextBox 58"/>
          <p:cNvSpPr txBox="1"/>
          <p:nvPr/>
        </p:nvSpPr>
        <p:spPr>
          <a:xfrm>
            <a:off x="1143000" y="3810000"/>
            <a:ext cx="2209800" cy="307777"/>
          </a:xfrm>
          <a:prstGeom prst="rect">
            <a:avLst/>
          </a:prstGeom>
          <a:noFill/>
        </p:spPr>
        <p:txBody>
          <a:bodyPr wrap="square" rtlCol="0">
            <a:spAutoFit/>
          </a:bodyPr>
          <a:lstStyle/>
          <a:p>
            <a:r>
              <a:rPr lang="en-US" sz="1400" b="1" dirty="0" smtClean="0"/>
              <a:t>Alert Management</a:t>
            </a:r>
            <a:endParaRPr lang="en-US" sz="1400" b="1" dirty="0"/>
          </a:p>
        </p:txBody>
      </p:sp>
      <p:sp>
        <p:nvSpPr>
          <p:cNvPr id="71" name="Oval 70"/>
          <p:cNvSpPr/>
          <p:nvPr/>
        </p:nvSpPr>
        <p:spPr>
          <a:xfrm>
            <a:off x="3962400" y="48006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3.6</a:t>
            </a:r>
          </a:p>
          <a:p>
            <a:pPr algn="ctr"/>
            <a:r>
              <a:rPr lang="en-US" sz="1200" dirty="0" smtClean="0"/>
              <a:t>Obtain Supporting Information</a:t>
            </a:r>
          </a:p>
        </p:txBody>
      </p:sp>
      <p:sp>
        <p:nvSpPr>
          <p:cNvPr id="72" name="TextBox 71"/>
          <p:cNvSpPr txBox="1"/>
          <p:nvPr/>
        </p:nvSpPr>
        <p:spPr>
          <a:xfrm>
            <a:off x="4191000" y="3810000"/>
            <a:ext cx="990600" cy="307777"/>
          </a:xfrm>
          <a:prstGeom prst="rect">
            <a:avLst/>
          </a:prstGeom>
          <a:noFill/>
        </p:spPr>
        <p:txBody>
          <a:bodyPr wrap="square" rtlCol="0">
            <a:spAutoFit/>
          </a:bodyPr>
          <a:lstStyle/>
          <a:p>
            <a:r>
              <a:rPr lang="en-US" sz="1400" b="1" dirty="0" smtClean="0"/>
              <a:t>Training</a:t>
            </a:r>
            <a:endParaRPr lang="en-US" sz="1400" b="1" dirty="0"/>
          </a:p>
        </p:txBody>
      </p:sp>
      <p:grpSp>
        <p:nvGrpSpPr>
          <p:cNvPr id="2" name="Group 82"/>
          <p:cNvGrpSpPr>
            <a:grpSpLocks/>
          </p:cNvGrpSpPr>
          <p:nvPr/>
        </p:nvGrpSpPr>
        <p:grpSpPr bwMode="auto">
          <a:xfrm>
            <a:off x="2590800" y="6553200"/>
            <a:ext cx="768096" cy="1066800"/>
            <a:chOff x="4976" y="2572"/>
            <a:chExt cx="346" cy="467"/>
          </a:xfrm>
          <a:effectLst>
            <a:outerShdw blurRad="50800" dist="38100" dir="13500000" algn="br" rotWithShape="0">
              <a:prstClr val="black">
                <a:alpha val="40000"/>
              </a:prstClr>
            </a:outerShdw>
          </a:effectLst>
        </p:grpSpPr>
        <p:sp>
          <p:nvSpPr>
            <p:cNvPr id="74"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78" name="TextBox 77"/>
          <p:cNvSpPr txBox="1"/>
          <p:nvPr/>
        </p:nvSpPr>
        <p:spPr>
          <a:xfrm>
            <a:off x="2133600" y="7924800"/>
            <a:ext cx="1664208" cy="307777"/>
          </a:xfrm>
          <a:prstGeom prst="rect">
            <a:avLst/>
          </a:prstGeom>
          <a:noFill/>
        </p:spPr>
        <p:txBody>
          <a:bodyPr wrap="square" rtlCol="0">
            <a:spAutoFit/>
          </a:bodyPr>
          <a:lstStyle/>
          <a:p>
            <a:pPr algn="ctr"/>
            <a:r>
              <a:rPr lang="en-US" sz="1400" b="1" dirty="0" smtClean="0"/>
              <a:t>Agency User</a:t>
            </a:r>
            <a:endParaRPr lang="en-US" sz="1400" b="1" dirty="0"/>
          </a:p>
        </p:txBody>
      </p:sp>
      <p:sp>
        <p:nvSpPr>
          <p:cNvPr id="79" name="TextBox 78"/>
          <p:cNvSpPr txBox="1"/>
          <p:nvPr/>
        </p:nvSpPr>
        <p:spPr>
          <a:xfrm>
            <a:off x="3962400" y="6781800"/>
            <a:ext cx="1600200" cy="923330"/>
          </a:xfrm>
          <a:prstGeom prst="rect">
            <a:avLst/>
          </a:prstGeom>
          <a:noFill/>
        </p:spPr>
        <p:txBody>
          <a:bodyPr wrap="square" rtlCol="0">
            <a:spAutoFit/>
          </a:bodyPr>
          <a:lstStyle/>
          <a:p>
            <a:r>
              <a:rPr lang="en-US" dirty="0" smtClean="0"/>
              <a:t>NRC</a:t>
            </a:r>
          </a:p>
          <a:p>
            <a:r>
              <a:rPr lang="en-US" dirty="0" smtClean="0"/>
              <a:t>A/S Staff</a:t>
            </a:r>
          </a:p>
          <a:p>
            <a:r>
              <a:rPr lang="en-US" dirty="0" smtClean="0"/>
              <a:t>DOE</a:t>
            </a:r>
            <a:endParaRPr lang="en-US" dirty="0"/>
          </a:p>
        </p:txBody>
      </p:sp>
      <p:sp>
        <p:nvSpPr>
          <p:cNvPr id="31" name="Slide Number Placeholder 30"/>
          <p:cNvSpPr>
            <a:spLocks noGrp="1"/>
          </p:cNvSpPr>
          <p:nvPr>
            <p:ph type="sldNum" sz="quarter" idx="12"/>
          </p:nvPr>
        </p:nvSpPr>
        <p:spPr/>
        <p:txBody>
          <a:bodyPr/>
          <a:lstStyle/>
          <a:p>
            <a:fld id="{4A4C55D3-80C2-40D0-AD82-A9B311009251}" type="slidenum">
              <a:rPr lang="en-US" smtClean="0"/>
              <a:pPr/>
              <a:t>14</a:t>
            </a:fld>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3.23</a:t>
            </a:r>
            <a:r>
              <a:rPr lang="en-US" dirty="0" smtClean="0"/>
              <a:t> </a:t>
            </a:r>
            <a:r>
              <a:rPr lang="en-US" dirty="0"/>
              <a:t/>
            </a:r>
            <a:br>
              <a:rPr lang="en-US" dirty="0"/>
            </a:br>
            <a:r>
              <a:rPr lang="en-US" sz="1800" dirty="0" smtClean="0"/>
              <a:t> Maintain Reports Schedules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Reports Schedules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140</a:t>
            </a:fld>
            <a:endParaRPr lang="en-US" dirty="0"/>
          </a:p>
        </p:txBody>
      </p:sp>
      <p:sp>
        <p:nvSpPr>
          <p:cNvPr id="13" name="TextBox 12"/>
          <p:cNvSpPr txBox="1"/>
          <p:nvPr/>
        </p:nvSpPr>
        <p:spPr>
          <a:xfrm>
            <a:off x="304800" y="6019800"/>
            <a:ext cx="6172200" cy="2308324"/>
          </a:xfrm>
          <a:prstGeom prst="rect">
            <a:avLst/>
          </a:prstGeom>
          <a:noFill/>
        </p:spPr>
        <p:txBody>
          <a:bodyPr wrap="square" rtlCol="0">
            <a:spAutoFit/>
          </a:bodyPr>
          <a:lstStyle/>
          <a:p>
            <a:r>
              <a:rPr lang="en-US" sz="1200" dirty="0" smtClean="0"/>
              <a:t>If the report results are displayed in an Internet Explorer window, it will be necessary to click the browser back button to return to NSTS.  Do not close the browser window or your session will be closed without having logged off and you will need to wait at least 10 minutes for your session to timeout before logging on again.</a:t>
            </a:r>
          </a:p>
          <a:p>
            <a:r>
              <a:rPr lang="en-US" sz="1200" dirty="0" smtClean="0"/>
              <a:t> </a:t>
            </a:r>
          </a:p>
          <a:p>
            <a:r>
              <a:rPr lang="en-US" sz="1200" dirty="0" smtClean="0"/>
              <a:t>Use the application’s or Internet Explorer’s tools to save, print, and navigate in the report results.</a:t>
            </a:r>
          </a:p>
          <a:p>
            <a:r>
              <a:rPr lang="en-US" sz="1200" dirty="0" smtClean="0"/>
              <a:t> </a:t>
            </a:r>
          </a:p>
          <a:p>
            <a:pPr marL="228600" lvl="0" indent="-228600">
              <a:buFont typeface="+mj-lt"/>
              <a:buAutoNum type="arabicPeriod" startAt="14"/>
            </a:pPr>
            <a:r>
              <a:rPr lang="en-US" sz="1200" dirty="0" smtClean="0"/>
              <a:t>From the Report Instance Search results list (Figure xx), clicking the </a:t>
            </a:r>
            <a:r>
              <a:rPr lang="en-US" sz="1200" b="1" dirty="0" smtClean="0"/>
              <a:t>Download</a:t>
            </a:r>
            <a:r>
              <a:rPr lang="en-US" sz="1200" dirty="0" smtClean="0"/>
              <a:t> button for an instance with the status of Recurring will return an NSTS Unrecoverable Error because no report results are yet available for the selected instance.</a:t>
            </a:r>
          </a:p>
          <a:p>
            <a:pPr marL="228600" indent="-228600"/>
            <a:endParaRPr lang="en-US" sz="1200" dirty="0"/>
          </a:p>
        </p:txBody>
      </p:sp>
      <p:pic>
        <p:nvPicPr>
          <p:cNvPr id="186370" name="Picture 2" descr="Manage Reports 6"/>
          <p:cNvPicPr>
            <a:picLocks noChangeAspect="1" noChangeArrowheads="1"/>
          </p:cNvPicPr>
          <p:nvPr/>
        </p:nvPicPr>
        <p:blipFill>
          <a:blip r:embed="rId5" cstate="print"/>
          <a:srcRect/>
          <a:stretch>
            <a:fillRect/>
          </a:stretch>
        </p:blipFill>
        <p:spPr bwMode="auto">
          <a:xfrm>
            <a:off x="342900" y="2438400"/>
            <a:ext cx="6172200" cy="3467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3.23</a:t>
            </a:r>
            <a:r>
              <a:rPr lang="en-US" dirty="0" smtClean="0"/>
              <a:t> </a:t>
            </a:r>
            <a:r>
              <a:rPr lang="en-US" dirty="0"/>
              <a:t/>
            </a:r>
            <a:br>
              <a:rPr lang="en-US" dirty="0"/>
            </a:br>
            <a:r>
              <a:rPr lang="en-US" sz="1800" dirty="0" smtClean="0"/>
              <a:t> Maintain Reports Schedules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Reports Schedules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141</a:t>
            </a:fld>
            <a:endParaRPr lang="en-US" dirty="0"/>
          </a:p>
        </p:txBody>
      </p:sp>
      <p:sp>
        <p:nvSpPr>
          <p:cNvPr id="13" name="TextBox 12"/>
          <p:cNvSpPr txBox="1"/>
          <p:nvPr/>
        </p:nvSpPr>
        <p:spPr>
          <a:xfrm>
            <a:off x="304800" y="4038600"/>
            <a:ext cx="6172200" cy="461665"/>
          </a:xfrm>
          <a:prstGeom prst="rect">
            <a:avLst/>
          </a:prstGeom>
          <a:noFill/>
        </p:spPr>
        <p:txBody>
          <a:bodyPr wrap="square" rtlCol="0">
            <a:spAutoFit/>
          </a:bodyPr>
          <a:lstStyle/>
          <a:p>
            <a:r>
              <a:rPr lang="en-US" sz="1200" dirty="0" smtClean="0"/>
              <a:t>Click the </a:t>
            </a:r>
            <a:r>
              <a:rPr lang="en-US" sz="1200" b="1" dirty="0" smtClean="0"/>
              <a:t>Back to update entries</a:t>
            </a:r>
            <a:r>
              <a:rPr lang="en-US" sz="1200" dirty="0" smtClean="0"/>
              <a:t> button to return to the list of report instances.</a:t>
            </a:r>
          </a:p>
          <a:p>
            <a:pPr marL="228600" indent="-228600"/>
            <a:endParaRPr lang="en-US" sz="1200" dirty="0"/>
          </a:p>
        </p:txBody>
      </p:sp>
      <p:pic>
        <p:nvPicPr>
          <p:cNvPr id="187394" name="Picture 2" descr="Manage Reports 15 Download error"/>
          <p:cNvPicPr>
            <a:picLocks noChangeAspect="1" noChangeArrowheads="1"/>
          </p:cNvPicPr>
          <p:nvPr/>
        </p:nvPicPr>
        <p:blipFill>
          <a:blip r:embed="rId5" cstate="print"/>
          <a:srcRect/>
          <a:stretch>
            <a:fillRect/>
          </a:stretch>
        </p:blipFill>
        <p:spPr bwMode="auto">
          <a:xfrm>
            <a:off x="342900" y="2438400"/>
            <a:ext cx="6172200" cy="1457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3.24</a:t>
            </a:r>
            <a:r>
              <a:rPr lang="en-US" dirty="0" smtClean="0"/>
              <a:t> </a:t>
            </a:r>
            <a:r>
              <a:rPr lang="en-US" dirty="0"/>
              <a:t/>
            </a:r>
            <a:br>
              <a:rPr lang="en-US" dirty="0"/>
            </a:br>
            <a:r>
              <a:rPr lang="en-US" sz="1800" dirty="0" smtClean="0"/>
              <a:t>Update Alert Status</a:t>
            </a:r>
            <a:endParaRPr lang="en-US" sz="1800" dirty="0"/>
          </a:p>
        </p:txBody>
      </p:sp>
      <p:sp>
        <p:nvSpPr>
          <p:cNvPr id="55" name="TextBox 54"/>
          <p:cNvSpPr txBox="1"/>
          <p:nvPr/>
        </p:nvSpPr>
        <p:spPr>
          <a:xfrm>
            <a:off x="304800" y="2133601"/>
            <a:ext cx="6248400" cy="769441"/>
          </a:xfrm>
          <a:prstGeom prst="rect">
            <a:avLst/>
          </a:prstGeom>
          <a:noFill/>
        </p:spPr>
        <p:txBody>
          <a:bodyPr wrap="square" rtlCol="0">
            <a:spAutoFit/>
          </a:bodyPr>
          <a:lstStyle/>
          <a:p>
            <a:r>
              <a:rPr lang="en-US" sz="1100" dirty="0" smtClean="0"/>
              <a:t>Many of the alerts generated by business events require investigation and resolution.  The NRC Staff, Agreement State Staff, DOE Staff, and NSTS Analyst need the capability to monitor and update the status of the alerts.  The Update Alert Status functionality enables the user to view and update alerts generated by NSTS.</a:t>
            </a:r>
            <a:endParaRPr lang="en-US" sz="11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3.24</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do I update the status of an alert?</a:t>
            </a:r>
            <a:endParaRPr lang="en-US" sz="1100" dirty="0"/>
          </a:p>
        </p:txBody>
      </p:sp>
      <p:sp>
        <p:nvSpPr>
          <p:cNvPr id="26" name="TextBox 25"/>
          <p:cNvSpPr txBox="1"/>
          <p:nvPr/>
        </p:nvSpPr>
        <p:spPr>
          <a:xfrm>
            <a:off x="3200400" y="4648203"/>
            <a:ext cx="2895600" cy="1384995"/>
          </a:xfrm>
          <a:prstGeom prst="rect">
            <a:avLst/>
          </a:prstGeom>
          <a:noFill/>
        </p:spPr>
        <p:txBody>
          <a:bodyPr wrap="square" rtlCol="0">
            <a:spAutoFit/>
          </a:bodyPr>
          <a:lstStyle/>
          <a:p>
            <a:pPr>
              <a:buFont typeface="Arial" pitchFamily="34" charset="0"/>
              <a:buChar char="•"/>
            </a:pPr>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19" name="TextBox 18"/>
          <p:cNvSpPr txBox="1"/>
          <p:nvPr/>
        </p:nvSpPr>
        <p:spPr>
          <a:xfrm>
            <a:off x="3352800" y="4191000"/>
            <a:ext cx="2819400" cy="3231654"/>
          </a:xfrm>
          <a:prstGeom prst="rect">
            <a:avLst/>
          </a:prstGeom>
          <a:noFill/>
        </p:spPr>
        <p:txBody>
          <a:bodyPr wrap="square" rtlCol="0">
            <a:spAutoFit/>
          </a:bodyPr>
          <a:lstStyle/>
          <a:p>
            <a:pPr>
              <a:buFont typeface="Arial" pitchFamily="34" charset="0"/>
              <a:buChar char="•"/>
            </a:pPr>
            <a:r>
              <a:rPr lang="en-US" sz="1200" dirty="0" smtClean="0"/>
              <a:t>Under Alert Management, click the </a:t>
            </a:r>
            <a:r>
              <a:rPr lang="en-US" sz="1200" b="1" dirty="0" smtClean="0"/>
              <a:t>Update Alert Status</a:t>
            </a:r>
            <a:r>
              <a:rPr lang="en-US" sz="1200" dirty="0" smtClean="0"/>
              <a:t> link</a:t>
            </a:r>
          </a:p>
          <a:p>
            <a:pPr>
              <a:buFont typeface="Arial" pitchFamily="34" charset="0"/>
              <a:buChar char="•"/>
            </a:pPr>
            <a:endParaRPr lang="en-US" sz="1200" dirty="0" smtClean="0"/>
          </a:p>
          <a:p>
            <a:pPr>
              <a:buFont typeface="Arial" pitchFamily="34" charset="0"/>
              <a:buChar char="•"/>
            </a:pPr>
            <a:r>
              <a:rPr lang="en-US" sz="1200" dirty="0" smtClean="0"/>
              <a:t>Apply search criteria</a:t>
            </a:r>
          </a:p>
          <a:p>
            <a:pPr>
              <a:buFont typeface="Arial" pitchFamily="34" charset="0"/>
              <a:buChar char="•"/>
            </a:pPr>
            <a:endParaRPr lang="en-US" sz="1200" dirty="0" smtClean="0"/>
          </a:p>
          <a:p>
            <a:pPr>
              <a:buFont typeface="Arial" pitchFamily="34" charset="0"/>
              <a:buChar char="•"/>
            </a:pPr>
            <a:r>
              <a:rPr lang="en-US" sz="1200" dirty="0" smtClean="0"/>
              <a:t>View additional  Alert details by clicking on the corresponding links for Recipient, Licensee, Source, and Comment links</a:t>
            </a:r>
          </a:p>
          <a:p>
            <a:pPr>
              <a:buFont typeface="Arial" pitchFamily="34" charset="0"/>
              <a:buChar char="•"/>
            </a:pPr>
            <a:endParaRPr lang="en-US" sz="1200" dirty="0" smtClean="0"/>
          </a:p>
          <a:p>
            <a:pPr>
              <a:buFont typeface="Arial" pitchFamily="34" charset="0"/>
              <a:buChar char="•"/>
            </a:pPr>
            <a:r>
              <a:rPr lang="en-US" sz="1200" dirty="0" smtClean="0"/>
              <a:t>Select the Alert to be updated</a:t>
            </a:r>
          </a:p>
          <a:p>
            <a:pPr>
              <a:buFont typeface="Arial" pitchFamily="34" charset="0"/>
              <a:buChar char="•"/>
            </a:pPr>
            <a:endParaRPr lang="en-US" sz="1200" dirty="0" smtClean="0"/>
          </a:p>
          <a:p>
            <a:pPr>
              <a:buFont typeface="Arial" pitchFamily="34" charset="0"/>
              <a:buChar char="•"/>
            </a:pPr>
            <a:r>
              <a:rPr lang="en-US" sz="1200" dirty="0" smtClean="0"/>
              <a:t>As appropriate change  Primary Recipient, Update Status, and Comment</a:t>
            </a:r>
          </a:p>
          <a:p>
            <a:pPr>
              <a:buFont typeface="Arial" pitchFamily="34" charset="0"/>
              <a:buChar char="•"/>
            </a:pPr>
            <a:endParaRPr lang="en-US" sz="1200" dirty="0" smtClean="0"/>
          </a:p>
          <a:p>
            <a:pPr>
              <a:buFont typeface="Arial" pitchFamily="34" charset="0"/>
              <a:buChar char="•"/>
            </a:pPr>
            <a:r>
              <a:rPr lang="en-US" sz="1200" dirty="0" smtClean="0"/>
              <a:t>Save </a:t>
            </a:r>
            <a:endParaRPr lang="en-US" sz="1200" dirty="0"/>
          </a:p>
        </p:txBody>
      </p:sp>
      <p:sp>
        <p:nvSpPr>
          <p:cNvPr id="27" name="Slide Number Placeholder 26"/>
          <p:cNvSpPr>
            <a:spLocks noGrp="1"/>
          </p:cNvSpPr>
          <p:nvPr>
            <p:ph type="sldNum" sz="quarter" idx="12"/>
          </p:nvPr>
        </p:nvSpPr>
        <p:spPr/>
        <p:txBody>
          <a:bodyPr/>
          <a:lstStyle/>
          <a:p>
            <a:fld id="{4A4C55D3-80C2-40D0-AD82-A9B311009251}" type="slidenum">
              <a:rPr lang="en-US" smtClean="0"/>
              <a:pPr/>
              <a:t>142</a:t>
            </a:fld>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3.24</a:t>
            </a:r>
            <a:r>
              <a:rPr lang="en-US" dirty="0" smtClean="0"/>
              <a:t> </a:t>
            </a:r>
            <a:r>
              <a:rPr lang="en-US" dirty="0"/>
              <a:t/>
            </a:r>
            <a:br>
              <a:rPr lang="en-US" dirty="0"/>
            </a:br>
            <a:r>
              <a:rPr lang="en-US" sz="1800" dirty="0" smtClean="0"/>
              <a:t> Update Alert Status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Update Alert Status:</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2" name="TextBox 11"/>
          <p:cNvSpPr txBox="1"/>
          <p:nvPr/>
        </p:nvSpPr>
        <p:spPr>
          <a:xfrm>
            <a:off x="228600" y="2514602"/>
            <a:ext cx="6172200" cy="461665"/>
          </a:xfrm>
          <a:prstGeom prst="rect">
            <a:avLst/>
          </a:prstGeom>
          <a:noFill/>
        </p:spPr>
        <p:txBody>
          <a:bodyPr wrap="square" rtlCol="0">
            <a:spAutoFit/>
          </a:bodyPr>
          <a:lstStyle/>
          <a:p>
            <a:pPr marL="228600" lvl="0" indent="-228600">
              <a:buFont typeface="+mj-lt"/>
              <a:buAutoNum type="arabicPeriod"/>
            </a:pPr>
            <a:r>
              <a:rPr lang="en-US" sz="1200" dirty="0" smtClean="0"/>
              <a:t>From the NSTS Main Menu, under Alert Management, click the </a:t>
            </a:r>
            <a:r>
              <a:rPr lang="en-US" sz="1200" b="1" dirty="0" smtClean="0"/>
              <a:t>Update Alert Status</a:t>
            </a:r>
            <a:r>
              <a:rPr lang="en-US" sz="1200" dirty="0" smtClean="0"/>
              <a:t> link.  The Search Alerts for Update search criteria window will be displayed.</a:t>
            </a:r>
            <a:endParaRPr lang="en-US" dirty="0"/>
          </a:p>
        </p:txBody>
      </p:sp>
      <p:pic>
        <p:nvPicPr>
          <p:cNvPr id="11" name="Picture 10" descr="Update Alert Status 1"/>
          <p:cNvPicPr/>
          <p:nvPr/>
        </p:nvPicPr>
        <p:blipFill>
          <a:blip r:embed="rId5" cstate="print"/>
          <a:srcRect/>
          <a:stretch>
            <a:fillRect/>
          </a:stretch>
        </p:blipFill>
        <p:spPr bwMode="auto">
          <a:xfrm>
            <a:off x="342900" y="3048002"/>
            <a:ext cx="6172200" cy="4254500"/>
          </a:xfrm>
          <a:prstGeom prst="rect">
            <a:avLst/>
          </a:prstGeom>
          <a:noFill/>
          <a:ln w="9525">
            <a:noFill/>
            <a:miter lim="800000"/>
            <a:headEnd/>
            <a:tailEnd/>
          </a:ln>
        </p:spPr>
      </p:pic>
      <p:sp>
        <p:nvSpPr>
          <p:cNvPr id="13" name="TextBox 12"/>
          <p:cNvSpPr txBox="1"/>
          <p:nvPr/>
        </p:nvSpPr>
        <p:spPr>
          <a:xfrm>
            <a:off x="304800" y="7467602"/>
            <a:ext cx="6172200" cy="461665"/>
          </a:xfrm>
          <a:prstGeom prst="rect">
            <a:avLst/>
          </a:prstGeom>
          <a:noFill/>
        </p:spPr>
        <p:txBody>
          <a:bodyPr wrap="square" rtlCol="0">
            <a:spAutoFit/>
          </a:bodyPr>
          <a:lstStyle/>
          <a:p>
            <a:pPr marL="228600" lvl="0" indent="-228600">
              <a:buFont typeface="+mj-lt"/>
              <a:buAutoNum type="arabicPeriod" startAt="2"/>
            </a:pPr>
            <a:r>
              <a:rPr lang="en-US" sz="1200" dirty="0" smtClean="0"/>
              <a:t>Enter the search criteria, then click the </a:t>
            </a:r>
            <a:r>
              <a:rPr lang="en-US" sz="1200" b="1" dirty="0" smtClean="0"/>
              <a:t>Search</a:t>
            </a:r>
            <a:r>
              <a:rPr lang="en-US" sz="1200" dirty="0" smtClean="0"/>
              <a:t> button.  The Search Results will display.</a:t>
            </a:r>
          </a:p>
        </p:txBody>
      </p:sp>
      <p:sp>
        <p:nvSpPr>
          <p:cNvPr id="15" name="Slide Number Placeholder 14"/>
          <p:cNvSpPr>
            <a:spLocks noGrp="1"/>
          </p:cNvSpPr>
          <p:nvPr>
            <p:ph type="sldNum" sz="quarter" idx="12"/>
          </p:nvPr>
        </p:nvSpPr>
        <p:spPr/>
        <p:txBody>
          <a:bodyPr/>
          <a:lstStyle/>
          <a:p>
            <a:fld id="{4A4C55D3-80C2-40D0-AD82-A9B311009251}" type="slidenum">
              <a:rPr lang="en-US" smtClean="0"/>
              <a:pPr/>
              <a:t>143</a:t>
            </a:fld>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3.24</a:t>
            </a:r>
            <a:r>
              <a:rPr lang="en-US" dirty="0" smtClean="0"/>
              <a:t> </a:t>
            </a:r>
            <a:r>
              <a:rPr lang="en-US" dirty="0"/>
              <a:t/>
            </a:r>
            <a:br>
              <a:rPr lang="en-US" dirty="0"/>
            </a:br>
            <a:r>
              <a:rPr lang="en-US" sz="1800" dirty="0" smtClean="0"/>
              <a:t> Update Alert Status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Update Alert Status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TextBox 12"/>
          <p:cNvSpPr txBox="1"/>
          <p:nvPr/>
        </p:nvSpPr>
        <p:spPr>
          <a:xfrm>
            <a:off x="304800" y="4953002"/>
            <a:ext cx="6172200" cy="276999"/>
          </a:xfrm>
          <a:prstGeom prst="rect">
            <a:avLst/>
          </a:prstGeom>
          <a:noFill/>
        </p:spPr>
        <p:txBody>
          <a:bodyPr wrap="square" rtlCol="0">
            <a:spAutoFit/>
          </a:bodyPr>
          <a:lstStyle/>
          <a:p>
            <a:pPr marL="228600" lvl="0" indent="-228600"/>
            <a:r>
              <a:rPr lang="en-US" sz="1200" dirty="0" smtClean="0"/>
              <a:t>Scroll to the right to view additional Alert information.</a:t>
            </a:r>
          </a:p>
        </p:txBody>
      </p:sp>
      <p:pic>
        <p:nvPicPr>
          <p:cNvPr id="14" name="Picture 13" descr="Update Alert Status 2"/>
          <p:cNvPicPr/>
          <p:nvPr/>
        </p:nvPicPr>
        <p:blipFill>
          <a:blip r:embed="rId5" cstate="print"/>
          <a:srcRect/>
          <a:stretch>
            <a:fillRect/>
          </a:stretch>
        </p:blipFill>
        <p:spPr bwMode="auto">
          <a:xfrm>
            <a:off x="342900" y="2514600"/>
            <a:ext cx="6172200" cy="2286000"/>
          </a:xfrm>
          <a:prstGeom prst="rect">
            <a:avLst/>
          </a:prstGeom>
          <a:noFill/>
          <a:ln w="9525">
            <a:noFill/>
            <a:miter lim="800000"/>
            <a:headEnd/>
            <a:tailEnd/>
          </a:ln>
        </p:spPr>
      </p:pic>
      <p:pic>
        <p:nvPicPr>
          <p:cNvPr id="15" name="Picture 14" descr="Update Alert Status 3"/>
          <p:cNvPicPr/>
          <p:nvPr/>
        </p:nvPicPr>
        <p:blipFill>
          <a:blip r:embed="rId6" cstate="print"/>
          <a:srcRect/>
          <a:stretch>
            <a:fillRect/>
          </a:stretch>
        </p:blipFill>
        <p:spPr bwMode="auto">
          <a:xfrm>
            <a:off x="349252" y="5334002"/>
            <a:ext cx="6159500" cy="2247900"/>
          </a:xfrm>
          <a:prstGeom prst="rect">
            <a:avLst/>
          </a:prstGeom>
          <a:noFill/>
          <a:ln w="9525">
            <a:noFill/>
            <a:miter lim="800000"/>
            <a:headEnd/>
            <a:tailEnd/>
          </a:ln>
        </p:spPr>
      </p:pic>
      <p:sp>
        <p:nvSpPr>
          <p:cNvPr id="16" name="TextBox 15"/>
          <p:cNvSpPr txBox="1"/>
          <p:nvPr/>
        </p:nvSpPr>
        <p:spPr>
          <a:xfrm>
            <a:off x="304800" y="7620002"/>
            <a:ext cx="6172200" cy="461665"/>
          </a:xfrm>
          <a:prstGeom prst="rect">
            <a:avLst/>
          </a:prstGeom>
          <a:noFill/>
        </p:spPr>
        <p:txBody>
          <a:bodyPr wrap="square" rtlCol="0">
            <a:spAutoFit/>
          </a:bodyPr>
          <a:lstStyle/>
          <a:p>
            <a:pPr marL="228600" lvl="0" indent="-228600">
              <a:buFont typeface="+mj-lt"/>
              <a:buAutoNum type="arabicPeriod" startAt="3"/>
            </a:pPr>
            <a:r>
              <a:rPr lang="en-US" sz="1200" dirty="0" smtClean="0"/>
              <a:t>Click the </a:t>
            </a:r>
            <a:r>
              <a:rPr lang="en-US" sz="1200" b="1" dirty="0" smtClean="0"/>
              <a:t>Recipient Details</a:t>
            </a:r>
            <a:r>
              <a:rPr lang="en-US" sz="1200" dirty="0" smtClean="0"/>
              <a:t> link under either Primary Recipient or Secondary Recipient to display the name and information about the recipients of the Alert.</a:t>
            </a:r>
          </a:p>
        </p:txBody>
      </p:sp>
      <p:sp>
        <p:nvSpPr>
          <p:cNvPr id="18" name="Slide Number Placeholder 17"/>
          <p:cNvSpPr>
            <a:spLocks noGrp="1"/>
          </p:cNvSpPr>
          <p:nvPr>
            <p:ph type="sldNum" sz="quarter" idx="12"/>
          </p:nvPr>
        </p:nvSpPr>
        <p:spPr/>
        <p:txBody>
          <a:bodyPr/>
          <a:lstStyle/>
          <a:p>
            <a:fld id="{4A4C55D3-80C2-40D0-AD82-A9B311009251}" type="slidenum">
              <a:rPr lang="en-US" smtClean="0"/>
              <a:pPr/>
              <a:t>144</a:t>
            </a:fld>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3.24</a:t>
            </a:r>
            <a:r>
              <a:rPr lang="en-US" dirty="0" smtClean="0"/>
              <a:t> </a:t>
            </a:r>
            <a:r>
              <a:rPr lang="en-US" dirty="0"/>
              <a:t/>
            </a:r>
            <a:br>
              <a:rPr lang="en-US" dirty="0"/>
            </a:br>
            <a:r>
              <a:rPr lang="en-US" sz="1800" dirty="0" smtClean="0"/>
              <a:t> Update Alert Status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Update Alert Status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TextBox 12"/>
          <p:cNvSpPr txBox="1"/>
          <p:nvPr/>
        </p:nvSpPr>
        <p:spPr>
          <a:xfrm>
            <a:off x="304800" y="4495803"/>
            <a:ext cx="6172200" cy="276999"/>
          </a:xfrm>
          <a:prstGeom prst="rect">
            <a:avLst/>
          </a:prstGeom>
          <a:noFill/>
        </p:spPr>
        <p:txBody>
          <a:bodyPr wrap="square" rtlCol="0">
            <a:spAutoFit/>
          </a:bodyPr>
          <a:lstStyle/>
          <a:p>
            <a:r>
              <a:rPr lang="en-US" sz="1200" dirty="0" smtClean="0"/>
              <a:t>(Click the </a:t>
            </a:r>
            <a:r>
              <a:rPr lang="en-US" sz="1200" b="1" dirty="0" smtClean="0"/>
              <a:t>Close</a:t>
            </a:r>
            <a:r>
              <a:rPr lang="en-US" sz="1200" dirty="0" smtClean="0"/>
              <a:t> button to return to the list of Alerts.)</a:t>
            </a:r>
            <a:endParaRPr lang="en-US" sz="1200" dirty="0"/>
          </a:p>
        </p:txBody>
      </p:sp>
      <p:sp>
        <p:nvSpPr>
          <p:cNvPr id="16" name="TextBox 15"/>
          <p:cNvSpPr txBox="1"/>
          <p:nvPr/>
        </p:nvSpPr>
        <p:spPr>
          <a:xfrm>
            <a:off x="304800" y="4800603"/>
            <a:ext cx="6172200" cy="276999"/>
          </a:xfrm>
          <a:prstGeom prst="rect">
            <a:avLst/>
          </a:prstGeom>
          <a:noFill/>
        </p:spPr>
        <p:txBody>
          <a:bodyPr wrap="square" rtlCol="0">
            <a:spAutoFit/>
          </a:bodyPr>
          <a:lstStyle/>
          <a:p>
            <a:pPr marL="228600" lvl="0" indent="-228600">
              <a:buFont typeface="+mj-lt"/>
              <a:buAutoNum type="arabicPeriod" startAt="4"/>
            </a:pPr>
            <a:r>
              <a:rPr lang="en-US" sz="1200" dirty="0" smtClean="0"/>
              <a:t>Click the Licensee link to display the license information associated with the Alert</a:t>
            </a:r>
            <a:endParaRPr lang="en-US" sz="1200" dirty="0"/>
          </a:p>
        </p:txBody>
      </p:sp>
      <p:pic>
        <p:nvPicPr>
          <p:cNvPr id="17" name="Picture 16" descr="Update Alert Status 4"/>
          <p:cNvPicPr/>
          <p:nvPr/>
        </p:nvPicPr>
        <p:blipFill>
          <a:blip r:embed="rId5" cstate="print"/>
          <a:srcRect/>
          <a:stretch>
            <a:fillRect/>
          </a:stretch>
        </p:blipFill>
        <p:spPr bwMode="auto">
          <a:xfrm>
            <a:off x="342900" y="2438402"/>
            <a:ext cx="6172200" cy="1993900"/>
          </a:xfrm>
          <a:prstGeom prst="rect">
            <a:avLst/>
          </a:prstGeom>
          <a:noFill/>
          <a:ln w="9525">
            <a:noFill/>
            <a:miter lim="800000"/>
            <a:headEnd/>
            <a:tailEnd/>
          </a:ln>
        </p:spPr>
      </p:pic>
      <p:pic>
        <p:nvPicPr>
          <p:cNvPr id="18" name="Picture 17" descr="Update Alert Status 5"/>
          <p:cNvPicPr/>
          <p:nvPr/>
        </p:nvPicPr>
        <p:blipFill>
          <a:blip r:embed="rId6" cstate="print"/>
          <a:srcRect/>
          <a:stretch>
            <a:fillRect/>
          </a:stretch>
        </p:blipFill>
        <p:spPr bwMode="auto">
          <a:xfrm>
            <a:off x="342900" y="5181602"/>
            <a:ext cx="6172200" cy="1536700"/>
          </a:xfrm>
          <a:prstGeom prst="rect">
            <a:avLst/>
          </a:prstGeom>
          <a:noFill/>
          <a:ln w="9525">
            <a:noFill/>
            <a:miter lim="800000"/>
            <a:headEnd/>
            <a:tailEnd/>
          </a:ln>
        </p:spPr>
      </p:pic>
      <p:sp>
        <p:nvSpPr>
          <p:cNvPr id="21" name="TextBox 20"/>
          <p:cNvSpPr txBox="1"/>
          <p:nvPr/>
        </p:nvSpPr>
        <p:spPr>
          <a:xfrm>
            <a:off x="304800" y="6781802"/>
            <a:ext cx="6172200" cy="830997"/>
          </a:xfrm>
          <a:prstGeom prst="rect">
            <a:avLst/>
          </a:prstGeom>
          <a:noFill/>
        </p:spPr>
        <p:txBody>
          <a:bodyPr wrap="square" rtlCol="0">
            <a:spAutoFit/>
          </a:bodyPr>
          <a:lstStyle/>
          <a:p>
            <a:r>
              <a:rPr lang="en-US" sz="1200" dirty="0" smtClean="0"/>
              <a:t>(Click the </a:t>
            </a:r>
            <a:r>
              <a:rPr lang="en-US" sz="1200" b="1" dirty="0" smtClean="0"/>
              <a:t>Close</a:t>
            </a:r>
            <a:r>
              <a:rPr lang="en-US" sz="1200" dirty="0" smtClean="0"/>
              <a:t> button to return to the list of Alerts.)</a:t>
            </a:r>
          </a:p>
          <a:p>
            <a:endParaRPr lang="en-US" sz="1200" dirty="0" smtClean="0"/>
          </a:p>
          <a:p>
            <a:pPr marL="228600" lvl="0" indent="-228600">
              <a:buFont typeface="+mj-lt"/>
              <a:buAutoNum type="arabicPeriod" startAt="5"/>
            </a:pPr>
            <a:r>
              <a:rPr lang="en-US" sz="1200" dirty="0" smtClean="0"/>
              <a:t>Click the Sources link to display the source information associated with the Alert.</a:t>
            </a:r>
          </a:p>
          <a:p>
            <a:endParaRPr lang="en-US" sz="1200" dirty="0"/>
          </a:p>
        </p:txBody>
      </p:sp>
      <p:sp>
        <p:nvSpPr>
          <p:cNvPr id="15" name="Slide Number Placeholder 14"/>
          <p:cNvSpPr>
            <a:spLocks noGrp="1"/>
          </p:cNvSpPr>
          <p:nvPr>
            <p:ph type="sldNum" sz="quarter" idx="12"/>
          </p:nvPr>
        </p:nvSpPr>
        <p:spPr/>
        <p:txBody>
          <a:bodyPr/>
          <a:lstStyle/>
          <a:p>
            <a:fld id="{4A4C55D3-80C2-40D0-AD82-A9B311009251}" type="slidenum">
              <a:rPr lang="en-US" smtClean="0"/>
              <a:pPr/>
              <a:t>145</a:t>
            </a:fld>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3.24</a:t>
            </a:r>
            <a:r>
              <a:rPr lang="en-US" dirty="0" smtClean="0"/>
              <a:t> </a:t>
            </a:r>
            <a:r>
              <a:rPr lang="en-US" dirty="0"/>
              <a:t/>
            </a:r>
            <a:br>
              <a:rPr lang="en-US" dirty="0"/>
            </a:br>
            <a:r>
              <a:rPr lang="en-US" sz="1800" dirty="0" smtClean="0"/>
              <a:t> Update Alert Status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Update Alert Status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TextBox 12"/>
          <p:cNvSpPr txBox="1"/>
          <p:nvPr/>
        </p:nvSpPr>
        <p:spPr>
          <a:xfrm>
            <a:off x="304800" y="4191003"/>
            <a:ext cx="6172200" cy="276999"/>
          </a:xfrm>
          <a:prstGeom prst="rect">
            <a:avLst/>
          </a:prstGeom>
          <a:noFill/>
        </p:spPr>
        <p:txBody>
          <a:bodyPr wrap="square" rtlCol="0">
            <a:spAutoFit/>
          </a:bodyPr>
          <a:lstStyle/>
          <a:p>
            <a:r>
              <a:rPr lang="en-US" sz="1200" dirty="0" smtClean="0"/>
              <a:t>(Click the </a:t>
            </a:r>
            <a:r>
              <a:rPr lang="en-US" sz="1200" b="1" dirty="0" smtClean="0"/>
              <a:t>Close</a:t>
            </a:r>
            <a:r>
              <a:rPr lang="en-US" sz="1200" dirty="0" smtClean="0"/>
              <a:t> button to return to the list of Alerts.)</a:t>
            </a:r>
            <a:endParaRPr lang="en-US" sz="1200" dirty="0"/>
          </a:p>
        </p:txBody>
      </p:sp>
      <p:sp>
        <p:nvSpPr>
          <p:cNvPr id="16" name="TextBox 15"/>
          <p:cNvSpPr txBox="1"/>
          <p:nvPr/>
        </p:nvSpPr>
        <p:spPr>
          <a:xfrm>
            <a:off x="304800" y="4800603"/>
            <a:ext cx="6172200" cy="276999"/>
          </a:xfrm>
          <a:prstGeom prst="rect">
            <a:avLst/>
          </a:prstGeom>
          <a:noFill/>
        </p:spPr>
        <p:txBody>
          <a:bodyPr wrap="square" rtlCol="0">
            <a:spAutoFit/>
          </a:bodyPr>
          <a:lstStyle/>
          <a:p>
            <a:pPr marL="228600" lvl="0" indent="-228600">
              <a:buFont typeface="+mj-lt"/>
              <a:buAutoNum type="arabicPeriod" startAt="6"/>
            </a:pPr>
            <a:r>
              <a:rPr lang="en-US" sz="1200" dirty="0" smtClean="0"/>
              <a:t>Click the Comments link to display any comments associated with the Alert.</a:t>
            </a:r>
            <a:endParaRPr lang="en-US" sz="1200" dirty="0"/>
          </a:p>
        </p:txBody>
      </p:sp>
      <p:sp>
        <p:nvSpPr>
          <p:cNvPr id="21" name="TextBox 20"/>
          <p:cNvSpPr txBox="1"/>
          <p:nvPr/>
        </p:nvSpPr>
        <p:spPr>
          <a:xfrm>
            <a:off x="304800" y="7620003"/>
            <a:ext cx="6172200" cy="276999"/>
          </a:xfrm>
          <a:prstGeom prst="rect">
            <a:avLst/>
          </a:prstGeom>
          <a:noFill/>
        </p:spPr>
        <p:txBody>
          <a:bodyPr wrap="square" rtlCol="0">
            <a:spAutoFit/>
          </a:bodyPr>
          <a:lstStyle/>
          <a:p>
            <a:r>
              <a:rPr lang="en-US" sz="1200" dirty="0" smtClean="0"/>
              <a:t>(Click the </a:t>
            </a:r>
            <a:r>
              <a:rPr lang="en-US" sz="1200" b="1" dirty="0" smtClean="0"/>
              <a:t>Close</a:t>
            </a:r>
            <a:r>
              <a:rPr lang="en-US" sz="1200" dirty="0" smtClean="0"/>
              <a:t> button to return to the list of Alerts.)</a:t>
            </a:r>
            <a:endParaRPr lang="en-US" sz="1200" dirty="0"/>
          </a:p>
        </p:txBody>
      </p:sp>
      <p:pic>
        <p:nvPicPr>
          <p:cNvPr id="14" name="Picture 13" descr="Update Alert Status 6"/>
          <p:cNvPicPr/>
          <p:nvPr/>
        </p:nvPicPr>
        <p:blipFill>
          <a:blip r:embed="rId5" cstate="print"/>
          <a:srcRect/>
          <a:stretch>
            <a:fillRect/>
          </a:stretch>
        </p:blipFill>
        <p:spPr bwMode="auto">
          <a:xfrm>
            <a:off x="342900" y="2514600"/>
            <a:ext cx="6172200" cy="1549400"/>
          </a:xfrm>
          <a:prstGeom prst="rect">
            <a:avLst/>
          </a:prstGeom>
          <a:noFill/>
          <a:ln w="9525">
            <a:noFill/>
            <a:miter lim="800000"/>
            <a:headEnd/>
            <a:tailEnd/>
          </a:ln>
        </p:spPr>
      </p:pic>
      <p:pic>
        <p:nvPicPr>
          <p:cNvPr id="15" name="Picture 14" descr="Update Alert Status Comment 1"/>
          <p:cNvPicPr/>
          <p:nvPr/>
        </p:nvPicPr>
        <p:blipFill>
          <a:blip r:embed="rId6" cstate="print"/>
          <a:srcRect/>
          <a:stretch>
            <a:fillRect/>
          </a:stretch>
        </p:blipFill>
        <p:spPr bwMode="auto">
          <a:xfrm>
            <a:off x="1333500" y="5105400"/>
            <a:ext cx="4191000" cy="2387600"/>
          </a:xfrm>
          <a:prstGeom prst="rect">
            <a:avLst/>
          </a:prstGeom>
          <a:noFill/>
          <a:ln w="9525">
            <a:noFill/>
            <a:miter lim="800000"/>
            <a:headEnd/>
            <a:tailEnd/>
          </a:ln>
        </p:spPr>
      </p:pic>
      <p:sp>
        <p:nvSpPr>
          <p:cNvPr id="18" name="Slide Number Placeholder 17"/>
          <p:cNvSpPr>
            <a:spLocks noGrp="1"/>
          </p:cNvSpPr>
          <p:nvPr>
            <p:ph type="sldNum" sz="quarter" idx="12"/>
          </p:nvPr>
        </p:nvSpPr>
        <p:spPr/>
        <p:txBody>
          <a:bodyPr/>
          <a:lstStyle/>
          <a:p>
            <a:fld id="{4A4C55D3-80C2-40D0-AD82-A9B311009251}" type="slidenum">
              <a:rPr lang="en-US" smtClean="0"/>
              <a:pPr/>
              <a:t>146</a:t>
            </a:fld>
            <a:endParaRPr lang="en-US"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3.24</a:t>
            </a:r>
            <a:r>
              <a:rPr lang="en-US" dirty="0" smtClean="0"/>
              <a:t> </a:t>
            </a:r>
            <a:r>
              <a:rPr lang="en-US" dirty="0"/>
              <a:t/>
            </a:r>
            <a:br>
              <a:rPr lang="en-US" dirty="0"/>
            </a:br>
            <a:r>
              <a:rPr lang="en-US" sz="1800" dirty="0" smtClean="0"/>
              <a:t> Update Alert Status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Update Alert Status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TextBox 12"/>
          <p:cNvSpPr txBox="1"/>
          <p:nvPr/>
        </p:nvSpPr>
        <p:spPr>
          <a:xfrm>
            <a:off x="381000" y="2514602"/>
            <a:ext cx="6172200" cy="461665"/>
          </a:xfrm>
          <a:prstGeom prst="rect">
            <a:avLst/>
          </a:prstGeom>
          <a:noFill/>
        </p:spPr>
        <p:txBody>
          <a:bodyPr wrap="square" rtlCol="0">
            <a:spAutoFit/>
          </a:bodyPr>
          <a:lstStyle/>
          <a:p>
            <a:pPr marL="228600" lvl="0" indent="-228600">
              <a:buFont typeface="+mj-lt"/>
              <a:buAutoNum type="arabicPeriod" startAt="7"/>
            </a:pPr>
            <a:r>
              <a:rPr lang="en-US" sz="1200" dirty="0" smtClean="0"/>
              <a:t>From the list of Alerts, select the radio button ( ) of the Alert to be updated, then select the </a:t>
            </a:r>
            <a:r>
              <a:rPr lang="en-US" sz="1200" b="1" dirty="0" smtClean="0"/>
              <a:t>Continue</a:t>
            </a:r>
            <a:r>
              <a:rPr lang="en-US" sz="1200" dirty="0" smtClean="0"/>
              <a:t> button.  The Update Alert Status window will be displayed.</a:t>
            </a:r>
            <a:endParaRPr lang="en-US" sz="1200" dirty="0"/>
          </a:p>
        </p:txBody>
      </p:sp>
      <p:sp>
        <p:nvSpPr>
          <p:cNvPr id="16" name="TextBox 15"/>
          <p:cNvSpPr txBox="1"/>
          <p:nvPr/>
        </p:nvSpPr>
        <p:spPr>
          <a:xfrm>
            <a:off x="304800" y="7086602"/>
            <a:ext cx="6172200" cy="461665"/>
          </a:xfrm>
          <a:prstGeom prst="rect">
            <a:avLst/>
          </a:prstGeom>
          <a:noFill/>
        </p:spPr>
        <p:txBody>
          <a:bodyPr wrap="square" rtlCol="0">
            <a:spAutoFit/>
          </a:bodyPr>
          <a:lstStyle/>
          <a:p>
            <a:r>
              <a:rPr lang="en-US" sz="1200" dirty="0" smtClean="0"/>
              <a:t>If no updates will be made, click the </a:t>
            </a:r>
            <a:r>
              <a:rPr lang="en-US" sz="1200" b="1" dirty="0" smtClean="0"/>
              <a:t>Previous</a:t>
            </a:r>
            <a:r>
              <a:rPr lang="en-US" sz="1200" dirty="0" smtClean="0"/>
              <a:t> button to return to the list of Alerts or click the</a:t>
            </a:r>
            <a:r>
              <a:rPr lang="en-US" sz="1200" b="1" dirty="0" smtClean="0"/>
              <a:t> Cancel</a:t>
            </a:r>
            <a:r>
              <a:rPr lang="en-US" sz="1200" dirty="0" smtClean="0"/>
              <a:t> button to return to the NSTS Main Menu. </a:t>
            </a:r>
            <a:endParaRPr lang="en-US" sz="1200" dirty="0"/>
          </a:p>
        </p:txBody>
      </p:sp>
      <p:sp>
        <p:nvSpPr>
          <p:cNvPr id="21" name="TextBox 20"/>
          <p:cNvSpPr txBox="1"/>
          <p:nvPr/>
        </p:nvSpPr>
        <p:spPr>
          <a:xfrm>
            <a:off x="304800" y="7620002"/>
            <a:ext cx="6172200" cy="461665"/>
          </a:xfrm>
          <a:prstGeom prst="rect">
            <a:avLst/>
          </a:prstGeom>
          <a:noFill/>
        </p:spPr>
        <p:txBody>
          <a:bodyPr wrap="square" rtlCol="0">
            <a:spAutoFit/>
          </a:bodyPr>
          <a:lstStyle/>
          <a:p>
            <a:r>
              <a:rPr lang="en-US" sz="1200" dirty="0" smtClean="0"/>
              <a:t>(See 9. below regarding the </a:t>
            </a:r>
            <a:r>
              <a:rPr lang="en-US" sz="1200" b="1" dirty="0" smtClean="0"/>
              <a:t>Save</a:t>
            </a:r>
            <a:r>
              <a:rPr lang="en-US" sz="1200" dirty="0" smtClean="0"/>
              <a:t> and </a:t>
            </a:r>
            <a:r>
              <a:rPr lang="en-US" sz="1200" b="1" dirty="0" smtClean="0"/>
              <a:t>Reset</a:t>
            </a:r>
            <a:r>
              <a:rPr lang="en-US" sz="1200" dirty="0" smtClean="0"/>
              <a:t> buttons.)</a:t>
            </a:r>
          </a:p>
          <a:p>
            <a:endParaRPr lang="en-US" sz="1200" dirty="0"/>
          </a:p>
        </p:txBody>
      </p:sp>
      <p:pic>
        <p:nvPicPr>
          <p:cNvPr id="17" name="Picture 16" descr="Update Alert Status 7"/>
          <p:cNvPicPr/>
          <p:nvPr/>
        </p:nvPicPr>
        <p:blipFill>
          <a:blip r:embed="rId5" cstate="print"/>
          <a:srcRect/>
          <a:stretch>
            <a:fillRect/>
          </a:stretch>
        </p:blipFill>
        <p:spPr bwMode="auto">
          <a:xfrm>
            <a:off x="342900" y="3048000"/>
            <a:ext cx="6172200" cy="3759200"/>
          </a:xfrm>
          <a:prstGeom prst="rect">
            <a:avLst/>
          </a:prstGeom>
          <a:noFill/>
          <a:ln w="9525">
            <a:noFill/>
            <a:miter lim="800000"/>
            <a:headEnd/>
            <a:tailEnd/>
          </a:ln>
        </p:spPr>
      </p:pic>
      <p:sp>
        <p:nvSpPr>
          <p:cNvPr id="15" name="Slide Number Placeholder 14"/>
          <p:cNvSpPr>
            <a:spLocks noGrp="1"/>
          </p:cNvSpPr>
          <p:nvPr>
            <p:ph type="sldNum" sz="quarter" idx="12"/>
          </p:nvPr>
        </p:nvSpPr>
        <p:spPr/>
        <p:txBody>
          <a:bodyPr/>
          <a:lstStyle/>
          <a:p>
            <a:fld id="{4A4C55D3-80C2-40D0-AD82-A9B311009251}" type="slidenum">
              <a:rPr lang="en-US" smtClean="0"/>
              <a:pPr/>
              <a:t>147</a:t>
            </a:fld>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3.24</a:t>
            </a:r>
            <a:r>
              <a:rPr lang="en-US" dirty="0" smtClean="0"/>
              <a:t> </a:t>
            </a:r>
            <a:r>
              <a:rPr lang="en-US" dirty="0"/>
              <a:t/>
            </a:r>
            <a:br>
              <a:rPr lang="en-US" dirty="0"/>
            </a:br>
            <a:r>
              <a:rPr lang="en-US" sz="1800" dirty="0" smtClean="0"/>
              <a:t> Update Alert Status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Update Alert Status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TextBox 12"/>
          <p:cNvSpPr txBox="1"/>
          <p:nvPr/>
        </p:nvSpPr>
        <p:spPr>
          <a:xfrm>
            <a:off x="381000" y="2514603"/>
            <a:ext cx="6172200" cy="1384995"/>
          </a:xfrm>
          <a:prstGeom prst="rect">
            <a:avLst/>
          </a:prstGeom>
          <a:noFill/>
        </p:spPr>
        <p:txBody>
          <a:bodyPr wrap="square" rtlCol="0">
            <a:spAutoFit/>
          </a:bodyPr>
          <a:lstStyle/>
          <a:p>
            <a:pPr lvl="0"/>
            <a:r>
              <a:rPr lang="en-US" sz="1200" dirty="0" smtClean="0"/>
              <a:t>A user named as the Primary Recipient and whose role includes Alert Manager for the associated license can update the Alert Status or change the Primary Recipient.  Both Primary and Secondary Recipients can add Comments.  (Agency Staff can add comments to all Alerts to which they have access.)</a:t>
            </a:r>
          </a:p>
          <a:p>
            <a:r>
              <a:rPr lang="en-US" sz="1200" dirty="0" smtClean="0"/>
              <a:t> </a:t>
            </a:r>
          </a:p>
          <a:p>
            <a:pPr marL="228600" indent="-228600">
              <a:buFont typeface="+mj-lt"/>
              <a:buAutoNum type="arabicPeriod" startAt="8"/>
            </a:pPr>
            <a:r>
              <a:rPr lang="en-US" sz="1200" dirty="0" smtClean="0"/>
              <a:t>To change the Primary Recipient, click the Change Primary Recipient link.  A list of users associated with the license which is the subject of the Alert will be displayed</a:t>
            </a:r>
            <a:endParaRPr lang="en-US" sz="1200" dirty="0"/>
          </a:p>
        </p:txBody>
      </p:sp>
      <p:sp>
        <p:nvSpPr>
          <p:cNvPr id="16" name="TextBox 15"/>
          <p:cNvSpPr txBox="1"/>
          <p:nvPr/>
        </p:nvSpPr>
        <p:spPr>
          <a:xfrm>
            <a:off x="304800" y="7086603"/>
            <a:ext cx="6172200" cy="1015663"/>
          </a:xfrm>
          <a:prstGeom prst="rect">
            <a:avLst/>
          </a:prstGeom>
          <a:noFill/>
        </p:spPr>
        <p:txBody>
          <a:bodyPr wrap="square" rtlCol="0">
            <a:spAutoFit/>
          </a:bodyPr>
          <a:lstStyle/>
          <a:p>
            <a:r>
              <a:rPr lang="en-US" sz="1200" dirty="0" smtClean="0"/>
              <a:t>To select a new Primary Recipient, click the radio button ( ) for that user.  Then click the </a:t>
            </a:r>
            <a:r>
              <a:rPr lang="en-US" sz="1200" b="1" dirty="0" smtClean="0"/>
              <a:t>Continue</a:t>
            </a:r>
            <a:r>
              <a:rPr lang="en-US" sz="1200" dirty="0" smtClean="0"/>
              <a:t> button.  The Update Alert Status window will be displayed.</a:t>
            </a:r>
          </a:p>
          <a:p>
            <a:r>
              <a:rPr lang="en-US" sz="1200" dirty="0" smtClean="0"/>
              <a:t> </a:t>
            </a:r>
          </a:p>
          <a:p>
            <a:r>
              <a:rPr lang="en-US" sz="1200" dirty="0" smtClean="0"/>
              <a:t>(Click the </a:t>
            </a:r>
            <a:r>
              <a:rPr lang="en-US" sz="1200" b="1" dirty="0" smtClean="0"/>
              <a:t>Cancel</a:t>
            </a:r>
            <a:r>
              <a:rPr lang="en-US" sz="1200" dirty="0" smtClean="0"/>
              <a:t> button to return to the Update Alert Status window without making any change.)</a:t>
            </a:r>
            <a:endParaRPr lang="en-US" sz="1200" dirty="0"/>
          </a:p>
        </p:txBody>
      </p:sp>
      <p:pic>
        <p:nvPicPr>
          <p:cNvPr id="14" name="Picture 13" descr="Display Current Alerts 6 Licensee"/>
          <p:cNvPicPr/>
          <p:nvPr/>
        </p:nvPicPr>
        <p:blipFill>
          <a:blip r:embed="rId5" cstate="print"/>
          <a:srcRect/>
          <a:stretch>
            <a:fillRect/>
          </a:stretch>
        </p:blipFill>
        <p:spPr bwMode="auto">
          <a:xfrm>
            <a:off x="920752" y="3962400"/>
            <a:ext cx="5016500" cy="2692400"/>
          </a:xfrm>
          <a:prstGeom prst="rect">
            <a:avLst/>
          </a:prstGeom>
          <a:noFill/>
          <a:ln w="9525">
            <a:noFill/>
            <a:miter lim="800000"/>
            <a:headEnd/>
            <a:tailEnd/>
          </a:ln>
        </p:spPr>
      </p:pic>
      <p:sp>
        <p:nvSpPr>
          <p:cNvPr id="15" name="Slide Number Placeholder 14"/>
          <p:cNvSpPr>
            <a:spLocks noGrp="1"/>
          </p:cNvSpPr>
          <p:nvPr>
            <p:ph type="sldNum" sz="quarter" idx="12"/>
          </p:nvPr>
        </p:nvSpPr>
        <p:spPr/>
        <p:txBody>
          <a:bodyPr/>
          <a:lstStyle/>
          <a:p>
            <a:fld id="{4A4C55D3-80C2-40D0-AD82-A9B311009251}" type="slidenum">
              <a:rPr lang="en-US" smtClean="0"/>
              <a:pPr/>
              <a:t>148</a:t>
            </a:fld>
            <a:endParaRPr lang="en-US"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3.24</a:t>
            </a:r>
            <a:r>
              <a:rPr lang="en-US" dirty="0" smtClean="0"/>
              <a:t> </a:t>
            </a:r>
            <a:r>
              <a:rPr lang="en-US" dirty="0"/>
              <a:t/>
            </a:r>
            <a:br>
              <a:rPr lang="en-US" dirty="0"/>
            </a:br>
            <a:r>
              <a:rPr lang="en-US" sz="1800" dirty="0" smtClean="0"/>
              <a:t> Update Alert Status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Update Alert Status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TextBox 12"/>
          <p:cNvSpPr txBox="1"/>
          <p:nvPr/>
        </p:nvSpPr>
        <p:spPr>
          <a:xfrm>
            <a:off x="381000" y="2514600"/>
            <a:ext cx="6172200" cy="3046988"/>
          </a:xfrm>
          <a:prstGeom prst="rect">
            <a:avLst/>
          </a:prstGeom>
          <a:noFill/>
        </p:spPr>
        <p:txBody>
          <a:bodyPr wrap="square" rtlCol="0">
            <a:spAutoFit/>
          </a:bodyPr>
          <a:lstStyle/>
          <a:p>
            <a:pPr marL="228600" lvl="0" indent="-228600">
              <a:buFont typeface="+mj-lt"/>
              <a:buAutoNum type="arabicPeriod" startAt="9"/>
            </a:pPr>
            <a:r>
              <a:rPr lang="en-US" sz="1200" dirty="0" smtClean="0"/>
              <a:t>If either the Alert Status or primary Recipient have been changed, a Comment is also required.</a:t>
            </a:r>
          </a:p>
          <a:p>
            <a:r>
              <a:rPr lang="en-US" sz="1200" dirty="0" smtClean="0"/>
              <a:t> </a:t>
            </a:r>
          </a:p>
          <a:p>
            <a:r>
              <a:rPr lang="en-US" sz="1200" dirty="0" smtClean="0"/>
              <a:t>(Prior to saving, you may click the </a:t>
            </a:r>
            <a:r>
              <a:rPr lang="en-US" sz="1200" b="1" dirty="0" smtClean="0"/>
              <a:t>Reset</a:t>
            </a:r>
            <a:r>
              <a:rPr lang="en-US" sz="1200" dirty="0" smtClean="0"/>
              <a:t> button to undo any changes to the Alert Status or Comments and remain in the Update Alert Status Window. The Reset button will not undo a change of the Primary Recipient.  </a:t>
            </a:r>
          </a:p>
          <a:p>
            <a:r>
              <a:rPr lang="en-US" sz="1200" dirty="0" smtClean="0"/>
              <a:t> </a:t>
            </a:r>
          </a:p>
          <a:p>
            <a:r>
              <a:rPr lang="en-US" sz="1200" dirty="0" smtClean="0"/>
              <a:t>Click the </a:t>
            </a:r>
            <a:r>
              <a:rPr lang="en-US" sz="1200" b="1" dirty="0" smtClean="0"/>
              <a:t>Cancel</a:t>
            </a:r>
            <a:r>
              <a:rPr lang="en-US" sz="1200" dirty="0" smtClean="0"/>
              <a:t> button to return to the list of current Alerts without saving any changes (including a change of the Primary Recipient.))</a:t>
            </a:r>
          </a:p>
          <a:p>
            <a:r>
              <a:rPr lang="en-US" sz="1200" dirty="0" smtClean="0"/>
              <a:t> </a:t>
            </a:r>
          </a:p>
          <a:p>
            <a:r>
              <a:rPr lang="en-US" sz="1200" dirty="0" smtClean="0"/>
              <a:t>To save the updated Alert, click the </a:t>
            </a:r>
            <a:r>
              <a:rPr lang="en-US" sz="1200" b="1" dirty="0" smtClean="0"/>
              <a:t>Save</a:t>
            </a:r>
            <a:r>
              <a:rPr lang="en-US" sz="1200" dirty="0" smtClean="0"/>
              <a:t> button.  The Update Alert Status Confirmation window will be displayed.</a:t>
            </a:r>
          </a:p>
          <a:p>
            <a:r>
              <a:rPr lang="en-US" sz="1200" dirty="0" smtClean="0"/>
              <a:t> </a:t>
            </a:r>
          </a:p>
          <a:p>
            <a:r>
              <a:rPr lang="en-US" sz="1200" dirty="0" smtClean="0"/>
              <a:t>(If the Primary Recipient is changed, the new recipient will be sent a copy of the Alert.)</a:t>
            </a:r>
          </a:p>
          <a:p>
            <a:r>
              <a:rPr lang="en-US" sz="1200" dirty="0" smtClean="0"/>
              <a:t> </a:t>
            </a:r>
          </a:p>
          <a:p>
            <a:pPr marL="228600" indent="-228600"/>
            <a:endParaRPr lang="en-US" sz="1200" dirty="0"/>
          </a:p>
        </p:txBody>
      </p:sp>
      <p:sp>
        <p:nvSpPr>
          <p:cNvPr id="12" name="Slide Number Placeholder 11"/>
          <p:cNvSpPr>
            <a:spLocks noGrp="1"/>
          </p:cNvSpPr>
          <p:nvPr>
            <p:ph type="sldNum" sz="quarter" idx="12"/>
          </p:nvPr>
        </p:nvSpPr>
        <p:spPr/>
        <p:txBody>
          <a:bodyPr/>
          <a:lstStyle/>
          <a:p>
            <a:fld id="{4A4C55D3-80C2-40D0-AD82-A9B311009251}" type="slidenum">
              <a:rPr lang="en-US" smtClean="0"/>
              <a:pPr/>
              <a:t>149</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r>
              <a:rPr lang="en-US" sz="2000" b="1" u="sng" dirty="0" smtClean="0">
                <a:solidFill>
                  <a:schemeClr val="accent1"/>
                </a:solidFill>
                <a:effectLst/>
              </a:rPr>
              <a:t>Scenarios </a:t>
            </a:r>
            <a:r>
              <a:rPr lang="en-US" sz="2000" b="1" dirty="0" smtClean="0">
                <a:solidFill>
                  <a:schemeClr val="accent1"/>
                </a:solidFill>
              </a:rPr>
              <a:t>- Admin</a:t>
            </a:r>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30" name="Rectangle 29"/>
          <p:cNvSpPr/>
          <p:nvPr/>
        </p:nvSpPr>
        <p:spPr>
          <a:xfrm>
            <a:off x="533400" y="2209800"/>
            <a:ext cx="3505200" cy="441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82"/>
          <p:cNvGrpSpPr>
            <a:grpSpLocks/>
          </p:cNvGrpSpPr>
          <p:nvPr/>
        </p:nvGrpSpPr>
        <p:grpSpPr bwMode="auto">
          <a:xfrm>
            <a:off x="4495800" y="3505200"/>
            <a:ext cx="914400" cy="1066800"/>
            <a:chOff x="4976" y="2572"/>
            <a:chExt cx="346" cy="467"/>
          </a:xfrm>
          <a:effectLst>
            <a:outerShdw blurRad="50800" dist="38100" dir="13500000" algn="br" rotWithShape="0">
              <a:prstClr val="black">
                <a:alpha val="40000"/>
              </a:prstClr>
            </a:outerShdw>
          </a:effectLst>
        </p:grpSpPr>
        <p:sp>
          <p:nvSpPr>
            <p:cNvPr id="32"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5"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36" name="Oval 35"/>
          <p:cNvSpPr/>
          <p:nvPr/>
        </p:nvSpPr>
        <p:spPr>
          <a:xfrm>
            <a:off x="762000" y="4495800"/>
            <a:ext cx="1371600" cy="98755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3.26</a:t>
            </a:r>
          </a:p>
          <a:p>
            <a:pPr algn="ctr"/>
            <a:r>
              <a:rPr lang="en-US" sz="1200" dirty="0" smtClean="0"/>
              <a:t>Review Long-Term Storage Sources</a:t>
            </a:r>
            <a:endParaRPr lang="en-US" sz="1200" dirty="0"/>
          </a:p>
        </p:txBody>
      </p:sp>
      <p:sp>
        <p:nvSpPr>
          <p:cNvPr id="37" name="TextBox 36"/>
          <p:cNvSpPr txBox="1"/>
          <p:nvPr/>
        </p:nvSpPr>
        <p:spPr>
          <a:xfrm>
            <a:off x="1219200" y="1828800"/>
            <a:ext cx="1981200" cy="307777"/>
          </a:xfrm>
          <a:prstGeom prst="rect">
            <a:avLst/>
          </a:prstGeom>
          <a:noFill/>
        </p:spPr>
        <p:txBody>
          <a:bodyPr wrap="square" rtlCol="0">
            <a:spAutoFit/>
          </a:bodyPr>
          <a:lstStyle/>
          <a:p>
            <a:r>
              <a:rPr lang="en-US" sz="1400" b="1" dirty="0" smtClean="0"/>
              <a:t>Source Management</a:t>
            </a:r>
            <a:endParaRPr lang="en-US" sz="1400" b="1" dirty="0"/>
          </a:p>
        </p:txBody>
      </p:sp>
      <p:sp>
        <p:nvSpPr>
          <p:cNvPr id="38" name="Oval 37"/>
          <p:cNvSpPr/>
          <p:nvPr/>
        </p:nvSpPr>
        <p:spPr>
          <a:xfrm>
            <a:off x="2514600" y="44958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3.8</a:t>
            </a:r>
          </a:p>
          <a:p>
            <a:pPr algn="ctr"/>
            <a:r>
              <a:rPr lang="en-US" sz="1200" dirty="0" smtClean="0"/>
              <a:t>Query Sources</a:t>
            </a:r>
            <a:endParaRPr lang="en-US" sz="1200" dirty="0"/>
          </a:p>
        </p:txBody>
      </p:sp>
      <p:sp>
        <p:nvSpPr>
          <p:cNvPr id="46" name="Oval 45"/>
          <p:cNvSpPr/>
          <p:nvPr/>
        </p:nvSpPr>
        <p:spPr>
          <a:xfrm>
            <a:off x="762000" y="23622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3.9</a:t>
            </a:r>
          </a:p>
          <a:p>
            <a:pPr algn="ctr"/>
            <a:r>
              <a:rPr lang="en-US" sz="1200" dirty="0" smtClean="0"/>
              <a:t>Record Lost or Stolen Sources</a:t>
            </a:r>
            <a:endParaRPr lang="en-US" sz="1200" dirty="0"/>
          </a:p>
        </p:txBody>
      </p:sp>
      <p:sp>
        <p:nvSpPr>
          <p:cNvPr id="48" name="Oval 47"/>
          <p:cNvSpPr/>
          <p:nvPr/>
        </p:nvSpPr>
        <p:spPr>
          <a:xfrm>
            <a:off x="2438400" y="34290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3.10</a:t>
            </a:r>
          </a:p>
          <a:p>
            <a:pPr algn="ctr"/>
            <a:r>
              <a:rPr lang="en-US" sz="1200" dirty="0" smtClean="0"/>
              <a:t>Review Lost or Stolen Sources</a:t>
            </a:r>
          </a:p>
        </p:txBody>
      </p:sp>
      <p:sp>
        <p:nvSpPr>
          <p:cNvPr id="50" name="Oval 49"/>
          <p:cNvSpPr/>
          <p:nvPr/>
        </p:nvSpPr>
        <p:spPr>
          <a:xfrm>
            <a:off x="2438400" y="23622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3.11</a:t>
            </a:r>
          </a:p>
          <a:p>
            <a:pPr algn="ctr"/>
            <a:r>
              <a:rPr lang="en-US" sz="1200" dirty="0" smtClean="0"/>
              <a:t>Record Found Sources</a:t>
            </a:r>
            <a:endParaRPr lang="en-US" sz="1200" dirty="0"/>
          </a:p>
        </p:txBody>
      </p:sp>
      <p:sp>
        <p:nvSpPr>
          <p:cNvPr id="52" name="Oval 51"/>
          <p:cNvSpPr/>
          <p:nvPr/>
        </p:nvSpPr>
        <p:spPr>
          <a:xfrm>
            <a:off x="762000" y="3429000"/>
            <a:ext cx="1447800" cy="98755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3.12</a:t>
            </a:r>
          </a:p>
          <a:p>
            <a:pPr algn="ctr"/>
            <a:r>
              <a:rPr lang="en-US" sz="1200" dirty="0" smtClean="0"/>
              <a:t>Record Irretrievable Sources</a:t>
            </a:r>
            <a:endParaRPr lang="en-US" sz="1200" dirty="0"/>
          </a:p>
        </p:txBody>
      </p:sp>
      <p:sp>
        <p:nvSpPr>
          <p:cNvPr id="54" name="Oval 53"/>
          <p:cNvSpPr/>
          <p:nvPr/>
        </p:nvSpPr>
        <p:spPr>
          <a:xfrm>
            <a:off x="762000" y="55626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3.13</a:t>
            </a:r>
          </a:p>
          <a:p>
            <a:pPr algn="ctr"/>
            <a:r>
              <a:rPr lang="en-US" sz="1200" dirty="0" smtClean="0"/>
              <a:t>Review Source History</a:t>
            </a:r>
            <a:endParaRPr lang="en-US" sz="1200" dirty="0"/>
          </a:p>
        </p:txBody>
      </p:sp>
      <p:sp>
        <p:nvSpPr>
          <p:cNvPr id="56" name="TextBox 55"/>
          <p:cNvSpPr txBox="1"/>
          <p:nvPr/>
        </p:nvSpPr>
        <p:spPr>
          <a:xfrm>
            <a:off x="4114800" y="4876800"/>
            <a:ext cx="1981200" cy="307777"/>
          </a:xfrm>
          <a:prstGeom prst="rect">
            <a:avLst/>
          </a:prstGeom>
          <a:noFill/>
        </p:spPr>
        <p:txBody>
          <a:bodyPr wrap="square" rtlCol="0">
            <a:spAutoFit/>
          </a:bodyPr>
          <a:lstStyle/>
          <a:p>
            <a:pPr algn="ctr"/>
            <a:r>
              <a:rPr lang="en-US" sz="1400" b="1" dirty="0" smtClean="0"/>
              <a:t>Admin User</a:t>
            </a:r>
            <a:endParaRPr lang="en-US" sz="1400" b="1" dirty="0"/>
          </a:p>
        </p:txBody>
      </p:sp>
      <p:sp>
        <p:nvSpPr>
          <p:cNvPr id="58" name="Oval 57"/>
          <p:cNvSpPr/>
          <p:nvPr/>
        </p:nvSpPr>
        <p:spPr>
          <a:xfrm>
            <a:off x="2514600" y="55626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3.3</a:t>
            </a:r>
          </a:p>
          <a:p>
            <a:pPr algn="ctr"/>
            <a:r>
              <a:rPr lang="en-US" sz="1200" dirty="0" smtClean="0"/>
              <a:t>*Specify Long-Term Storage Sources</a:t>
            </a:r>
            <a:endParaRPr lang="en-US" sz="1200" dirty="0"/>
          </a:p>
        </p:txBody>
      </p:sp>
      <p:sp>
        <p:nvSpPr>
          <p:cNvPr id="60" name="TextBox 59"/>
          <p:cNvSpPr txBox="1"/>
          <p:nvPr/>
        </p:nvSpPr>
        <p:spPr>
          <a:xfrm>
            <a:off x="4724400" y="2743200"/>
            <a:ext cx="1905000" cy="369332"/>
          </a:xfrm>
          <a:prstGeom prst="rect">
            <a:avLst/>
          </a:prstGeom>
          <a:noFill/>
        </p:spPr>
        <p:txBody>
          <a:bodyPr wrap="square" rtlCol="0">
            <a:spAutoFit/>
          </a:bodyPr>
          <a:lstStyle/>
          <a:p>
            <a:r>
              <a:rPr lang="en-US" dirty="0" smtClean="0"/>
              <a:t>NSTS Analyst</a:t>
            </a:r>
          </a:p>
        </p:txBody>
      </p:sp>
      <p:sp>
        <p:nvSpPr>
          <p:cNvPr id="62" name="TextBox 61"/>
          <p:cNvSpPr txBox="1"/>
          <p:nvPr/>
        </p:nvSpPr>
        <p:spPr>
          <a:xfrm>
            <a:off x="4114800" y="5943600"/>
            <a:ext cx="2514600" cy="369332"/>
          </a:xfrm>
          <a:prstGeom prst="rect">
            <a:avLst/>
          </a:prstGeom>
          <a:noFill/>
        </p:spPr>
        <p:txBody>
          <a:bodyPr wrap="square" rtlCol="0">
            <a:spAutoFit/>
          </a:bodyPr>
          <a:lstStyle/>
          <a:p>
            <a:r>
              <a:rPr lang="en-US" dirty="0" smtClean="0"/>
              <a:t>* Surrogate Operation</a:t>
            </a:r>
            <a:endParaRPr lang="en-US" dirty="0"/>
          </a:p>
        </p:txBody>
      </p:sp>
      <p:sp>
        <p:nvSpPr>
          <p:cNvPr id="26" name="Slide Number Placeholder 25"/>
          <p:cNvSpPr>
            <a:spLocks noGrp="1"/>
          </p:cNvSpPr>
          <p:nvPr>
            <p:ph type="sldNum" sz="quarter" idx="12"/>
          </p:nvPr>
        </p:nvSpPr>
        <p:spPr/>
        <p:txBody>
          <a:bodyPr/>
          <a:lstStyle/>
          <a:p>
            <a:fld id="{4A4C55D3-80C2-40D0-AD82-A9B311009251}" type="slidenum">
              <a:rPr lang="en-US" smtClean="0"/>
              <a:pPr/>
              <a:t>15</a:t>
            </a:fld>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3.24</a:t>
            </a:r>
            <a:r>
              <a:rPr lang="en-US" dirty="0" smtClean="0"/>
              <a:t> </a:t>
            </a:r>
            <a:r>
              <a:rPr lang="en-US" dirty="0"/>
              <a:t/>
            </a:r>
            <a:br>
              <a:rPr lang="en-US" dirty="0"/>
            </a:br>
            <a:r>
              <a:rPr lang="en-US" sz="1800" dirty="0" smtClean="0"/>
              <a:t> Update Alert Status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Update Alert Status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11" name="Picture 10" descr="Update Alert Status 8"/>
          <p:cNvPicPr/>
          <p:nvPr/>
        </p:nvPicPr>
        <p:blipFill>
          <a:blip r:embed="rId5" cstate="print"/>
          <a:srcRect/>
          <a:stretch>
            <a:fillRect/>
          </a:stretch>
        </p:blipFill>
        <p:spPr bwMode="auto">
          <a:xfrm>
            <a:off x="381000" y="3048002"/>
            <a:ext cx="6172200" cy="3543300"/>
          </a:xfrm>
          <a:prstGeom prst="rect">
            <a:avLst/>
          </a:prstGeom>
          <a:noFill/>
          <a:ln w="9525">
            <a:noFill/>
            <a:miter lim="800000"/>
            <a:headEnd/>
            <a:tailEnd/>
          </a:ln>
        </p:spPr>
      </p:pic>
      <p:sp>
        <p:nvSpPr>
          <p:cNvPr id="12" name="TextBox 11"/>
          <p:cNvSpPr txBox="1"/>
          <p:nvPr/>
        </p:nvSpPr>
        <p:spPr>
          <a:xfrm>
            <a:off x="304800" y="6781800"/>
            <a:ext cx="6172200" cy="738664"/>
          </a:xfrm>
          <a:prstGeom prst="rect">
            <a:avLst/>
          </a:prstGeom>
          <a:noFill/>
        </p:spPr>
        <p:txBody>
          <a:bodyPr wrap="square" rtlCol="0">
            <a:spAutoFit/>
          </a:bodyPr>
          <a:lstStyle/>
          <a:p>
            <a:pPr marL="228600" lvl="0" indent="-228600">
              <a:buFont typeface="+mj-lt"/>
              <a:buAutoNum type="arabicPeriod" startAt="11"/>
            </a:pPr>
            <a:r>
              <a:rPr lang="en-US" sz="1200" dirty="0" smtClean="0"/>
              <a:t>Click the </a:t>
            </a:r>
            <a:r>
              <a:rPr lang="en-US" sz="1200" b="1" dirty="0" smtClean="0"/>
              <a:t>Update Alert Status</a:t>
            </a:r>
            <a:r>
              <a:rPr lang="en-US" sz="1200" dirty="0" smtClean="0"/>
              <a:t> button to return to the Search Alerts for Update search criteria window.  To return to the Main Menu, click the </a:t>
            </a:r>
            <a:r>
              <a:rPr lang="en-US" sz="1200" b="1" dirty="0" smtClean="0"/>
              <a:t>Back to Menu</a:t>
            </a:r>
            <a:r>
              <a:rPr lang="en-US" sz="1200" dirty="0" smtClean="0"/>
              <a:t> button.</a:t>
            </a:r>
          </a:p>
          <a:p>
            <a:endParaRPr lang="en-US" dirty="0"/>
          </a:p>
        </p:txBody>
      </p:sp>
      <p:sp>
        <p:nvSpPr>
          <p:cNvPr id="14" name="TextBox 13"/>
          <p:cNvSpPr txBox="1"/>
          <p:nvPr/>
        </p:nvSpPr>
        <p:spPr>
          <a:xfrm>
            <a:off x="304800" y="2590803"/>
            <a:ext cx="5562600" cy="276999"/>
          </a:xfrm>
          <a:prstGeom prst="rect">
            <a:avLst/>
          </a:prstGeom>
          <a:noFill/>
        </p:spPr>
        <p:txBody>
          <a:bodyPr wrap="square" rtlCol="0">
            <a:spAutoFit/>
          </a:bodyPr>
          <a:lstStyle/>
          <a:p>
            <a:pPr marL="228600" indent="-228600">
              <a:buFont typeface="+mj-lt"/>
              <a:buAutoNum type="arabicPeriod" startAt="10"/>
            </a:pPr>
            <a:r>
              <a:rPr lang="en-US" sz="1200" dirty="0" smtClean="0"/>
              <a:t> Review the confirmation of changes to the Alert Status.   </a:t>
            </a:r>
            <a:endParaRPr lang="en-US" sz="1200" dirty="0"/>
          </a:p>
        </p:txBody>
      </p:sp>
      <p:sp>
        <p:nvSpPr>
          <p:cNvPr id="15" name="Slide Number Placeholder 14"/>
          <p:cNvSpPr>
            <a:spLocks noGrp="1"/>
          </p:cNvSpPr>
          <p:nvPr>
            <p:ph type="sldNum" sz="quarter" idx="12"/>
          </p:nvPr>
        </p:nvSpPr>
        <p:spPr/>
        <p:txBody>
          <a:bodyPr/>
          <a:lstStyle/>
          <a:p>
            <a:fld id="{4A4C55D3-80C2-40D0-AD82-A9B311009251}" type="slidenum">
              <a:rPr lang="en-US" smtClean="0"/>
              <a:pPr/>
              <a:t>150</a:t>
            </a:fld>
            <a:endParaRPr 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3.25</a:t>
            </a:r>
            <a:r>
              <a:rPr lang="en-US" dirty="0" smtClean="0"/>
              <a:t> </a:t>
            </a:r>
            <a:r>
              <a:rPr lang="en-US" dirty="0"/>
              <a:t/>
            </a:r>
            <a:br>
              <a:rPr lang="en-US" dirty="0"/>
            </a:br>
            <a:r>
              <a:rPr lang="en-US" sz="1800" dirty="0" smtClean="0"/>
              <a:t>Review Alert History</a:t>
            </a:r>
            <a:endParaRPr lang="en-US" sz="1800" dirty="0"/>
          </a:p>
        </p:txBody>
      </p:sp>
      <p:sp>
        <p:nvSpPr>
          <p:cNvPr id="55" name="TextBox 54"/>
          <p:cNvSpPr txBox="1"/>
          <p:nvPr/>
        </p:nvSpPr>
        <p:spPr>
          <a:xfrm>
            <a:off x="304800" y="2133601"/>
            <a:ext cx="6248400" cy="769441"/>
          </a:xfrm>
          <a:prstGeom prst="rect">
            <a:avLst/>
          </a:prstGeom>
          <a:noFill/>
        </p:spPr>
        <p:txBody>
          <a:bodyPr wrap="square" rtlCol="0">
            <a:spAutoFit/>
          </a:bodyPr>
          <a:lstStyle/>
          <a:p>
            <a:r>
              <a:rPr lang="en-US" sz="1100" dirty="0" smtClean="0"/>
              <a:t>Many of the alerts generated by business events require investigation and resolution.  The NRC Staff, Agreement State Staff, DOE Staff, and NSTS Analyst need the capability to review and monitor the history of the alerts.  The Review Alert History functionality enables the user to view and monitor alerts (open and closed) and view the status history.  </a:t>
            </a:r>
            <a:endParaRPr lang="en-US" sz="11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3.25</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do I review the status history of an alert?</a:t>
            </a:r>
            <a:endParaRPr lang="en-US" sz="1100" dirty="0"/>
          </a:p>
        </p:txBody>
      </p:sp>
      <p:sp>
        <p:nvSpPr>
          <p:cNvPr id="26" name="TextBox 25"/>
          <p:cNvSpPr txBox="1"/>
          <p:nvPr/>
        </p:nvSpPr>
        <p:spPr>
          <a:xfrm>
            <a:off x="3200400" y="4648203"/>
            <a:ext cx="2895600" cy="1384995"/>
          </a:xfrm>
          <a:prstGeom prst="rect">
            <a:avLst/>
          </a:prstGeom>
          <a:noFill/>
        </p:spPr>
        <p:txBody>
          <a:bodyPr wrap="square" rtlCol="0">
            <a:spAutoFit/>
          </a:bodyPr>
          <a:lstStyle/>
          <a:p>
            <a:pPr>
              <a:buFont typeface="Arial" pitchFamily="34" charset="0"/>
              <a:buChar char="•"/>
            </a:pPr>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19" name="TextBox 18"/>
          <p:cNvSpPr txBox="1"/>
          <p:nvPr/>
        </p:nvSpPr>
        <p:spPr>
          <a:xfrm>
            <a:off x="3352800" y="4267200"/>
            <a:ext cx="2819400" cy="2308324"/>
          </a:xfrm>
          <a:prstGeom prst="rect">
            <a:avLst/>
          </a:prstGeom>
          <a:noFill/>
        </p:spPr>
        <p:txBody>
          <a:bodyPr wrap="square" rtlCol="0">
            <a:spAutoFit/>
          </a:bodyPr>
          <a:lstStyle/>
          <a:p>
            <a:pPr>
              <a:buFont typeface="Arial" pitchFamily="34" charset="0"/>
              <a:buChar char="•"/>
            </a:pPr>
            <a:r>
              <a:rPr lang="en-US" sz="1200" dirty="0" smtClean="0"/>
              <a:t>Under Alert Management, click the </a:t>
            </a:r>
            <a:r>
              <a:rPr lang="en-US" sz="1200" b="1" dirty="0" smtClean="0"/>
              <a:t>Review Alert History</a:t>
            </a:r>
            <a:r>
              <a:rPr lang="en-US" sz="1200" dirty="0" smtClean="0"/>
              <a:t> link</a:t>
            </a:r>
          </a:p>
          <a:p>
            <a:endParaRPr lang="en-US" sz="1200" dirty="0" smtClean="0"/>
          </a:p>
          <a:p>
            <a:pPr>
              <a:buFont typeface="Arial" pitchFamily="34" charset="0"/>
              <a:buChar char="•"/>
            </a:pPr>
            <a:r>
              <a:rPr lang="en-US" sz="1200" dirty="0" smtClean="0"/>
              <a:t>Apply search criteria</a:t>
            </a:r>
          </a:p>
          <a:p>
            <a:pPr>
              <a:buFont typeface="Arial" pitchFamily="34" charset="0"/>
              <a:buChar char="•"/>
            </a:pPr>
            <a:endParaRPr lang="en-US" sz="1200" dirty="0" smtClean="0"/>
          </a:p>
          <a:p>
            <a:pPr>
              <a:buFont typeface="Arial" pitchFamily="34" charset="0"/>
              <a:buChar char="•"/>
            </a:pPr>
            <a:r>
              <a:rPr lang="en-US" sz="1200" dirty="0" smtClean="0"/>
              <a:t>View additional  Alert details by clicking on the corresponding links for Recipient, Comment, and source,  links</a:t>
            </a:r>
          </a:p>
          <a:p>
            <a:pPr>
              <a:buFont typeface="Arial" pitchFamily="34" charset="0"/>
              <a:buChar char="•"/>
            </a:pPr>
            <a:endParaRPr lang="en-US" sz="1200" dirty="0" smtClean="0"/>
          </a:p>
          <a:p>
            <a:pPr>
              <a:buFont typeface="Arial" pitchFamily="34" charset="0"/>
              <a:buChar char="•"/>
            </a:pPr>
            <a:r>
              <a:rPr lang="en-US" sz="1200" dirty="0" smtClean="0"/>
              <a:t>Select the Alert to be reviewed</a:t>
            </a:r>
          </a:p>
          <a:p>
            <a:endParaRPr lang="en-US" sz="1200" dirty="0" smtClean="0"/>
          </a:p>
        </p:txBody>
      </p:sp>
      <p:sp>
        <p:nvSpPr>
          <p:cNvPr id="27" name="Slide Number Placeholder 26"/>
          <p:cNvSpPr>
            <a:spLocks noGrp="1"/>
          </p:cNvSpPr>
          <p:nvPr>
            <p:ph type="sldNum" sz="quarter" idx="12"/>
          </p:nvPr>
        </p:nvSpPr>
        <p:spPr/>
        <p:txBody>
          <a:bodyPr/>
          <a:lstStyle/>
          <a:p>
            <a:fld id="{4A4C55D3-80C2-40D0-AD82-A9B311009251}" type="slidenum">
              <a:rPr lang="en-US" smtClean="0"/>
              <a:pPr/>
              <a:t>151</a:t>
            </a:fld>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3.25</a:t>
            </a:r>
            <a:r>
              <a:rPr lang="en-US" dirty="0" smtClean="0"/>
              <a:t> </a:t>
            </a:r>
            <a:r>
              <a:rPr lang="en-US" dirty="0"/>
              <a:t/>
            </a:r>
            <a:br>
              <a:rPr lang="en-US" dirty="0"/>
            </a:br>
            <a:r>
              <a:rPr lang="en-US" sz="1800" dirty="0" smtClean="0"/>
              <a:t> Review Alert History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Review Alert History:</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TextBox 13"/>
          <p:cNvSpPr txBox="1"/>
          <p:nvPr/>
        </p:nvSpPr>
        <p:spPr>
          <a:xfrm>
            <a:off x="304800" y="2590804"/>
            <a:ext cx="5562600" cy="646331"/>
          </a:xfrm>
          <a:prstGeom prst="rect">
            <a:avLst/>
          </a:prstGeom>
          <a:noFill/>
        </p:spPr>
        <p:txBody>
          <a:bodyPr wrap="square" rtlCol="0">
            <a:spAutoFit/>
          </a:bodyPr>
          <a:lstStyle/>
          <a:p>
            <a:pPr marL="228600" lvl="0" indent="-228600">
              <a:buFont typeface="+mj-lt"/>
              <a:buAutoNum type="arabicPeriod"/>
            </a:pPr>
            <a:r>
              <a:rPr lang="en-US" sz="1200" dirty="0" smtClean="0"/>
              <a:t>From the NSTS Main Menu, under Alert Management, click the </a:t>
            </a:r>
            <a:r>
              <a:rPr lang="en-US" sz="1200" b="1" dirty="0" smtClean="0"/>
              <a:t>Review Alert History</a:t>
            </a:r>
            <a:r>
              <a:rPr lang="en-US" sz="1200" dirty="0" smtClean="0"/>
              <a:t> link.  The Search Alerts for Reviewing History search criteria window will be displayed.</a:t>
            </a:r>
            <a:endParaRPr lang="en-US" sz="1200" dirty="0"/>
          </a:p>
        </p:txBody>
      </p:sp>
      <p:pic>
        <p:nvPicPr>
          <p:cNvPr id="13" name="Picture 12" descr="Review Alert History 1"/>
          <p:cNvPicPr/>
          <p:nvPr/>
        </p:nvPicPr>
        <p:blipFill>
          <a:blip r:embed="rId5" cstate="print"/>
          <a:srcRect/>
          <a:stretch>
            <a:fillRect/>
          </a:stretch>
        </p:blipFill>
        <p:spPr bwMode="auto">
          <a:xfrm>
            <a:off x="381000" y="3429000"/>
            <a:ext cx="6172200" cy="4267200"/>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4A4C55D3-80C2-40D0-AD82-A9B311009251}" type="slidenum">
              <a:rPr lang="en-US" smtClean="0"/>
              <a:pPr/>
              <a:t>152</a:t>
            </a:fld>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3.25</a:t>
            </a:r>
            <a:r>
              <a:rPr lang="en-US" dirty="0" smtClean="0"/>
              <a:t> </a:t>
            </a:r>
            <a:r>
              <a:rPr lang="en-US" dirty="0"/>
              <a:t/>
            </a:r>
            <a:br>
              <a:rPr lang="en-US" dirty="0"/>
            </a:br>
            <a:r>
              <a:rPr lang="en-US" sz="1800" dirty="0" smtClean="0"/>
              <a:t> Review Alert History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Alert History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 name="TextBox 13"/>
          <p:cNvSpPr txBox="1"/>
          <p:nvPr/>
        </p:nvSpPr>
        <p:spPr>
          <a:xfrm>
            <a:off x="304800" y="2590804"/>
            <a:ext cx="5562600" cy="646331"/>
          </a:xfrm>
          <a:prstGeom prst="rect">
            <a:avLst/>
          </a:prstGeom>
          <a:noFill/>
        </p:spPr>
        <p:txBody>
          <a:bodyPr wrap="square" rtlCol="0">
            <a:spAutoFit/>
          </a:bodyPr>
          <a:lstStyle/>
          <a:p>
            <a:pPr marL="228600" lvl="0" indent="-228600">
              <a:buFont typeface="+mj-lt"/>
              <a:buAutoNum type="arabicPeriod" startAt="2"/>
            </a:pPr>
            <a:r>
              <a:rPr lang="en-US" sz="1200" dirty="0" smtClean="0"/>
              <a:t>Enter the search criteria and click the </a:t>
            </a:r>
            <a:r>
              <a:rPr lang="en-US" sz="1200" b="1" dirty="0" smtClean="0"/>
              <a:t>Search</a:t>
            </a:r>
            <a:r>
              <a:rPr lang="en-US" sz="1200" dirty="0" smtClean="0"/>
              <a:t> button.  The Search Results will display.  (If no criteria are entered, all alerts accessible to the user will be listed.)  </a:t>
            </a:r>
            <a:endParaRPr lang="en-US" sz="1200" dirty="0"/>
          </a:p>
        </p:txBody>
      </p:sp>
      <p:pic>
        <p:nvPicPr>
          <p:cNvPr id="11" name="Picture 10" descr="Review Alert History 2"/>
          <p:cNvPicPr/>
          <p:nvPr/>
        </p:nvPicPr>
        <p:blipFill>
          <a:blip r:embed="rId5" cstate="print"/>
          <a:srcRect/>
          <a:stretch>
            <a:fillRect/>
          </a:stretch>
        </p:blipFill>
        <p:spPr bwMode="auto">
          <a:xfrm>
            <a:off x="304800" y="3276600"/>
            <a:ext cx="6172200" cy="1117600"/>
          </a:xfrm>
          <a:prstGeom prst="rect">
            <a:avLst/>
          </a:prstGeom>
          <a:noFill/>
          <a:ln w="9525">
            <a:noFill/>
            <a:miter lim="800000"/>
            <a:headEnd/>
            <a:tailEnd/>
          </a:ln>
        </p:spPr>
      </p:pic>
      <p:sp>
        <p:nvSpPr>
          <p:cNvPr id="12" name="Rectangle 11"/>
          <p:cNvSpPr/>
          <p:nvPr/>
        </p:nvSpPr>
        <p:spPr>
          <a:xfrm>
            <a:off x="304800" y="4495803"/>
            <a:ext cx="6019800" cy="276999"/>
          </a:xfrm>
          <a:prstGeom prst="rect">
            <a:avLst/>
          </a:prstGeom>
        </p:spPr>
        <p:txBody>
          <a:bodyPr wrap="square">
            <a:spAutoFit/>
          </a:bodyPr>
          <a:lstStyle/>
          <a:p>
            <a:r>
              <a:rPr lang="en-US" sz="1200" dirty="0" smtClean="0"/>
              <a:t>Scroll to the right to view additional Alert information.</a:t>
            </a:r>
            <a:endParaRPr lang="en-US" sz="1200" dirty="0"/>
          </a:p>
        </p:txBody>
      </p:sp>
      <p:pic>
        <p:nvPicPr>
          <p:cNvPr id="15" name="Picture 14" descr="Review Alert History 3"/>
          <p:cNvPicPr/>
          <p:nvPr/>
        </p:nvPicPr>
        <p:blipFill>
          <a:blip r:embed="rId6" cstate="print"/>
          <a:srcRect/>
          <a:stretch>
            <a:fillRect/>
          </a:stretch>
        </p:blipFill>
        <p:spPr bwMode="auto">
          <a:xfrm>
            <a:off x="495300" y="4876800"/>
            <a:ext cx="5867400" cy="2159000"/>
          </a:xfrm>
          <a:prstGeom prst="rect">
            <a:avLst/>
          </a:prstGeom>
          <a:noFill/>
          <a:ln w="9525">
            <a:noFill/>
            <a:miter lim="800000"/>
            <a:headEnd/>
            <a:tailEnd/>
          </a:ln>
        </p:spPr>
      </p:pic>
      <p:sp>
        <p:nvSpPr>
          <p:cNvPr id="17" name="TextBox 16"/>
          <p:cNvSpPr txBox="1"/>
          <p:nvPr/>
        </p:nvSpPr>
        <p:spPr>
          <a:xfrm>
            <a:off x="304800" y="7162800"/>
            <a:ext cx="6019800" cy="738664"/>
          </a:xfrm>
          <a:prstGeom prst="rect">
            <a:avLst/>
          </a:prstGeom>
          <a:noFill/>
        </p:spPr>
        <p:txBody>
          <a:bodyPr wrap="square" rtlCol="0">
            <a:spAutoFit/>
          </a:bodyPr>
          <a:lstStyle/>
          <a:p>
            <a:pPr marL="228600" lvl="0" indent="-228600">
              <a:buFont typeface="+mj-lt"/>
              <a:buAutoNum type="arabicPeriod" startAt="3"/>
            </a:pPr>
            <a:r>
              <a:rPr lang="en-US" sz="1200" dirty="0" smtClean="0"/>
              <a:t>Click the </a:t>
            </a:r>
            <a:r>
              <a:rPr lang="en-US" sz="1200" b="1" dirty="0" smtClean="0"/>
              <a:t>Recipient Details</a:t>
            </a:r>
            <a:r>
              <a:rPr lang="en-US" sz="1200" dirty="0" smtClean="0"/>
              <a:t> link under either Primary Recipient or Secondary Recipient to display the name and information about the recipients of the Alert.</a:t>
            </a:r>
          </a:p>
          <a:p>
            <a:endParaRPr lang="en-US" dirty="0"/>
          </a:p>
        </p:txBody>
      </p:sp>
      <p:sp>
        <p:nvSpPr>
          <p:cNvPr id="18" name="Slide Number Placeholder 17"/>
          <p:cNvSpPr>
            <a:spLocks noGrp="1"/>
          </p:cNvSpPr>
          <p:nvPr>
            <p:ph type="sldNum" sz="quarter" idx="12"/>
          </p:nvPr>
        </p:nvSpPr>
        <p:spPr/>
        <p:txBody>
          <a:bodyPr/>
          <a:lstStyle/>
          <a:p>
            <a:fld id="{4A4C55D3-80C2-40D0-AD82-A9B311009251}" type="slidenum">
              <a:rPr lang="en-US" smtClean="0"/>
              <a:pPr/>
              <a:t>153</a:t>
            </a:fld>
            <a:endParaRPr 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3.25</a:t>
            </a:r>
            <a:r>
              <a:rPr lang="en-US" dirty="0" smtClean="0"/>
              <a:t> </a:t>
            </a:r>
            <a:r>
              <a:rPr lang="en-US" dirty="0"/>
              <a:t/>
            </a:r>
            <a:br>
              <a:rPr lang="en-US" dirty="0"/>
            </a:br>
            <a:r>
              <a:rPr lang="en-US" sz="1800" dirty="0" smtClean="0"/>
              <a:t> Review Alert History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Alert History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7" name="TextBox 16"/>
          <p:cNvSpPr txBox="1"/>
          <p:nvPr/>
        </p:nvSpPr>
        <p:spPr>
          <a:xfrm>
            <a:off x="304800" y="4876800"/>
            <a:ext cx="6019800" cy="1107996"/>
          </a:xfrm>
          <a:prstGeom prst="rect">
            <a:avLst/>
          </a:prstGeom>
          <a:noFill/>
        </p:spPr>
        <p:txBody>
          <a:bodyPr wrap="square" rtlCol="0">
            <a:spAutoFit/>
          </a:bodyPr>
          <a:lstStyle/>
          <a:p>
            <a:r>
              <a:rPr lang="en-US" sz="1200" dirty="0" smtClean="0"/>
              <a:t>(Click the </a:t>
            </a:r>
            <a:r>
              <a:rPr lang="en-US" sz="1200" b="1" dirty="0" smtClean="0"/>
              <a:t>Close</a:t>
            </a:r>
            <a:r>
              <a:rPr lang="en-US" sz="1200" dirty="0" smtClean="0"/>
              <a:t> button to return to the Search Results window.)</a:t>
            </a:r>
          </a:p>
          <a:p>
            <a:r>
              <a:rPr lang="en-US" sz="1200" dirty="0" smtClean="0"/>
              <a:t> </a:t>
            </a:r>
          </a:p>
          <a:p>
            <a:pPr marL="228600" lvl="0" indent="-228600">
              <a:buFont typeface="+mj-lt"/>
              <a:buAutoNum type="arabicPeriod" startAt="4"/>
            </a:pPr>
            <a:r>
              <a:rPr lang="en-US" sz="1200" dirty="0" smtClean="0"/>
              <a:t>Click the Comments link to display any comments associated with the Alert.</a:t>
            </a:r>
          </a:p>
          <a:p>
            <a:pPr marL="228600" indent="-228600"/>
            <a:endParaRPr lang="en-US" sz="1200" dirty="0" smtClean="0"/>
          </a:p>
          <a:p>
            <a:endParaRPr lang="en-US" dirty="0"/>
          </a:p>
        </p:txBody>
      </p:sp>
      <p:pic>
        <p:nvPicPr>
          <p:cNvPr id="16" name="Picture 15" descr="Review Alert History 4"/>
          <p:cNvPicPr/>
          <p:nvPr/>
        </p:nvPicPr>
        <p:blipFill>
          <a:blip r:embed="rId5" cstate="print"/>
          <a:srcRect/>
          <a:stretch>
            <a:fillRect/>
          </a:stretch>
        </p:blipFill>
        <p:spPr bwMode="auto">
          <a:xfrm>
            <a:off x="349252" y="2590802"/>
            <a:ext cx="6159500" cy="2171700"/>
          </a:xfrm>
          <a:prstGeom prst="rect">
            <a:avLst/>
          </a:prstGeom>
          <a:noFill/>
          <a:ln w="9525">
            <a:noFill/>
            <a:miter lim="800000"/>
            <a:headEnd/>
            <a:tailEnd/>
          </a:ln>
        </p:spPr>
      </p:pic>
      <p:pic>
        <p:nvPicPr>
          <p:cNvPr id="18" name="Picture 17" descr="Review Alert History 5"/>
          <p:cNvPicPr/>
          <p:nvPr/>
        </p:nvPicPr>
        <p:blipFill>
          <a:blip r:embed="rId6" cstate="print"/>
          <a:srcRect/>
          <a:stretch>
            <a:fillRect/>
          </a:stretch>
        </p:blipFill>
        <p:spPr bwMode="auto">
          <a:xfrm>
            <a:off x="1295401" y="5562602"/>
            <a:ext cx="4178300" cy="2400300"/>
          </a:xfrm>
          <a:prstGeom prst="rect">
            <a:avLst/>
          </a:prstGeom>
          <a:noFill/>
          <a:ln w="9525">
            <a:noFill/>
            <a:miter lim="800000"/>
            <a:headEnd/>
            <a:tailEnd/>
          </a:ln>
        </p:spPr>
      </p:pic>
      <p:sp>
        <p:nvSpPr>
          <p:cNvPr id="19" name="TextBox 18"/>
          <p:cNvSpPr txBox="1"/>
          <p:nvPr/>
        </p:nvSpPr>
        <p:spPr>
          <a:xfrm>
            <a:off x="457200" y="8001000"/>
            <a:ext cx="5486400" cy="553998"/>
          </a:xfrm>
          <a:prstGeom prst="rect">
            <a:avLst/>
          </a:prstGeom>
          <a:noFill/>
        </p:spPr>
        <p:txBody>
          <a:bodyPr wrap="square" rtlCol="0">
            <a:spAutoFit/>
          </a:bodyPr>
          <a:lstStyle/>
          <a:p>
            <a:r>
              <a:rPr lang="en-US" sz="1200" dirty="0" smtClean="0"/>
              <a:t>(Click the </a:t>
            </a:r>
            <a:r>
              <a:rPr lang="en-US" sz="1200" b="1" dirty="0" smtClean="0"/>
              <a:t>Close</a:t>
            </a:r>
            <a:r>
              <a:rPr lang="en-US" sz="1200" dirty="0" smtClean="0"/>
              <a:t> button to return to the Search Results window.)</a:t>
            </a:r>
          </a:p>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154</a:t>
            </a:fld>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3.25</a:t>
            </a:r>
            <a:r>
              <a:rPr lang="en-US" dirty="0" smtClean="0"/>
              <a:t> </a:t>
            </a:r>
            <a:r>
              <a:rPr lang="en-US" dirty="0"/>
              <a:t/>
            </a:r>
            <a:br>
              <a:rPr lang="en-US" dirty="0"/>
            </a:br>
            <a:r>
              <a:rPr lang="en-US" sz="1800" dirty="0" smtClean="0"/>
              <a:t> Review Alert History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Alert History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7" name="TextBox 16"/>
          <p:cNvSpPr txBox="1"/>
          <p:nvPr/>
        </p:nvSpPr>
        <p:spPr>
          <a:xfrm>
            <a:off x="304800" y="2514600"/>
            <a:ext cx="6019800" cy="738664"/>
          </a:xfrm>
          <a:prstGeom prst="rect">
            <a:avLst/>
          </a:prstGeom>
          <a:noFill/>
        </p:spPr>
        <p:txBody>
          <a:bodyPr wrap="square" rtlCol="0">
            <a:spAutoFit/>
          </a:bodyPr>
          <a:lstStyle/>
          <a:p>
            <a:pPr marL="228600" lvl="0" indent="-228600">
              <a:buFont typeface="+mj-lt"/>
              <a:buAutoNum type="arabicPeriod" startAt="5"/>
            </a:pPr>
            <a:r>
              <a:rPr lang="en-US" sz="1200" dirty="0" smtClean="0"/>
              <a:t>Click the Sources link to display the source information associated with the Alert.</a:t>
            </a:r>
          </a:p>
          <a:p>
            <a:pPr marL="228600" indent="-228600"/>
            <a:endParaRPr lang="en-US" sz="1200" dirty="0" smtClean="0"/>
          </a:p>
          <a:p>
            <a:endParaRPr lang="en-US" dirty="0"/>
          </a:p>
        </p:txBody>
      </p:sp>
      <p:pic>
        <p:nvPicPr>
          <p:cNvPr id="13" name="Picture 12" descr="Review Alert History 6"/>
          <p:cNvPicPr/>
          <p:nvPr/>
        </p:nvPicPr>
        <p:blipFill>
          <a:blip r:embed="rId5" cstate="print"/>
          <a:srcRect/>
          <a:stretch>
            <a:fillRect/>
          </a:stretch>
        </p:blipFill>
        <p:spPr bwMode="auto">
          <a:xfrm>
            <a:off x="228600" y="2971800"/>
            <a:ext cx="6172200" cy="1625600"/>
          </a:xfrm>
          <a:prstGeom prst="rect">
            <a:avLst/>
          </a:prstGeom>
          <a:noFill/>
          <a:ln w="9525">
            <a:noFill/>
            <a:miter lim="800000"/>
            <a:headEnd/>
            <a:tailEnd/>
          </a:ln>
        </p:spPr>
      </p:pic>
      <p:sp>
        <p:nvSpPr>
          <p:cNvPr id="14" name="TextBox 13"/>
          <p:cNvSpPr txBox="1"/>
          <p:nvPr/>
        </p:nvSpPr>
        <p:spPr>
          <a:xfrm>
            <a:off x="228600" y="4724400"/>
            <a:ext cx="6019800" cy="1661993"/>
          </a:xfrm>
          <a:prstGeom prst="rect">
            <a:avLst/>
          </a:prstGeom>
          <a:noFill/>
        </p:spPr>
        <p:txBody>
          <a:bodyPr wrap="square" rtlCol="0">
            <a:spAutoFit/>
          </a:bodyPr>
          <a:lstStyle/>
          <a:p>
            <a:pPr marL="228600" indent="-228600"/>
            <a:r>
              <a:rPr lang="en-US" sz="1200" dirty="0" smtClean="0"/>
              <a:t>(Click the </a:t>
            </a:r>
            <a:r>
              <a:rPr lang="en-US" sz="1200" b="1" dirty="0" smtClean="0"/>
              <a:t>Close</a:t>
            </a:r>
            <a:r>
              <a:rPr lang="en-US" sz="1200" dirty="0" smtClean="0"/>
              <a:t> button to return to the Search Results window.)</a:t>
            </a:r>
          </a:p>
          <a:p>
            <a:pPr lvl="0"/>
            <a:endParaRPr lang="en-US" sz="1200" dirty="0" smtClean="0"/>
          </a:p>
          <a:p>
            <a:pPr marL="228600" lvl="0" indent="-228600">
              <a:buFont typeface="+mj-lt"/>
              <a:buAutoNum type="arabicPeriod" startAt="6"/>
            </a:pPr>
            <a:r>
              <a:rPr lang="en-US" sz="1200" dirty="0" smtClean="0"/>
              <a:t>In the search results window, select the radio button ( ) for the Alert to be reviewed, then click the </a:t>
            </a:r>
            <a:r>
              <a:rPr lang="en-US" sz="1200" b="1" dirty="0" smtClean="0"/>
              <a:t>Review Alert History</a:t>
            </a:r>
            <a:r>
              <a:rPr lang="en-US" sz="1200" dirty="0" smtClean="0"/>
              <a:t> button.  The Review Alert Status History window appears:</a:t>
            </a:r>
          </a:p>
          <a:p>
            <a:r>
              <a:rPr lang="en-US" sz="1200" dirty="0" smtClean="0"/>
              <a:t> </a:t>
            </a:r>
          </a:p>
          <a:p>
            <a:pPr marL="228600" indent="-228600"/>
            <a:endParaRPr lang="en-US" sz="1200" dirty="0" smtClean="0"/>
          </a:p>
          <a:p>
            <a:endParaRPr lang="en-US" dirty="0"/>
          </a:p>
        </p:txBody>
      </p:sp>
      <p:pic>
        <p:nvPicPr>
          <p:cNvPr id="15" name="Picture 14" descr="Review Alert History 7"/>
          <p:cNvPicPr/>
          <p:nvPr/>
        </p:nvPicPr>
        <p:blipFill>
          <a:blip r:embed="rId6" cstate="print"/>
          <a:srcRect/>
          <a:stretch>
            <a:fillRect/>
          </a:stretch>
        </p:blipFill>
        <p:spPr bwMode="auto">
          <a:xfrm>
            <a:off x="958852" y="5867400"/>
            <a:ext cx="4940300" cy="2387600"/>
          </a:xfrm>
          <a:prstGeom prst="rect">
            <a:avLst/>
          </a:prstGeom>
          <a:noFill/>
          <a:ln w="9525">
            <a:noFill/>
            <a:miter lim="800000"/>
            <a:headEnd/>
            <a:tailEnd/>
          </a:ln>
        </p:spPr>
      </p:pic>
      <p:sp>
        <p:nvSpPr>
          <p:cNvPr id="18" name="Slide Number Placeholder 17"/>
          <p:cNvSpPr>
            <a:spLocks noGrp="1"/>
          </p:cNvSpPr>
          <p:nvPr>
            <p:ph type="sldNum" sz="quarter" idx="12"/>
          </p:nvPr>
        </p:nvSpPr>
        <p:spPr/>
        <p:txBody>
          <a:bodyPr/>
          <a:lstStyle/>
          <a:p>
            <a:fld id="{4A4C55D3-80C2-40D0-AD82-A9B311009251}" type="slidenum">
              <a:rPr lang="en-US" smtClean="0"/>
              <a:pPr/>
              <a:t>155</a:t>
            </a:fld>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3.25</a:t>
            </a:r>
            <a:r>
              <a:rPr lang="en-US" dirty="0" smtClean="0"/>
              <a:t> </a:t>
            </a:r>
            <a:r>
              <a:rPr lang="en-US" dirty="0"/>
              <a:t/>
            </a:r>
            <a:br>
              <a:rPr lang="en-US" dirty="0"/>
            </a:br>
            <a:r>
              <a:rPr lang="en-US" sz="1800" dirty="0" smtClean="0"/>
              <a:t> Review Alert History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Alert History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7" name="TextBox 16"/>
          <p:cNvSpPr txBox="1"/>
          <p:nvPr/>
        </p:nvSpPr>
        <p:spPr>
          <a:xfrm>
            <a:off x="304800" y="2514600"/>
            <a:ext cx="6019800" cy="1292662"/>
          </a:xfrm>
          <a:prstGeom prst="rect">
            <a:avLst/>
          </a:prstGeom>
          <a:noFill/>
        </p:spPr>
        <p:txBody>
          <a:bodyPr wrap="square" rtlCol="0">
            <a:spAutoFit/>
          </a:bodyPr>
          <a:lstStyle/>
          <a:p>
            <a:pPr lvl="0"/>
            <a:r>
              <a:rPr lang="en-US" sz="1200" dirty="0" smtClean="0"/>
              <a:t>After reviewing the Alert Status History, click the </a:t>
            </a:r>
            <a:r>
              <a:rPr lang="en-US" sz="1200" b="1" dirty="0" smtClean="0"/>
              <a:t>Previous</a:t>
            </a:r>
            <a:r>
              <a:rPr lang="en-US" sz="1200" dirty="0" smtClean="0"/>
              <a:t> button to return to the Search Results window or click the</a:t>
            </a:r>
            <a:r>
              <a:rPr lang="en-US" sz="1200" b="1" dirty="0" smtClean="0"/>
              <a:t> Cancel</a:t>
            </a:r>
            <a:r>
              <a:rPr lang="en-US" sz="1200" dirty="0" smtClean="0"/>
              <a:t> button to return to the NSTS Main Menu. </a:t>
            </a:r>
          </a:p>
          <a:p>
            <a:r>
              <a:rPr lang="en-US" sz="1200" dirty="0" smtClean="0"/>
              <a:t> </a:t>
            </a:r>
          </a:p>
          <a:p>
            <a:r>
              <a:rPr lang="en-US" sz="1200" dirty="0" smtClean="0"/>
              <a:t> </a:t>
            </a:r>
          </a:p>
          <a:p>
            <a:pPr marL="228600" indent="-228600"/>
            <a:endParaRPr lang="en-US" sz="1200" dirty="0" smtClean="0"/>
          </a:p>
          <a:p>
            <a:endParaRPr lang="en-US" dirty="0"/>
          </a:p>
        </p:txBody>
      </p:sp>
      <p:sp>
        <p:nvSpPr>
          <p:cNvPr id="12" name="Slide Number Placeholder 11"/>
          <p:cNvSpPr>
            <a:spLocks noGrp="1"/>
          </p:cNvSpPr>
          <p:nvPr>
            <p:ph type="sldNum" sz="quarter" idx="12"/>
          </p:nvPr>
        </p:nvSpPr>
        <p:spPr/>
        <p:txBody>
          <a:bodyPr/>
          <a:lstStyle/>
          <a:p>
            <a:fld id="{4A4C55D3-80C2-40D0-AD82-A9B311009251}" type="slidenum">
              <a:rPr lang="en-US" smtClean="0"/>
              <a:pPr/>
              <a:t>156</a:t>
            </a:fld>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3.26</a:t>
            </a:r>
            <a:r>
              <a:rPr lang="en-US" dirty="0" smtClean="0"/>
              <a:t> </a:t>
            </a:r>
            <a:r>
              <a:rPr lang="en-US" dirty="0"/>
              <a:t/>
            </a:r>
            <a:br>
              <a:rPr lang="en-US" dirty="0"/>
            </a:br>
            <a:r>
              <a:rPr lang="en-US" sz="1800" dirty="0" smtClean="0"/>
              <a:t>Review Long-Term Storage Sources</a:t>
            </a:r>
            <a:endParaRPr lang="en-US" sz="18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3.26</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do I determine which sources in my Agency are in Long-Term Storage ?</a:t>
            </a:r>
            <a:endParaRPr lang="en-US" sz="1100" dirty="0"/>
          </a:p>
        </p:txBody>
      </p:sp>
      <p:sp>
        <p:nvSpPr>
          <p:cNvPr id="26" name="TextBox 25"/>
          <p:cNvSpPr txBox="1"/>
          <p:nvPr/>
        </p:nvSpPr>
        <p:spPr>
          <a:xfrm>
            <a:off x="3200400" y="4648203"/>
            <a:ext cx="2895600" cy="1384995"/>
          </a:xfrm>
          <a:prstGeom prst="rect">
            <a:avLst/>
          </a:prstGeom>
          <a:noFill/>
        </p:spPr>
        <p:txBody>
          <a:bodyPr wrap="square" rtlCol="0">
            <a:spAutoFit/>
          </a:bodyPr>
          <a:lstStyle/>
          <a:p>
            <a:pPr>
              <a:buFont typeface="Arial" pitchFamily="34" charset="0"/>
              <a:buChar char="•"/>
            </a:pPr>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19" name="TextBox 18"/>
          <p:cNvSpPr txBox="1"/>
          <p:nvPr/>
        </p:nvSpPr>
        <p:spPr>
          <a:xfrm>
            <a:off x="3276600" y="4953003"/>
            <a:ext cx="3048000" cy="1384995"/>
          </a:xfrm>
          <a:prstGeom prst="rect">
            <a:avLst/>
          </a:prstGeom>
          <a:noFill/>
        </p:spPr>
        <p:txBody>
          <a:bodyPr wrap="square" rtlCol="0">
            <a:spAutoFit/>
          </a:bodyPr>
          <a:lstStyle/>
          <a:p>
            <a:pPr>
              <a:buFont typeface="Arial" pitchFamily="34" charset="0"/>
              <a:buChar char="•"/>
            </a:pPr>
            <a:r>
              <a:rPr lang="en-US" sz="1200" dirty="0" smtClean="0"/>
              <a:t>Source Management, select the </a:t>
            </a:r>
            <a:r>
              <a:rPr lang="en-US" sz="1200" b="1" dirty="0" smtClean="0"/>
              <a:t>Review Long—Term Storage Sources</a:t>
            </a:r>
            <a:r>
              <a:rPr lang="en-US" sz="1200" dirty="0" smtClean="0"/>
              <a:t> link</a:t>
            </a:r>
          </a:p>
          <a:p>
            <a:pPr>
              <a:buFont typeface="Arial" pitchFamily="34" charset="0"/>
              <a:buChar char="•"/>
            </a:pPr>
            <a:endParaRPr lang="en-US" sz="1200" dirty="0" smtClean="0"/>
          </a:p>
          <a:p>
            <a:pPr>
              <a:buFont typeface="Arial" pitchFamily="34" charset="0"/>
              <a:buChar char="•"/>
            </a:pPr>
            <a:r>
              <a:rPr lang="en-US" sz="1200" dirty="0" smtClean="0"/>
              <a:t>Apply search criteria</a:t>
            </a:r>
          </a:p>
          <a:p>
            <a:pPr>
              <a:buFont typeface="Arial" pitchFamily="34" charset="0"/>
              <a:buChar char="•"/>
            </a:pPr>
            <a:endParaRPr lang="en-US" sz="1200" dirty="0" smtClean="0"/>
          </a:p>
          <a:p>
            <a:pPr>
              <a:buFont typeface="Arial" pitchFamily="34" charset="0"/>
              <a:buChar char="•"/>
            </a:pPr>
            <a:r>
              <a:rPr lang="en-US" sz="1200" dirty="0" smtClean="0"/>
              <a:t>Review Results</a:t>
            </a:r>
          </a:p>
          <a:p>
            <a:endParaRPr lang="en-US" sz="1200" dirty="0" smtClean="0"/>
          </a:p>
        </p:txBody>
      </p:sp>
      <p:sp>
        <p:nvSpPr>
          <p:cNvPr id="20" name="TextBox 19"/>
          <p:cNvSpPr txBox="1"/>
          <p:nvPr/>
        </p:nvSpPr>
        <p:spPr>
          <a:xfrm>
            <a:off x="304800" y="2133604"/>
            <a:ext cx="6248400" cy="938719"/>
          </a:xfrm>
          <a:prstGeom prst="rect">
            <a:avLst/>
          </a:prstGeom>
          <a:noFill/>
        </p:spPr>
        <p:txBody>
          <a:bodyPr wrap="square" rtlCol="0">
            <a:spAutoFit/>
          </a:bodyPr>
          <a:lstStyle/>
          <a:p>
            <a:r>
              <a:rPr lang="en-US" sz="1100" dirty="0" smtClean="0"/>
              <a:t>The NRC Staff, Agreement State Staff, and DOE Staff need the ability to easily ascertain which NSTS trackable Sources are in long-term storage by the Licensees that possess them.</a:t>
            </a:r>
          </a:p>
          <a:p>
            <a:r>
              <a:rPr lang="en-US" sz="1100" dirty="0" smtClean="0"/>
              <a:t>The Review Long-Term Storage functionality enables the user to retrieve a list of NSTS trackable sources which are in long-term storage.  Only those sources which the user is authorized to view will be displayed.</a:t>
            </a:r>
            <a:endParaRPr lang="en-US" sz="1100" dirty="0"/>
          </a:p>
        </p:txBody>
      </p:sp>
      <p:sp>
        <p:nvSpPr>
          <p:cNvPr id="28" name="Slide Number Placeholder 27"/>
          <p:cNvSpPr>
            <a:spLocks noGrp="1"/>
          </p:cNvSpPr>
          <p:nvPr>
            <p:ph type="sldNum" sz="quarter" idx="12"/>
          </p:nvPr>
        </p:nvSpPr>
        <p:spPr/>
        <p:txBody>
          <a:bodyPr/>
          <a:lstStyle/>
          <a:p>
            <a:fld id="{4A4C55D3-80C2-40D0-AD82-A9B311009251}" type="slidenum">
              <a:rPr lang="en-US" smtClean="0"/>
              <a:pPr/>
              <a:t>157</a:t>
            </a:fld>
            <a:endParaRPr lang="en-U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3.26</a:t>
            </a:r>
            <a:r>
              <a:rPr lang="en-US" dirty="0" smtClean="0"/>
              <a:t> </a:t>
            </a:r>
            <a:r>
              <a:rPr lang="en-US" dirty="0"/>
              <a:t/>
            </a:r>
            <a:br>
              <a:rPr lang="en-US" dirty="0"/>
            </a:br>
            <a:r>
              <a:rPr lang="en-US" sz="1800" dirty="0" smtClean="0"/>
              <a:t> Review Long-Term Storage Sources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Review Long-Term Storage Sources: </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7" name="TextBox 16"/>
          <p:cNvSpPr txBox="1"/>
          <p:nvPr/>
        </p:nvSpPr>
        <p:spPr>
          <a:xfrm>
            <a:off x="304800" y="2514604"/>
            <a:ext cx="6019800" cy="646331"/>
          </a:xfrm>
          <a:prstGeom prst="rect">
            <a:avLst/>
          </a:prstGeom>
          <a:noFill/>
        </p:spPr>
        <p:txBody>
          <a:bodyPr wrap="square" rtlCol="0">
            <a:spAutoFit/>
          </a:bodyPr>
          <a:lstStyle/>
          <a:p>
            <a:pPr marL="228600" lvl="0" indent="-228600">
              <a:buFont typeface="+mj-lt"/>
              <a:buAutoNum type="arabicPeriod"/>
            </a:pPr>
            <a:r>
              <a:rPr lang="en-US" sz="1200" dirty="0" smtClean="0"/>
              <a:t>From the NSTS Main Menu, under Source Management, select the </a:t>
            </a:r>
            <a:r>
              <a:rPr lang="en-US" sz="1200" b="1" dirty="0" smtClean="0"/>
              <a:t>Review Long—Term Storage Sources</a:t>
            </a:r>
            <a:r>
              <a:rPr lang="en-US" sz="1200" dirty="0" smtClean="0"/>
              <a:t> link.  The Search Source for Long-Term Storage Sources window appears.</a:t>
            </a:r>
            <a:endParaRPr lang="en-US" dirty="0"/>
          </a:p>
        </p:txBody>
      </p:sp>
      <p:pic>
        <p:nvPicPr>
          <p:cNvPr id="11" name="Picture 10" descr="Long-Term Storage 1"/>
          <p:cNvPicPr/>
          <p:nvPr/>
        </p:nvPicPr>
        <p:blipFill>
          <a:blip r:embed="rId5" cstate="print"/>
          <a:srcRect/>
          <a:stretch>
            <a:fillRect/>
          </a:stretch>
        </p:blipFill>
        <p:spPr bwMode="auto">
          <a:xfrm>
            <a:off x="304800" y="3352802"/>
            <a:ext cx="6172200" cy="3644900"/>
          </a:xfrm>
          <a:prstGeom prst="rect">
            <a:avLst/>
          </a:prstGeom>
          <a:noFill/>
          <a:ln w="9525">
            <a:noFill/>
            <a:miter lim="800000"/>
            <a:headEnd/>
            <a:tailEnd/>
          </a:ln>
        </p:spPr>
      </p:pic>
      <p:sp>
        <p:nvSpPr>
          <p:cNvPr id="13" name="TextBox 12"/>
          <p:cNvSpPr txBox="1"/>
          <p:nvPr/>
        </p:nvSpPr>
        <p:spPr>
          <a:xfrm>
            <a:off x="381000" y="7162803"/>
            <a:ext cx="6019800" cy="1015663"/>
          </a:xfrm>
          <a:prstGeom prst="rect">
            <a:avLst/>
          </a:prstGeom>
          <a:noFill/>
        </p:spPr>
        <p:txBody>
          <a:bodyPr wrap="square" rtlCol="0">
            <a:spAutoFit/>
          </a:bodyPr>
          <a:lstStyle/>
          <a:p>
            <a:r>
              <a:rPr lang="en-US" sz="1200" dirty="0" smtClean="0"/>
              <a:t> </a:t>
            </a:r>
          </a:p>
          <a:p>
            <a:pPr marL="228600" lvl="0" indent="-228600">
              <a:buFont typeface="+mj-lt"/>
              <a:buAutoNum type="arabicPeriod" startAt="2"/>
            </a:pPr>
            <a:r>
              <a:rPr lang="en-US" sz="1200" dirty="0" smtClean="0"/>
              <a:t>After entering the search criteria, select the </a:t>
            </a:r>
            <a:r>
              <a:rPr lang="en-US" sz="1200" b="1" dirty="0" smtClean="0"/>
              <a:t>Search</a:t>
            </a:r>
            <a:r>
              <a:rPr lang="en-US" sz="1200" dirty="0" smtClean="0"/>
              <a:t> button.  (If no criteria are selected, all sources in long-term storage which the user is authorized to view will be displayed.)</a:t>
            </a:r>
          </a:p>
          <a:p>
            <a:pPr marL="228600" indent="-228600"/>
            <a:r>
              <a:rPr lang="en-US" sz="1200" dirty="0" smtClean="0"/>
              <a:t> </a:t>
            </a:r>
          </a:p>
        </p:txBody>
      </p:sp>
      <p:sp>
        <p:nvSpPr>
          <p:cNvPr id="14" name="Slide Number Placeholder 13"/>
          <p:cNvSpPr>
            <a:spLocks noGrp="1"/>
          </p:cNvSpPr>
          <p:nvPr>
            <p:ph type="sldNum" sz="quarter" idx="12"/>
          </p:nvPr>
        </p:nvSpPr>
        <p:spPr/>
        <p:txBody>
          <a:bodyPr/>
          <a:lstStyle/>
          <a:p>
            <a:fld id="{4A4C55D3-80C2-40D0-AD82-A9B311009251}" type="slidenum">
              <a:rPr lang="en-US" smtClean="0"/>
              <a:pPr/>
              <a:t>158</a:t>
            </a:fld>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3.26</a:t>
            </a:r>
            <a:r>
              <a:rPr lang="en-US" dirty="0" smtClean="0"/>
              <a:t> </a:t>
            </a:r>
            <a:r>
              <a:rPr lang="en-US" dirty="0"/>
              <a:t/>
            </a:r>
            <a:br>
              <a:rPr lang="en-US" dirty="0"/>
            </a:br>
            <a:r>
              <a:rPr lang="en-US" sz="1800" dirty="0" smtClean="0"/>
              <a:t> Review Long-Term Storage Sources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Long-Term Storage Sources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7" name="TextBox 16"/>
          <p:cNvSpPr txBox="1"/>
          <p:nvPr/>
        </p:nvSpPr>
        <p:spPr>
          <a:xfrm>
            <a:off x="304800" y="2514603"/>
            <a:ext cx="6019800" cy="646331"/>
          </a:xfrm>
          <a:prstGeom prst="rect">
            <a:avLst/>
          </a:prstGeom>
          <a:noFill/>
        </p:spPr>
        <p:txBody>
          <a:bodyPr wrap="square" rtlCol="0">
            <a:spAutoFit/>
          </a:bodyPr>
          <a:lstStyle/>
          <a:p>
            <a:pPr marL="228600" indent="-228600"/>
            <a:r>
              <a:rPr lang="en-US" sz="1200" dirty="0" smtClean="0"/>
              <a:t>Scroll to the right to display additional source information</a:t>
            </a:r>
            <a:r>
              <a:rPr lang="en-US" dirty="0" smtClean="0"/>
              <a:t>.</a:t>
            </a:r>
          </a:p>
          <a:p>
            <a:pPr marL="228600" lvl="0" indent="-228600"/>
            <a:endParaRPr lang="en-US" dirty="0"/>
          </a:p>
        </p:txBody>
      </p:sp>
      <p:sp>
        <p:nvSpPr>
          <p:cNvPr id="13" name="TextBox 12"/>
          <p:cNvSpPr txBox="1"/>
          <p:nvPr/>
        </p:nvSpPr>
        <p:spPr>
          <a:xfrm>
            <a:off x="304800" y="4724402"/>
            <a:ext cx="6019800" cy="861775"/>
          </a:xfrm>
          <a:prstGeom prst="rect">
            <a:avLst/>
          </a:prstGeom>
          <a:noFill/>
        </p:spPr>
        <p:txBody>
          <a:bodyPr wrap="square" rtlCol="0">
            <a:spAutoFit/>
          </a:bodyPr>
          <a:lstStyle/>
          <a:p>
            <a:r>
              <a:rPr lang="en-US" sz="1200" dirty="0" smtClean="0"/>
              <a:t> </a:t>
            </a:r>
          </a:p>
          <a:p>
            <a:pPr marL="228600" indent="-228600">
              <a:buFont typeface="+mj-lt"/>
              <a:buAutoNum type="arabicPeriod" startAt="3"/>
            </a:pPr>
            <a:r>
              <a:rPr lang="en-US" sz="1200" dirty="0" smtClean="0"/>
              <a:t>After reviewing the information provided, click the </a:t>
            </a:r>
            <a:r>
              <a:rPr lang="en-US" sz="1200" b="1" dirty="0" smtClean="0"/>
              <a:t>Back to Menu</a:t>
            </a:r>
            <a:r>
              <a:rPr lang="en-US" sz="1200" dirty="0" smtClean="0"/>
              <a:t> button to return to the NSTS Main Menu.</a:t>
            </a:r>
          </a:p>
          <a:p>
            <a:pPr marL="228600" indent="-228600">
              <a:buFont typeface="+mj-lt"/>
              <a:buAutoNum type="arabicPeriod" startAt="3"/>
            </a:pPr>
            <a:endParaRPr lang="en-US" sz="1200" dirty="0" smtClean="0"/>
          </a:p>
        </p:txBody>
      </p:sp>
      <p:pic>
        <p:nvPicPr>
          <p:cNvPr id="12" name="Picture 11" descr="Long-Term Storage 2"/>
          <p:cNvPicPr/>
          <p:nvPr/>
        </p:nvPicPr>
        <p:blipFill>
          <a:blip r:embed="rId5" cstate="print"/>
          <a:srcRect/>
          <a:stretch>
            <a:fillRect/>
          </a:stretch>
        </p:blipFill>
        <p:spPr bwMode="auto">
          <a:xfrm>
            <a:off x="342900" y="2971800"/>
            <a:ext cx="6172200" cy="1574800"/>
          </a:xfrm>
          <a:prstGeom prst="rect">
            <a:avLst/>
          </a:prstGeom>
          <a:noFill/>
          <a:ln w="9525">
            <a:noFill/>
            <a:miter lim="800000"/>
            <a:headEnd/>
            <a:tailEnd/>
          </a:ln>
        </p:spPr>
      </p:pic>
      <p:sp>
        <p:nvSpPr>
          <p:cNvPr id="15" name="Slide Number Placeholder 14"/>
          <p:cNvSpPr>
            <a:spLocks noGrp="1"/>
          </p:cNvSpPr>
          <p:nvPr>
            <p:ph type="sldNum" sz="quarter" idx="12"/>
          </p:nvPr>
        </p:nvSpPr>
        <p:spPr/>
        <p:txBody>
          <a:bodyPr/>
          <a:lstStyle/>
          <a:p>
            <a:fld id="{4A4C55D3-80C2-40D0-AD82-A9B311009251}" type="slidenum">
              <a:rPr lang="en-US" smtClean="0"/>
              <a:pPr/>
              <a:t>159</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r>
              <a:rPr lang="en-US" sz="2000" b="1" u="sng" dirty="0" smtClean="0">
                <a:solidFill>
                  <a:schemeClr val="accent1"/>
                </a:solidFill>
                <a:effectLst/>
              </a:rPr>
              <a:t>Scenarios </a:t>
            </a:r>
            <a:r>
              <a:rPr lang="en-US" sz="2000" b="1" dirty="0" smtClean="0">
                <a:solidFill>
                  <a:schemeClr val="accent1"/>
                </a:solidFill>
              </a:rPr>
              <a:t>- Admin</a:t>
            </a:r>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25" name="Rectangle 24"/>
          <p:cNvSpPr/>
          <p:nvPr/>
        </p:nvSpPr>
        <p:spPr>
          <a:xfrm>
            <a:off x="457200" y="2362200"/>
            <a:ext cx="5029200" cy="4419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82"/>
          <p:cNvGrpSpPr>
            <a:grpSpLocks/>
          </p:cNvGrpSpPr>
          <p:nvPr/>
        </p:nvGrpSpPr>
        <p:grpSpPr bwMode="auto">
          <a:xfrm>
            <a:off x="4114800" y="7010400"/>
            <a:ext cx="914400" cy="1066800"/>
            <a:chOff x="4976" y="2572"/>
            <a:chExt cx="346" cy="467"/>
          </a:xfrm>
          <a:effectLst>
            <a:outerShdw blurRad="50800" dist="38100" dir="13500000" algn="br" rotWithShape="0">
              <a:prstClr val="black">
                <a:alpha val="40000"/>
              </a:prstClr>
            </a:outerShdw>
          </a:effectLst>
        </p:grpSpPr>
        <p:sp>
          <p:nvSpPr>
            <p:cNvPr id="27"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1"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39" name="Oval 38"/>
          <p:cNvSpPr/>
          <p:nvPr/>
        </p:nvSpPr>
        <p:spPr>
          <a:xfrm>
            <a:off x="685800" y="3581400"/>
            <a:ext cx="1371600" cy="98755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3.15</a:t>
            </a:r>
          </a:p>
          <a:p>
            <a:pPr algn="ctr"/>
            <a:r>
              <a:rPr lang="en-US" sz="1200" dirty="0" smtClean="0"/>
              <a:t>Review Pending Transfers</a:t>
            </a:r>
            <a:endParaRPr lang="en-US" sz="1200" dirty="0"/>
          </a:p>
        </p:txBody>
      </p:sp>
      <p:sp>
        <p:nvSpPr>
          <p:cNvPr id="40" name="TextBox 39"/>
          <p:cNvSpPr txBox="1"/>
          <p:nvPr/>
        </p:nvSpPr>
        <p:spPr>
          <a:xfrm>
            <a:off x="1143000" y="1981200"/>
            <a:ext cx="2209800" cy="307777"/>
          </a:xfrm>
          <a:prstGeom prst="rect">
            <a:avLst/>
          </a:prstGeom>
          <a:noFill/>
        </p:spPr>
        <p:txBody>
          <a:bodyPr wrap="square" rtlCol="0">
            <a:spAutoFit/>
          </a:bodyPr>
          <a:lstStyle/>
          <a:p>
            <a:r>
              <a:rPr lang="en-US" sz="1400" b="1" dirty="0" smtClean="0"/>
              <a:t>Transfer Management</a:t>
            </a:r>
            <a:endParaRPr lang="en-US" sz="1400" b="1" dirty="0"/>
          </a:p>
        </p:txBody>
      </p:sp>
      <p:sp>
        <p:nvSpPr>
          <p:cNvPr id="41" name="Oval 40"/>
          <p:cNvSpPr/>
          <p:nvPr/>
        </p:nvSpPr>
        <p:spPr>
          <a:xfrm>
            <a:off x="2362200" y="35814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3.16</a:t>
            </a:r>
          </a:p>
          <a:p>
            <a:pPr algn="ctr"/>
            <a:r>
              <a:rPr lang="en-US" sz="1200" dirty="0" smtClean="0"/>
              <a:t>Record Import Notification</a:t>
            </a:r>
          </a:p>
        </p:txBody>
      </p:sp>
      <p:sp>
        <p:nvSpPr>
          <p:cNvPr id="42" name="Oval 41"/>
          <p:cNvSpPr/>
          <p:nvPr/>
        </p:nvSpPr>
        <p:spPr>
          <a:xfrm>
            <a:off x="685800" y="25146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3.14</a:t>
            </a:r>
          </a:p>
          <a:p>
            <a:pPr algn="ctr"/>
            <a:r>
              <a:rPr lang="en-US" sz="1200" dirty="0" smtClean="0"/>
              <a:t>Query Transfers Receipts</a:t>
            </a:r>
            <a:endParaRPr lang="en-US" sz="1200" dirty="0"/>
          </a:p>
        </p:txBody>
      </p:sp>
      <p:sp>
        <p:nvSpPr>
          <p:cNvPr id="43" name="Oval 42"/>
          <p:cNvSpPr/>
          <p:nvPr/>
        </p:nvSpPr>
        <p:spPr>
          <a:xfrm>
            <a:off x="3962400" y="35814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3.17</a:t>
            </a:r>
          </a:p>
          <a:p>
            <a:pPr algn="ctr"/>
            <a:r>
              <a:rPr lang="en-US" sz="1200" dirty="0" smtClean="0"/>
              <a:t>Update Import Notification</a:t>
            </a:r>
          </a:p>
        </p:txBody>
      </p:sp>
      <p:sp>
        <p:nvSpPr>
          <p:cNvPr id="44" name="Oval 43"/>
          <p:cNvSpPr/>
          <p:nvPr/>
        </p:nvSpPr>
        <p:spPr>
          <a:xfrm>
            <a:off x="2362200" y="25146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a:t>
            </a:r>
          </a:p>
          <a:p>
            <a:pPr algn="ctr"/>
            <a:r>
              <a:rPr lang="en-US" sz="1200" dirty="0" smtClean="0"/>
              <a:t>Review Transfer History</a:t>
            </a:r>
            <a:endParaRPr lang="en-US" sz="1200" dirty="0"/>
          </a:p>
        </p:txBody>
      </p:sp>
      <p:sp>
        <p:nvSpPr>
          <p:cNvPr id="45" name="Oval 44"/>
          <p:cNvSpPr/>
          <p:nvPr/>
        </p:nvSpPr>
        <p:spPr>
          <a:xfrm>
            <a:off x="3886200" y="2514600"/>
            <a:ext cx="1447800" cy="98755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a:t>
            </a:r>
          </a:p>
          <a:p>
            <a:pPr algn="ctr"/>
            <a:r>
              <a:rPr lang="en-US" sz="1200" dirty="0" smtClean="0"/>
              <a:t>View Transfer Progress</a:t>
            </a:r>
            <a:endParaRPr lang="en-US" sz="1200" dirty="0"/>
          </a:p>
        </p:txBody>
      </p:sp>
      <p:sp>
        <p:nvSpPr>
          <p:cNvPr id="47" name="Oval 46"/>
          <p:cNvSpPr/>
          <p:nvPr/>
        </p:nvSpPr>
        <p:spPr>
          <a:xfrm>
            <a:off x="685800" y="46482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3.18</a:t>
            </a:r>
          </a:p>
          <a:p>
            <a:pPr algn="ctr"/>
            <a:r>
              <a:rPr lang="en-US" sz="1200" dirty="0" smtClean="0"/>
              <a:t>Record Export Notification</a:t>
            </a:r>
          </a:p>
        </p:txBody>
      </p:sp>
      <p:sp>
        <p:nvSpPr>
          <p:cNvPr id="49" name="TextBox 48"/>
          <p:cNvSpPr txBox="1"/>
          <p:nvPr/>
        </p:nvSpPr>
        <p:spPr>
          <a:xfrm>
            <a:off x="4876800" y="7391400"/>
            <a:ext cx="1981200" cy="307777"/>
          </a:xfrm>
          <a:prstGeom prst="rect">
            <a:avLst/>
          </a:prstGeom>
          <a:noFill/>
        </p:spPr>
        <p:txBody>
          <a:bodyPr wrap="square" rtlCol="0">
            <a:spAutoFit/>
          </a:bodyPr>
          <a:lstStyle/>
          <a:p>
            <a:pPr algn="ctr"/>
            <a:r>
              <a:rPr lang="en-US" sz="1400" b="1" dirty="0" smtClean="0"/>
              <a:t>Admin User</a:t>
            </a:r>
            <a:endParaRPr lang="en-US" sz="1400" b="1" dirty="0"/>
          </a:p>
        </p:txBody>
      </p:sp>
      <p:sp>
        <p:nvSpPr>
          <p:cNvPr id="51" name="Oval 50"/>
          <p:cNvSpPr/>
          <p:nvPr/>
        </p:nvSpPr>
        <p:spPr>
          <a:xfrm>
            <a:off x="2362200" y="46482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3.19</a:t>
            </a:r>
          </a:p>
          <a:p>
            <a:pPr algn="ctr"/>
            <a:r>
              <a:rPr lang="en-US" sz="1200" dirty="0" smtClean="0"/>
              <a:t>Update Export Notification</a:t>
            </a:r>
          </a:p>
        </p:txBody>
      </p:sp>
      <p:sp>
        <p:nvSpPr>
          <p:cNvPr id="53" name="Oval 52"/>
          <p:cNvSpPr/>
          <p:nvPr/>
        </p:nvSpPr>
        <p:spPr>
          <a:xfrm>
            <a:off x="3962400" y="46482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3.20</a:t>
            </a:r>
          </a:p>
          <a:p>
            <a:pPr algn="ctr"/>
            <a:r>
              <a:rPr lang="en-US" sz="1200" dirty="0" smtClean="0"/>
              <a:t>Review Import Notification</a:t>
            </a:r>
          </a:p>
        </p:txBody>
      </p:sp>
      <p:sp>
        <p:nvSpPr>
          <p:cNvPr id="55" name="Oval 54"/>
          <p:cNvSpPr/>
          <p:nvPr/>
        </p:nvSpPr>
        <p:spPr>
          <a:xfrm>
            <a:off x="685800" y="57150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3.21</a:t>
            </a:r>
          </a:p>
          <a:p>
            <a:pPr algn="ctr"/>
            <a:r>
              <a:rPr lang="en-US" sz="1200" dirty="0" smtClean="0"/>
              <a:t>Review Export Notification</a:t>
            </a:r>
          </a:p>
        </p:txBody>
      </p:sp>
      <p:sp>
        <p:nvSpPr>
          <p:cNvPr id="57" name="TextBox 56"/>
          <p:cNvSpPr txBox="1"/>
          <p:nvPr/>
        </p:nvSpPr>
        <p:spPr>
          <a:xfrm>
            <a:off x="2286000" y="7086600"/>
            <a:ext cx="1676400" cy="369332"/>
          </a:xfrm>
          <a:prstGeom prst="rect">
            <a:avLst/>
          </a:prstGeom>
          <a:noFill/>
        </p:spPr>
        <p:txBody>
          <a:bodyPr wrap="square" rtlCol="0">
            <a:spAutoFit/>
          </a:bodyPr>
          <a:lstStyle/>
          <a:p>
            <a:r>
              <a:rPr lang="en-US" dirty="0" smtClean="0"/>
              <a:t>NSTS Analyst</a:t>
            </a:r>
          </a:p>
        </p:txBody>
      </p:sp>
      <p:sp>
        <p:nvSpPr>
          <p:cNvPr id="30" name="Slide Number Placeholder 29"/>
          <p:cNvSpPr>
            <a:spLocks noGrp="1"/>
          </p:cNvSpPr>
          <p:nvPr>
            <p:ph type="sldNum" sz="quarter" idx="12"/>
          </p:nvPr>
        </p:nvSpPr>
        <p:spPr/>
        <p:txBody>
          <a:bodyPr/>
          <a:lstStyle/>
          <a:p>
            <a:fld id="{4A4C55D3-80C2-40D0-AD82-A9B311009251}" type="slidenum">
              <a:rPr lang="en-US" smtClean="0"/>
              <a:pPr/>
              <a:t>16</a:t>
            </a:fld>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3.27</a:t>
            </a:r>
            <a:r>
              <a:rPr lang="en-US" dirty="0" smtClean="0"/>
              <a:t> </a:t>
            </a:r>
            <a:r>
              <a:rPr lang="en-US" dirty="0"/>
              <a:t/>
            </a:r>
            <a:br>
              <a:rPr lang="en-US" dirty="0"/>
            </a:br>
            <a:r>
              <a:rPr lang="en-US" sz="1800" dirty="0" smtClean="0"/>
              <a:t> Maintain Vicinity</a:t>
            </a:r>
            <a:endParaRPr lang="en-US" sz="18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3.27</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6" name="TextBox 25"/>
          <p:cNvSpPr txBox="1"/>
          <p:nvPr/>
        </p:nvSpPr>
        <p:spPr>
          <a:xfrm>
            <a:off x="3200400" y="4648203"/>
            <a:ext cx="2895600" cy="1384995"/>
          </a:xfrm>
          <a:prstGeom prst="rect">
            <a:avLst/>
          </a:prstGeom>
          <a:noFill/>
        </p:spPr>
        <p:txBody>
          <a:bodyPr wrap="square" rtlCol="0">
            <a:spAutoFit/>
          </a:bodyPr>
          <a:lstStyle/>
          <a:p>
            <a:pPr>
              <a:buFont typeface="Arial" pitchFamily="34" charset="0"/>
              <a:buChar char="•"/>
            </a:pPr>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20" name="TextBox 19"/>
          <p:cNvSpPr txBox="1"/>
          <p:nvPr/>
        </p:nvSpPr>
        <p:spPr>
          <a:xfrm>
            <a:off x="304800" y="2133604"/>
            <a:ext cx="6248400" cy="938719"/>
          </a:xfrm>
          <a:prstGeom prst="rect">
            <a:avLst/>
          </a:prstGeom>
          <a:noFill/>
        </p:spPr>
        <p:txBody>
          <a:bodyPr wrap="square" rtlCol="0">
            <a:spAutoFit/>
          </a:bodyPr>
          <a:lstStyle/>
          <a:p>
            <a:r>
              <a:rPr lang="en-US" sz="1100" dirty="0" smtClean="0"/>
              <a:t>The NSTS Administrator needs the ability to create and modify a Vicinity by specifying a list of zip codes.  A Vicinity is simply a geographical area delineated by a set of zip codes. </a:t>
            </a:r>
            <a:r>
              <a:rPr lang="en-US" sz="1100" i="1" dirty="0" smtClean="0"/>
              <a:t>The zip codes to be included in a Vicinity must have been entered in the Code Table named Zip.  The Code Tables are accessed by clicking the </a:t>
            </a:r>
            <a:r>
              <a:rPr lang="en-US" sz="1100" b="1" i="1" dirty="0" smtClean="0"/>
              <a:t>Maintain Code Tables</a:t>
            </a:r>
            <a:r>
              <a:rPr lang="en-US" sz="1100" i="1" dirty="0" smtClean="0"/>
              <a:t> link under Code Table Management on the System Administrator’s Main Menu</a:t>
            </a:r>
            <a:endParaRPr lang="en-US" sz="1100" dirty="0"/>
          </a:p>
        </p:txBody>
      </p:sp>
      <p:sp>
        <p:nvSpPr>
          <p:cNvPr id="27" name="TextBox 26"/>
          <p:cNvSpPr txBox="1"/>
          <p:nvPr/>
        </p:nvSpPr>
        <p:spPr>
          <a:xfrm>
            <a:off x="3276600" y="4419601"/>
            <a:ext cx="3048000" cy="2585323"/>
          </a:xfrm>
          <a:prstGeom prst="rect">
            <a:avLst/>
          </a:prstGeom>
          <a:noFill/>
        </p:spPr>
        <p:txBody>
          <a:bodyPr wrap="square" rtlCol="0">
            <a:spAutoFit/>
          </a:bodyPr>
          <a:lstStyle/>
          <a:p>
            <a:pPr>
              <a:buFont typeface="Arial" pitchFamily="34" charset="0"/>
              <a:buChar char="•"/>
            </a:pPr>
            <a:r>
              <a:rPr lang="en-US" sz="1200" dirty="0" smtClean="0"/>
              <a:t>From the NSTS Administrator Main Menu, under License Management, click the </a:t>
            </a:r>
            <a:r>
              <a:rPr lang="en-US" sz="1200" b="1" dirty="0" smtClean="0"/>
              <a:t>Maintain Vicinity </a:t>
            </a:r>
            <a:r>
              <a:rPr lang="en-US" sz="1200" dirty="0" smtClean="0"/>
              <a:t>link</a:t>
            </a:r>
          </a:p>
          <a:p>
            <a:pPr>
              <a:buFont typeface="Arial" pitchFamily="34" charset="0"/>
              <a:buChar char="•"/>
            </a:pPr>
            <a:endParaRPr lang="en-US" sz="1200" dirty="0" smtClean="0"/>
          </a:p>
          <a:p>
            <a:pPr>
              <a:buFont typeface="Arial" pitchFamily="34" charset="0"/>
              <a:buChar char="•"/>
            </a:pPr>
            <a:r>
              <a:rPr lang="en-US" sz="1200" dirty="0" smtClean="0"/>
              <a:t>Enter Search criteria to search for an existing vicinity or click the New button to create a new one.</a:t>
            </a:r>
          </a:p>
          <a:p>
            <a:pPr>
              <a:buFont typeface="Arial" pitchFamily="34" charset="0"/>
              <a:buChar char="•"/>
            </a:pPr>
            <a:endParaRPr lang="en-US" sz="1200" dirty="0" smtClean="0"/>
          </a:p>
          <a:p>
            <a:pPr>
              <a:buFont typeface="Arial" pitchFamily="34" charset="0"/>
              <a:buChar char="•"/>
            </a:pPr>
            <a:r>
              <a:rPr lang="en-US" sz="1200" dirty="0" smtClean="0"/>
              <a:t>Select the desired vicinity and update as appropriate.  Save</a:t>
            </a:r>
          </a:p>
          <a:p>
            <a:pPr>
              <a:buFont typeface="Arial" pitchFamily="34" charset="0"/>
              <a:buChar char="•"/>
            </a:pPr>
            <a:endParaRPr lang="en-US" sz="1200" dirty="0" smtClean="0"/>
          </a:p>
          <a:p>
            <a:pPr>
              <a:buFont typeface="Arial" pitchFamily="34" charset="0"/>
              <a:buChar char="•"/>
            </a:pPr>
            <a:r>
              <a:rPr lang="en-US" sz="1200" dirty="0" smtClean="0"/>
              <a:t>Add the required information for a new vicinity.  Save</a:t>
            </a:r>
          </a:p>
        </p:txBody>
      </p:sp>
      <p:sp>
        <p:nvSpPr>
          <p:cNvPr id="28" name="Oval Callout 27"/>
          <p:cNvSpPr/>
          <p:nvPr/>
        </p:nvSpPr>
        <p:spPr>
          <a:xfrm>
            <a:off x="533400" y="45720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do I add a zip code to an existing vicinity?</a:t>
            </a:r>
            <a:endParaRPr lang="en-US" sz="1100" dirty="0"/>
          </a:p>
        </p:txBody>
      </p:sp>
      <p:sp>
        <p:nvSpPr>
          <p:cNvPr id="25" name="Slide Number Placeholder 24"/>
          <p:cNvSpPr>
            <a:spLocks noGrp="1"/>
          </p:cNvSpPr>
          <p:nvPr>
            <p:ph type="sldNum" sz="quarter" idx="12"/>
          </p:nvPr>
        </p:nvSpPr>
        <p:spPr/>
        <p:txBody>
          <a:bodyPr/>
          <a:lstStyle/>
          <a:p>
            <a:fld id="{4A4C55D3-80C2-40D0-AD82-A9B311009251}" type="slidenum">
              <a:rPr lang="en-US" smtClean="0"/>
              <a:pPr/>
              <a:t>160</a:t>
            </a:fld>
            <a:endParaRPr lang="en-US"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3.27</a:t>
            </a:r>
            <a:r>
              <a:rPr lang="en-US" dirty="0" smtClean="0"/>
              <a:t> </a:t>
            </a:r>
            <a:r>
              <a:rPr lang="en-US" dirty="0"/>
              <a:t/>
            </a:r>
            <a:br>
              <a:rPr lang="en-US" dirty="0"/>
            </a:br>
            <a:r>
              <a:rPr lang="en-US" sz="1800" dirty="0" smtClean="0"/>
              <a:t> Maintain Vicinity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Maintain Vicinity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7" name="TextBox 16"/>
          <p:cNvSpPr txBox="1"/>
          <p:nvPr/>
        </p:nvSpPr>
        <p:spPr>
          <a:xfrm>
            <a:off x="304800" y="2514604"/>
            <a:ext cx="6019800" cy="646331"/>
          </a:xfrm>
          <a:prstGeom prst="rect">
            <a:avLst/>
          </a:prstGeom>
          <a:noFill/>
        </p:spPr>
        <p:txBody>
          <a:bodyPr wrap="square" rtlCol="0">
            <a:spAutoFit/>
          </a:bodyPr>
          <a:lstStyle/>
          <a:p>
            <a:pPr marL="228600" lvl="0" indent="-228600">
              <a:buFont typeface="+mj-lt"/>
              <a:buAutoNum type="arabicPeriod"/>
            </a:pPr>
            <a:r>
              <a:rPr lang="en-US" sz="1200" dirty="0" smtClean="0"/>
              <a:t>From the NSTS Administrator Main Menu, under License Management, click the </a:t>
            </a:r>
            <a:r>
              <a:rPr lang="en-US" sz="1200" b="1" dirty="0" smtClean="0"/>
              <a:t>Maintain Vicinity </a:t>
            </a:r>
            <a:r>
              <a:rPr lang="en-US" sz="1200" dirty="0" smtClean="0"/>
              <a:t>link.  The Search and Choose Vicinity search criteria window will be displayed.</a:t>
            </a:r>
            <a:endParaRPr lang="en-US" dirty="0"/>
          </a:p>
        </p:txBody>
      </p:sp>
      <p:pic>
        <p:nvPicPr>
          <p:cNvPr id="1028" name="Picture 4" descr="Maintain Vicinity 1"/>
          <p:cNvPicPr>
            <a:picLocks noChangeAspect="1" noChangeArrowheads="1"/>
          </p:cNvPicPr>
          <p:nvPr/>
        </p:nvPicPr>
        <p:blipFill>
          <a:blip r:embed="rId5" cstate="print"/>
          <a:srcRect/>
          <a:stretch>
            <a:fillRect/>
          </a:stretch>
        </p:blipFill>
        <p:spPr bwMode="auto">
          <a:xfrm>
            <a:off x="342900" y="3276601"/>
            <a:ext cx="6172200" cy="2686051"/>
          </a:xfrm>
          <a:prstGeom prst="rect">
            <a:avLst/>
          </a:prstGeom>
          <a:noFill/>
          <a:ln w="9525">
            <a:noFill/>
            <a:miter lim="800000"/>
            <a:headEnd/>
            <a:tailEnd/>
          </a:ln>
        </p:spPr>
      </p:pic>
      <p:sp>
        <p:nvSpPr>
          <p:cNvPr id="16" name="TextBox 15"/>
          <p:cNvSpPr txBox="1"/>
          <p:nvPr/>
        </p:nvSpPr>
        <p:spPr>
          <a:xfrm>
            <a:off x="304800" y="6248400"/>
            <a:ext cx="6248400" cy="923330"/>
          </a:xfrm>
          <a:prstGeom prst="rect">
            <a:avLst/>
          </a:prstGeom>
          <a:noFill/>
        </p:spPr>
        <p:txBody>
          <a:bodyPr wrap="square" rtlCol="0">
            <a:spAutoFit/>
          </a:bodyPr>
          <a:lstStyle/>
          <a:p>
            <a:r>
              <a:rPr lang="en-US" sz="1200" dirty="0" smtClean="0"/>
              <a:t>This screen has links to create a Vicinity or to search for an existing Vicinity to modify.</a:t>
            </a:r>
          </a:p>
          <a:p>
            <a:r>
              <a:rPr lang="en-US" sz="1200" dirty="0" smtClean="0"/>
              <a:t> </a:t>
            </a:r>
          </a:p>
          <a:p>
            <a:pPr marL="228600" lvl="0" indent="-228600">
              <a:buFont typeface="+mj-lt"/>
              <a:buAutoNum type="arabicPeriod" startAt="2"/>
            </a:pPr>
            <a:r>
              <a:rPr lang="en-US" sz="1200" dirty="0" smtClean="0"/>
              <a:t>To create a Vicinity, click the </a:t>
            </a:r>
            <a:r>
              <a:rPr lang="en-US" sz="1200" b="1" dirty="0" smtClean="0"/>
              <a:t>New</a:t>
            </a:r>
            <a:r>
              <a:rPr lang="en-US" sz="1200" dirty="0" smtClean="0"/>
              <a:t> button.  The Create Vicinity screen will be displayed.</a:t>
            </a:r>
          </a:p>
          <a:p>
            <a:endParaRPr lang="en-US"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161</a:t>
            </a:fld>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3.27</a:t>
            </a:r>
            <a:r>
              <a:rPr lang="en-US" dirty="0" smtClean="0"/>
              <a:t> </a:t>
            </a:r>
            <a:r>
              <a:rPr lang="en-US" dirty="0"/>
              <a:t/>
            </a:r>
            <a:br>
              <a:rPr lang="en-US" dirty="0"/>
            </a:br>
            <a:r>
              <a:rPr lang="en-US" sz="1800" dirty="0" smtClean="0"/>
              <a:t> Maintain Vicinity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Vicinity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6" name="TextBox 15"/>
          <p:cNvSpPr txBox="1"/>
          <p:nvPr/>
        </p:nvSpPr>
        <p:spPr>
          <a:xfrm>
            <a:off x="304800" y="5410202"/>
            <a:ext cx="6248400" cy="461665"/>
          </a:xfrm>
          <a:prstGeom prst="rect">
            <a:avLst/>
          </a:prstGeom>
          <a:noFill/>
        </p:spPr>
        <p:txBody>
          <a:bodyPr wrap="square" rtlCol="0">
            <a:spAutoFit/>
          </a:bodyPr>
          <a:lstStyle/>
          <a:p>
            <a:pPr marL="228600" indent="-228600">
              <a:buFont typeface="+mj-lt"/>
              <a:buAutoNum type="arabicPeriod" startAt="3"/>
            </a:pPr>
            <a:r>
              <a:rPr lang="en-US" sz="1200" dirty="0" smtClean="0"/>
              <a:t>After entering a Vicinity Name (and a Description and Comment, if desired), enter the number of zip codes to be used to define the Vicinity and click Continue.</a:t>
            </a:r>
            <a:endParaRPr lang="en-US" dirty="0"/>
          </a:p>
        </p:txBody>
      </p:sp>
      <p:pic>
        <p:nvPicPr>
          <p:cNvPr id="145410" name="Picture 2" descr="Maintain Vicinity 4"/>
          <p:cNvPicPr>
            <a:picLocks noChangeAspect="1" noChangeArrowheads="1"/>
          </p:cNvPicPr>
          <p:nvPr/>
        </p:nvPicPr>
        <p:blipFill>
          <a:blip r:embed="rId5" cstate="print"/>
          <a:srcRect/>
          <a:stretch>
            <a:fillRect/>
          </a:stretch>
        </p:blipFill>
        <p:spPr bwMode="auto">
          <a:xfrm>
            <a:off x="342900" y="2590803"/>
            <a:ext cx="6172200" cy="2695575"/>
          </a:xfrm>
          <a:prstGeom prst="rect">
            <a:avLst/>
          </a:prstGeom>
          <a:noFill/>
          <a:ln w="9525">
            <a:noFill/>
            <a:miter lim="800000"/>
            <a:headEnd/>
            <a:tailEnd/>
          </a:ln>
        </p:spPr>
      </p:pic>
      <p:pic>
        <p:nvPicPr>
          <p:cNvPr id="145411" name="Picture 3" descr="Maintain Vicinity 5"/>
          <p:cNvPicPr>
            <a:picLocks noChangeAspect="1" noChangeArrowheads="1"/>
          </p:cNvPicPr>
          <p:nvPr/>
        </p:nvPicPr>
        <p:blipFill>
          <a:blip r:embed="rId6" cstate="print"/>
          <a:srcRect/>
          <a:stretch>
            <a:fillRect/>
          </a:stretch>
        </p:blipFill>
        <p:spPr bwMode="auto">
          <a:xfrm>
            <a:off x="762000" y="5943601"/>
            <a:ext cx="5334000" cy="2362435"/>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4A4C55D3-80C2-40D0-AD82-A9B311009251}" type="slidenum">
              <a:rPr lang="en-US" smtClean="0"/>
              <a:pPr/>
              <a:t>162</a:t>
            </a:fld>
            <a:endParaRPr 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3.27</a:t>
            </a:r>
            <a:r>
              <a:rPr lang="en-US" dirty="0" smtClean="0"/>
              <a:t> </a:t>
            </a:r>
            <a:r>
              <a:rPr lang="en-US" dirty="0"/>
              <a:t/>
            </a:r>
            <a:br>
              <a:rPr lang="en-US" dirty="0"/>
            </a:br>
            <a:r>
              <a:rPr lang="en-US" sz="1800" dirty="0" smtClean="0"/>
              <a:t> Maintain Vicinity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Vicinity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6" name="TextBox 15"/>
          <p:cNvSpPr txBox="1"/>
          <p:nvPr/>
        </p:nvSpPr>
        <p:spPr>
          <a:xfrm>
            <a:off x="304800" y="5257802"/>
            <a:ext cx="6248400" cy="1754326"/>
          </a:xfrm>
          <a:prstGeom prst="rect">
            <a:avLst/>
          </a:prstGeom>
          <a:noFill/>
        </p:spPr>
        <p:txBody>
          <a:bodyPr wrap="square" rtlCol="0">
            <a:spAutoFit/>
          </a:bodyPr>
          <a:lstStyle/>
          <a:p>
            <a:pPr marL="228600" lvl="0" indent="-228600">
              <a:buFont typeface="+mj-lt"/>
              <a:buAutoNum type="arabicPeriod" startAt="4"/>
            </a:pPr>
            <a:r>
              <a:rPr lang="en-US" sz="1200" dirty="0" smtClean="0"/>
              <a:t>To select a zip code, first select the State and then the City from the dropdown list.  Then select a zip code associated with the State and City.  (It is not necessary to select a city.  If no city is selected, the list of zip codes displayed will include all for the State.  To filter the list of zip codes, select a city.)</a:t>
            </a:r>
          </a:p>
          <a:p>
            <a:pPr marL="228600" lvl="0" indent="-228600">
              <a:buFont typeface="+mj-lt"/>
              <a:buAutoNum type="arabicPeriod" startAt="4"/>
            </a:pPr>
            <a:endParaRPr lang="en-US" sz="1200" dirty="0" smtClean="0"/>
          </a:p>
          <a:p>
            <a:pPr marL="228600" indent="-228600">
              <a:buFont typeface="+mj-lt"/>
              <a:buAutoNum type="arabicPeriod" startAt="4"/>
            </a:pPr>
            <a:r>
              <a:rPr lang="en-US" sz="1200" dirty="0" smtClean="0"/>
              <a:t>After selecting the zip codes to add to the Vicinity, click the </a:t>
            </a:r>
            <a:r>
              <a:rPr lang="en-US" sz="1200" b="1" dirty="0" smtClean="0"/>
              <a:t>Continue</a:t>
            </a:r>
            <a:r>
              <a:rPr lang="en-US" sz="1200" dirty="0" smtClean="0"/>
              <a:t> button.  The Create Vicinity Review screen will be displayed.  (If no city was selected, the city of a zip code will not be displayed on the review screen; however, the city will be shown on the confirmation screen.)</a:t>
            </a:r>
            <a:endParaRPr lang="en-US" sz="1200" dirty="0"/>
          </a:p>
        </p:txBody>
      </p:sp>
      <p:sp>
        <p:nvSpPr>
          <p:cNvPr id="12" name="TextBox 11"/>
          <p:cNvSpPr txBox="1"/>
          <p:nvPr/>
        </p:nvSpPr>
        <p:spPr>
          <a:xfrm>
            <a:off x="381000" y="2514603"/>
            <a:ext cx="6248400" cy="276999"/>
          </a:xfrm>
          <a:prstGeom prst="rect">
            <a:avLst/>
          </a:prstGeom>
          <a:noFill/>
        </p:spPr>
        <p:txBody>
          <a:bodyPr wrap="square" rtlCol="0">
            <a:spAutoFit/>
          </a:bodyPr>
          <a:lstStyle/>
          <a:p>
            <a:r>
              <a:rPr lang="en-US" sz="1200" dirty="0" smtClean="0"/>
              <a:t>The Add Zip Codes to Vicinity screen will be displayed.</a:t>
            </a:r>
            <a:endParaRPr lang="en-US" sz="1200" dirty="0"/>
          </a:p>
        </p:txBody>
      </p:sp>
      <p:pic>
        <p:nvPicPr>
          <p:cNvPr id="146434" name="Picture 2" descr="Maintain Vicinity 6"/>
          <p:cNvPicPr>
            <a:picLocks noChangeAspect="1" noChangeArrowheads="1"/>
          </p:cNvPicPr>
          <p:nvPr/>
        </p:nvPicPr>
        <p:blipFill>
          <a:blip r:embed="rId5" cstate="print"/>
          <a:srcRect/>
          <a:stretch>
            <a:fillRect/>
          </a:stretch>
        </p:blipFill>
        <p:spPr bwMode="auto">
          <a:xfrm>
            <a:off x="342900" y="2971800"/>
            <a:ext cx="6172200" cy="2133600"/>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A4C55D3-80C2-40D0-AD82-A9B311009251}" type="slidenum">
              <a:rPr lang="en-US" smtClean="0"/>
              <a:pPr/>
              <a:t>163</a:t>
            </a:fld>
            <a:endParaRPr 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3.27</a:t>
            </a:r>
            <a:r>
              <a:rPr lang="en-US" dirty="0" smtClean="0"/>
              <a:t> </a:t>
            </a:r>
            <a:r>
              <a:rPr lang="en-US" dirty="0"/>
              <a:t/>
            </a:r>
            <a:br>
              <a:rPr lang="en-US" dirty="0"/>
            </a:br>
            <a:r>
              <a:rPr lang="en-US" sz="1800" dirty="0" smtClean="0"/>
              <a:t> Maintain Vicinity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Vicinity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6" name="TextBox 15"/>
          <p:cNvSpPr txBox="1"/>
          <p:nvPr/>
        </p:nvSpPr>
        <p:spPr>
          <a:xfrm>
            <a:off x="304800" y="6400802"/>
            <a:ext cx="6248400" cy="861775"/>
          </a:xfrm>
          <a:prstGeom prst="rect">
            <a:avLst/>
          </a:prstGeom>
          <a:noFill/>
        </p:spPr>
        <p:txBody>
          <a:bodyPr wrap="square" rtlCol="0">
            <a:spAutoFit/>
          </a:bodyPr>
          <a:lstStyle/>
          <a:p>
            <a:pPr marL="228600" lvl="0" indent="-228600">
              <a:buFont typeface="+mj-lt"/>
              <a:buAutoNum type="arabicPeriod" startAt="4"/>
            </a:pPr>
            <a:endParaRPr lang="en-US" sz="1200" dirty="0" smtClean="0"/>
          </a:p>
          <a:p>
            <a:pPr marL="228600" indent="-228600">
              <a:buFont typeface="+mj-lt"/>
              <a:buAutoNum type="arabicPeriod" startAt="6"/>
            </a:pPr>
            <a:r>
              <a:rPr lang="en-US" sz="1200" dirty="0" smtClean="0"/>
              <a:t>If the Vicinity details and zip code list is correct, click the Save button to create the Vicinity.  A Vicinity ID will be assigned and the Create Vicinity Confirmation screen will be displayed</a:t>
            </a:r>
            <a:endParaRPr lang="en-US" sz="1200" dirty="0"/>
          </a:p>
        </p:txBody>
      </p:sp>
      <p:pic>
        <p:nvPicPr>
          <p:cNvPr id="147458" name="Picture 2" descr="Maintain Vicinity 8"/>
          <p:cNvPicPr>
            <a:picLocks noChangeAspect="1" noChangeArrowheads="1"/>
          </p:cNvPicPr>
          <p:nvPr/>
        </p:nvPicPr>
        <p:blipFill>
          <a:blip r:embed="rId5" cstate="print"/>
          <a:srcRect/>
          <a:stretch>
            <a:fillRect/>
          </a:stretch>
        </p:blipFill>
        <p:spPr bwMode="auto">
          <a:xfrm>
            <a:off x="342900" y="2514600"/>
            <a:ext cx="6172200" cy="3819525"/>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4A4C55D3-80C2-40D0-AD82-A9B311009251}" type="slidenum">
              <a:rPr lang="en-US" smtClean="0"/>
              <a:pPr/>
              <a:t>164</a:t>
            </a:fld>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3.27</a:t>
            </a:r>
            <a:r>
              <a:rPr lang="en-US" dirty="0" smtClean="0"/>
              <a:t> </a:t>
            </a:r>
            <a:r>
              <a:rPr lang="en-US" dirty="0"/>
              <a:t/>
            </a:r>
            <a:br>
              <a:rPr lang="en-US" dirty="0"/>
            </a:br>
            <a:r>
              <a:rPr lang="en-US" sz="1800" dirty="0" smtClean="0"/>
              <a:t> Maintain Vicinity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Vicinity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6" name="TextBox 15"/>
          <p:cNvSpPr txBox="1"/>
          <p:nvPr/>
        </p:nvSpPr>
        <p:spPr>
          <a:xfrm>
            <a:off x="304800" y="5715002"/>
            <a:ext cx="6248400" cy="1569660"/>
          </a:xfrm>
          <a:prstGeom prst="rect">
            <a:avLst/>
          </a:prstGeom>
          <a:noFill/>
        </p:spPr>
        <p:txBody>
          <a:bodyPr wrap="square" rtlCol="0">
            <a:spAutoFit/>
          </a:bodyPr>
          <a:lstStyle/>
          <a:p>
            <a:pPr marL="228600" lvl="0" indent="-228600">
              <a:buFont typeface="+mj-lt"/>
              <a:buAutoNum type="arabicPeriod" startAt="4"/>
            </a:pPr>
            <a:endParaRPr lang="en-US" sz="1200" dirty="0" smtClean="0"/>
          </a:p>
          <a:p>
            <a:r>
              <a:rPr lang="en-US" sz="1200" dirty="0" smtClean="0"/>
              <a:t>Click the </a:t>
            </a:r>
            <a:r>
              <a:rPr lang="en-US" sz="1200" b="1" dirty="0" smtClean="0"/>
              <a:t>Create Vicinity</a:t>
            </a:r>
            <a:r>
              <a:rPr lang="en-US" sz="1200" dirty="0" smtClean="0"/>
              <a:t> button to create another Vicinity, or click the </a:t>
            </a:r>
            <a:r>
              <a:rPr lang="en-US" sz="1200" b="1" dirty="0" smtClean="0"/>
              <a:t>Back to Menu</a:t>
            </a:r>
            <a:r>
              <a:rPr lang="en-US" sz="1200" dirty="0" smtClean="0"/>
              <a:t> button to return to the Main Menu.</a:t>
            </a:r>
          </a:p>
          <a:p>
            <a:endParaRPr lang="en-US" sz="1200" dirty="0" smtClean="0"/>
          </a:p>
          <a:p>
            <a:pPr marL="228600" lvl="0" indent="-228600">
              <a:buFont typeface="+mj-lt"/>
              <a:buAutoNum type="arabicPeriod" startAt="7"/>
            </a:pPr>
            <a:r>
              <a:rPr lang="en-US" sz="1200" dirty="0" smtClean="0"/>
              <a:t>To modify an existing Vicinity, on the Search and Choose Vicinity window enter the search criteria and click the </a:t>
            </a:r>
            <a:r>
              <a:rPr lang="en-US" sz="1200" b="1" dirty="0" smtClean="0"/>
              <a:t>Search</a:t>
            </a:r>
            <a:r>
              <a:rPr lang="en-US" sz="1200" dirty="0" smtClean="0"/>
              <a:t> button. The search results will be displayed below the search form.  (If no criteria are entered, all Vicinities will be listed.</a:t>
            </a:r>
          </a:p>
          <a:p>
            <a:endParaRPr lang="en-US" sz="1200" dirty="0"/>
          </a:p>
        </p:txBody>
      </p:sp>
      <p:pic>
        <p:nvPicPr>
          <p:cNvPr id="148482" name="Picture 2" descr="Maintain Vicinity 9"/>
          <p:cNvPicPr>
            <a:picLocks noChangeAspect="1" noChangeArrowheads="1"/>
          </p:cNvPicPr>
          <p:nvPr/>
        </p:nvPicPr>
        <p:blipFill>
          <a:blip r:embed="rId5" cstate="print"/>
          <a:srcRect/>
          <a:stretch>
            <a:fillRect/>
          </a:stretch>
        </p:blipFill>
        <p:spPr bwMode="auto">
          <a:xfrm>
            <a:off x="923925" y="2514602"/>
            <a:ext cx="5010150" cy="3086100"/>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4A4C55D3-80C2-40D0-AD82-A9B311009251}" type="slidenum">
              <a:rPr lang="en-US" smtClean="0"/>
              <a:pPr/>
              <a:t>165</a:t>
            </a:fld>
            <a:endParaRPr lang="en-US"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3.27</a:t>
            </a:r>
            <a:r>
              <a:rPr lang="en-US" dirty="0" smtClean="0"/>
              <a:t> </a:t>
            </a:r>
            <a:r>
              <a:rPr lang="en-US" dirty="0"/>
              <a:t/>
            </a:r>
            <a:br>
              <a:rPr lang="en-US" dirty="0"/>
            </a:br>
            <a:r>
              <a:rPr lang="en-US" sz="1800" dirty="0" smtClean="0"/>
              <a:t> Maintain Vicinity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Vicinity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6" name="TextBox 15"/>
          <p:cNvSpPr txBox="1"/>
          <p:nvPr/>
        </p:nvSpPr>
        <p:spPr>
          <a:xfrm>
            <a:off x="304800" y="5410202"/>
            <a:ext cx="6248400" cy="461665"/>
          </a:xfrm>
          <a:prstGeom prst="rect">
            <a:avLst/>
          </a:prstGeom>
          <a:noFill/>
        </p:spPr>
        <p:txBody>
          <a:bodyPr wrap="square" rtlCol="0">
            <a:spAutoFit/>
          </a:bodyPr>
          <a:lstStyle/>
          <a:p>
            <a:pPr marL="228600" lvl="0" indent="-228600">
              <a:buFont typeface="+mj-lt"/>
              <a:buAutoNum type="arabicPeriod" startAt="8"/>
            </a:pPr>
            <a:r>
              <a:rPr lang="en-US" sz="1200" dirty="0" smtClean="0"/>
              <a:t>Select the Vicinity to be modified by clicking the radio button ( ) in the Select column and then click the </a:t>
            </a:r>
            <a:r>
              <a:rPr lang="en-US" sz="1200" b="1" dirty="0" smtClean="0"/>
              <a:t>Update</a:t>
            </a:r>
            <a:r>
              <a:rPr lang="en-US" sz="1200" dirty="0" smtClean="0"/>
              <a:t> button.  The Update Vicinity screen will be displayed.</a:t>
            </a:r>
            <a:endParaRPr lang="en-US" sz="1200" dirty="0"/>
          </a:p>
        </p:txBody>
      </p:sp>
      <p:pic>
        <p:nvPicPr>
          <p:cNvPr id="149506" name="Picture 2" descr="Maintain Vicinity 1a"/>
          <p:cNvPicPr>
            <a:picLocks noChangeAspect="1" noChangeArrowheads="1"/>
          </p:cNvPicPr>
          <p:nvPr/>
        </p:nvPicPr>
        <p:blipFill>
          <a:blip r:embed="rId5" cstate="print"/>
          <a:srcRect/>
          <a:stretch>
            <a:fillRect/>
          </a:stretch>
        </p:blipFill>
        <p:spPr bwMode="auto">
          <a:xfrm>
            <a:off x="342900" y="2438401"/>
            <a:ext cx="6172200" cy="2733675"/>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4A4C55D3-80C2-40D0-AD82-A9B311009251}" type="slidenum">
              <a:rPr lang="en-US" smtClean="0"/>
              <a:pPr/>
              <a:t>166</a:t>
            </a:fld>
            <a:endParaRPr 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3.27</a:t>
            </a:r>
            <a:r>
              <a:rPr lang="en-US" dirty="0" smtClean="0"/>
              <a:t> </a:t>
            </a:r>
            <a:r>
              <a:rPr lang="en-US" dirty="0"/>
              <a:t/>
            </a:r>
            <a:br>
              <a:rPr lang="en-US" dirty="0"/>
            </a:br>
            <a:r>
              <a:rPr lang="en-US" sz="1800" dirty="0" smtClean="0"/>
              <a:t> Maintain Vicinity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Vicinity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6" name="TextBox 15"/>
          <p:cNvSpPr txBox="1"/>
          <p:nvPr/>
        </p:nvSpPr>
        <p:spPr>
          <a:xfrm>
            <a:off x="304800" y="5257802"/>
            <a:ext cx="6248400" cy="461665"/>
          </a:xfrm>
          <a:prstGeom prst="rect">
            <a:avLst/>
          </a:prstGeom>
          <a:noFill/>
        </p:spPr>
        <p:txBody>
          <a:bodyPr wrap="square" rtlCol="0">
            <a:spAutoFit/>
          </a:bodyPr>
          <a:lstStyle/>
          <a:p>
            <a:pPr marL="228600" lvl="0" indent="-228600">
              <a:buFont typeface="+mj-lt"/>
              <a:buAutoNum type="arabicPeriod" startAt="9"/>
            </a:pPr>
            <a:r>
              <a:rPr lang="en-US" sz="1200" dirty="0" smtClean="0"/>
              <a:t>Make the desired changes, including adding or removing zip codes, and click the </a:t>
            </a:r>
            <a:r>
              <a:rPr lang="en-US" sz="1200" b="1" dirty="0" smtClean="0"/>
              <a:t>Save</a:t>
            </a:r>
            <a:r>
              <a:rPr lang="en-US" sz="1200" dirty="0" smtClean="0"/>
              <a:t> button.  The Update Vicinity Confirmation screen will be displayed</a:t>
            </a:r>
            <a:endParaRPr lang="en-US" sz="1200" dirty="0"/>
          </a:p>
        </p:txBody>
      </p:sp>
      <p:pic>
        <p:nvPicPr>
          <p:cNvPr id="12" name="Picture 3" descr="Maintain Vicinity 2a"/>
          <p:cNvPicPr>
            <a:picLocks noChangeAspect="1" noChangeArrowheads="1"/>
          </p:cNvPicPr>
          <p:nvPr/>
        </p:nvPicPr>
        <p:blipFill>
          <a:blip r:embed="rId5" cstate="print"/>
          <a:srcRect/>
          <a:stretch>
            <a:fillRect/>
          </a:stretch>
        </p:blipFill>
        <p:spPr bwMode="auto">
          <a:xfrm>
            <a:off x="1181100" y="2514602"/>
            <a:ext cx="4495800" cy="2615612"/>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4A4C55D3-80C2-40D0-AD82-A9B311009251}" type="slidenum">
              <a:rPr lang="en-US" smtClean="0"/>
              <a:pPr/>
              <a:t>167</a:t>
            </a:fld>
            <a:endParaRPr lang="en-US"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426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3.28</a:t>
            </a:r>
            <a:r>
              <a:rPr lang="en-US" dirty="0" smtClean="0"/>
              <a:t> </a:t>
            </a:r>
            <a:r>
              <a:rPr lang="en-US" dirty="0"/>
              <a:t/>
            </a:r>
            <a:br>
              <a:rPr lang="en-US" dirty="0"/>
            </a:br>
            <a:r>
              <a:rPr lang="en-US" sz="1800" dirty="0" smtClean="0"/>
              <a:t> Maintain Licensee Relationship</a:t>
            </a:r>
            <a:endParaRPr lang="en-US" sz="18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3.28</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6" name="TextBox 25"/>
          <p:cNvSpPr txBox="1"/>
          <p:nvPr/>
        </p:nvSpPr>
        <p:spPr>
          <a:xfrm>
            <a:off x="3200400" y="4648203"/>
            <a:ext cx="2895600" cy="1384995"/>
          </a:xfrm>
          <a:prstGeom prst="rect">
            <a:avLst/>
          </a:prstGeom>
          <a:noFill/>
        </p:spPr>
        <p:txBody>
          <a:bodyPr wrap="square" rtlCol="0">
            <a:spAutoFit/>
          </a:bodyPr>
          <a:lstStyle/>
          <a:p>
            <a:pPr>
              <a:buFont typeface="Arial" pitchFamily="34" charset="0"/>
              <a:buChar char="•"/>
            </a:pPr>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20" name="TextBox 19"/>
          <p:cNvSpPr txBox="1"/>
          <p:nvPr/>
        </p:nvSpPr>
        <p:spPr>
          <a:xfrm>
            <a:off x="304800" y="2133604"/>
            <a:ext cx="6248400" cy="600164"/>
          </a:xfrm>
          <a:prstGeom prst="rect">
            <a:avLst/>
          </a:prstGeom>
          <a:noFill/>
        </p:spPr>
        <p:txBody>
          <a:bodyPr wrap="square" rtlCol="0">
            <a:spAutoFit/>
          </a:bodyPr>
          <a:lstStyle/>
          <a:p>
            <a:r>
              <a:rPr lang="en-US" sz="1100" dirty="0" smtClean="0"/>
              <a:t>The NSTS Administrator needs the capability to link multiple Licenses, so that reports, research, and analyses can be performed for a group of associated Licenses.</a:t>
            </a:r>
          </a:p>
          <a:p>
            <a:r>
              <a:rPr lang="en-US" sz="1100" dirty="0" smtClean="0"/>
              <a:t> </a:t>
            </a:r>
            <a:endParaRPr lang="en-US" sz="1100" dirty="0"/>
          </a:p>
        </p:txBody>
      </p:sp>
      <p:sp>
        <p:nvSpPr>
          <p:cNvPr id="25" name="Slide Number Placeholder 24"/>
          <p:cNvSpPr>
            <a:spLocks noGrp="1"/>
          </p:cNvSpPr>
          <p:nvPr>
            <p:ph type="sldNum" sz="quarter" idx="12"/>
          </p:nvPr>
        </p:nvSpPr>
        <p:spPr/>
        <p:txBody>
          <a:bodyPr/>
          <a:lstStyle/>
          <a:p>
            <a:fld id="{4A4C55D3-80C2-40D0-AD82-A9B311009251}" type="slidenum">
              <a:rPr lang="en-US" smtClean="0"/>
              <a:pPr/>
              <a:t>168</a:t>
            </a:fld>
            <a:endParaRPr lang="en-US" dirty="0"/>
          </a:p>
        </p:txBody>
      </p:sp>
      <p:sp>
        <p:nvSpPr>
          <p:cNvPr id="29" name="Oval Callout 28"/>
          <p:cNvSpPr/>
          <p:nvPr/>
        </p:nvSpPr>
        <p:spPr>
          <a:xfrm>
            <a:off x="533400" y="44196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do I associate a group of licenses to one parent license?</a:t>
            </a:r>
            <a:endParaRPr lang="en-US" sz="1100" dirty="0"/>
          </a:p>
        </p:txBody>
      </p:sp>
      <p:sp>
        <p:nvSpPr>
          <p:cNvPr id="30" name="TextBox 29"/>
          <p:cNvSpPr txBox="1"/>
          <p:nvPr/>
        </p:nvSpPr>
        <p:spPr>
          <a:xfrm>
            <a:off x="3581400" y="3810000"/>
            <a:ext cx="2667000" cy="4339650"/>
          </a:xfrm>
          <a:prstGeom prst="rect">
            <a:avLst/>
          </a:prstGeom>
          <a:noFill/>
        </p:spPr>
        <p:txBody>
          <a:bodyPr wrap="square" rtlCol="0">
            <a:spAutoFit/>
          </a:bodyPr>
          <a:lstStyle/>
          <a:p>
            <a:pPr>
              <a:buFont typeface="Arial" pitchFamily="34" charset="0"/>
              <a:buChar char="•"/>
            </a:pPr>
            <a:r>
              <a:rPr lang="en-US" sz="1200" dirty="0" smtClean="0"/>
              <a:t>From the NSTS Administrator Main Menu, under Licensing Agency Management, click the </a:t>
            </a:r>
            <a:r>
              <a:rPr lang="en-US" sz="1200" b="1" dirty="0" smtClean="0"/>
              <a:t>Maintain License Relationship </a:t>
            </a:r>
            <a:r>
              <a:rPr lang="en-US" sz="1200" dirty="0" smtClean="0"/>
              <a:t>link</a:t>
            </a:r>
          </a:p>
          <a:p>
            <a:endParaRPr lang="en-US" sz="1200" dirty="0" smtClean="0"/>
          </a:p>
          <a:p>
            <a:pPr>
              <a:buFont typeface="Arial" pitchFamily="34" charset="0"/>
              <a:buChar char="•"/>
            </a:pPr>
            <a:r>
              <a:rPr lang="en-US" sz="1200" dirty="0" smtClean="0"/>
              <a:t>Enter Search criteria to search and choose Parent license</a:t>
            </a:r>
          </a:p>
          <a:p>
            <a:pPr>
              <a:buFont typeface="Arial" pitchFamily="34" charset="0"/>
              <a:buChar char="•"/>
            </a:pPr>
            <a:endParaRPr lang="en-US" sz="1200" dirty="0" smtClean="0"/>
          </a:p>
          <a:p>
            <a:pPr>
              <a:buFont typeface="Arial" pitchFamily="34" charset="0"/>
              <a:buChar char="•"/>
            </a:pPr>
            <a:r>
              <a:rPr lang="en-US" sz="1200" dirty="0" smtClean="0"/>
              <a:t>Click the Associate License button</a:t>
            </a:r>
          </a:p>
          <a:p>
            <a:pPr>
              <a:buFont typeface="Arial" pitchFamily="34" charset="0"/>
              <a:buChar char="•"/>
            </a:pPr>
            <a:endParaRPr lang="en-US" sz="1200" dirty="0" smtClean="0"/>
          </a:p>
          <a:p>
            <a:pPr>
              <a:buFont typeface="Arial" pitchFamily="34" charset="0"/>
              <a:buChar char="•"/>
            </a:pPr>
            <a:r>
              <a:rPr lang="en-US" sz="1200" dirty="0" smtClean="0"/>
              <a:t>Enter Search criteria to search and choose Children licenses.</a:t>
            </a:r>
          </a:p>
          <a:p>
            <a:pPr>
              <a:buFont typeface="Arial" pitchFamily="34" charset="0"/>
              <a:buChar char="•"/>
            </a:pPr>
            <a:endParaRPr lang="en-US" sz="1200" dirty="0" smtClean="0"/>
          </a:p>
          <a:p>
            <a:pPr>
              <a:buFont typeface="Arial" pitchFamily="34" charset="0"/>
              <a:buChar char="•"/>
            </a:pPr>
            <a:r>
              <a:rPr lang="en-US" sz="1200" dirty="0" smtClean="0"/>
              <a:t>Click the Add New Child Licenses button</a:t>
            </a:r>
          </a:p>
          <a:p>
            <a:pPr>
              <a:buFont typeface="Arial" pitchFamily="34" charset="0"/>
              <a:buChar char="•"/>
            </a:pPr>
            <a:endParaRPr lang="en-US" sz="1200" dirty="0" smtClean="0"/>
          </a:p>
          <a:p>
            <a:pPr>
              <a:buFont typeface="Arial" pitchFamily="34" charset="0"/>
              <a:buChar char="•"/>
            </a:pPr>
            <a:r>
              <a:rPr lang="en-US" sz="1200" dirty="0" smtClean="0"/>
              <a:t>Review Information</a:t>
            </a:r>
          </a:p>
          <a:p>
            <a:pPr>
              <a:buFont typeface="Arial" pitchFamily="34" charset="0"/>
              <a:buChar char="•"/>
            </a:pPr>
            <a:endParaRPr lang="en-US" sz="1200" dirty="0" smtClean="0"/>
          </a:p>
          <a:p>
            <a:pPr>
              <a:buFont typeface="Arial" pitchFamily="34" charset="0"/>
              <a:buChar char="•"/>
            </a:pPr>
            <a:r>
              <a:rPr lang="en-US" sz="1200" dirty="0" smtClean="0"/>
              <a:t>Add required comment</a:t>
            </a:r>
          </a:p>
          <a:p>
            <a:pPr>
              <a:buFont typeface="Arial" pitchFamily="34" charset="0"/>
              <a:buChar char="•"/>
            </a:pPr>
            <a:endParaRPr lang="en-US" sz="1200" dirty="0" smtClean="0"/>
          </a:p>
          <a:p>
            <a:pPr>
              <a:buFont typeface="Arial" pitchFamily="34" charset="0"/>
              <a:buChar char="•"/>
            </a:pPr>
            <a:r>
              <a:rPr lang="en-US" sz="1200" dirty="0" smtClean="0"/>
              <a:t>Click the Associate License button</a:t>
            </a:r>
          </a:p>
          <a:p>
            <a:pPr>
              <a:buFont typeface="Arial" pitchFamily="34" charset="0"/>
              <a:buChar char="•"/>
            </a:pPr>
            <a:endParaRPr lang="en-US" sz="1200" dirty="0" smtClean="0"/>
          </a:p>
          <a:p>
            <a:endParaRPr lang="en-US" sz="1200" dirty="0" smtClean="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3.28</a:t>
            </a:r>
            <a:r>
              <a:rPr lang="en-US" dirty="0" smtClean="0"/>
              <a:t> </a:t>
            </a:r>
            <a:r>
              <a:rPr lang="en-US" dirty="0"/>
              <a:t/>
            </a:r>
            <a:br>
              <a:rPr lang="en-US" dirty="0"/>
            </a:br>
            <a:r>
              <a:rPr lang="en-US" sz="1800" dirty="0" smtClean="0"/>
              <a:t> Maintain Licensee Relationship</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Maintain Licensee Relationship:</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6" name="TextBox 15"/>
          <p:cNvSpPr txBox="1"/>
          <p:nvPr/>
        </p:nvSpPr>
        <p:spPr>
          <a:xfrm>
            <a:off x="304800" y="2514600"/>
            <a:ext cx="6248400" cy="830997"/>
          </a:xfrm>
          <a:prstGeom prst="rect">
            <a:avLst/>
          </a:prstGeom>
          <a:noFill/>
        </p:spPr>
        <p:txBody>
          <a:bodyPr wrap="square" rtlCol="0">
            <a:spAutoFit/>
          </a:bodyPr>
          <a:lstStyle/>
          <a:p>
            <a:pPr marL="228600" lvl="0" indent="-228600">
              <a:buFont typeface="+mj-lt"/>
              <a:buAutoNum type="arabicPeriod"/>
            </a:pPr>
            <a:r>
              <a:rPr lang="en-US" sz="1200" dirty="0" smtClean="0"/>
              <a:t>From the NSTS Administrator Main Menu, under Licensing Agency Management, click the </a:t>
            </a:r>
            <a:r>
              <a:rPr lang="en-US" sz="1200" b="1" dirty="0" smtClean="0"/>
              <a:t>Maintain License Relationship </a:t>
            </a:r>
            <a:r>
              <a:rPr lang="en-US" sz="1200" dirty="0" smtClean="0"/>
              <a:t>link.  The Search and Choose License for Maintain Relationship search criteria window will be displayed and used to select the parent license.</a:t>
            </a:r>
            <a:endParaRPr lang="en-US" sz="1200"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169</a:t>
            </a:fld>
            <a:endParaRPr lang="en-US" dirty="0"/>
          </a:p>
        </p:txBody>
      </p:sp>
      <p:pic>
        <p:nvPicPr>
          <p:cNvPr id="188418" name="Picture 2" descr="Maintain Relationship 1"/>
          <p:cNvPicPr>
            <a:picLocks noChangeAspect="1" noChangeArrowheads="1"/>
          </p:cNvPicPr>
          <p:nvPr/>
        </p:nvPicPr>
        <p:blipFill>
          <a:blip r:embed="rId5" cstate="print"/>
          <a:srcRect/>
          <a:stretch>
            <a:fillRect/>
          </a:stretch>
        </p:blipFill>
        <p:spPr bwMode="auto">
          <a:xfrm>
            <a:off x="342900" y="3505200"/>
            <a:ext cx="6172200" cy="2676525"/>
          </a:xfrm>
          <a:prstGeom prst="rect">
            <a:avLst/>
          </a:prstGeom>
          <a:noFill/>
          <a:ln w="9525">
            <a:noFill/>
            <a:miter lim="800000"/>
            <a:headEnd/>
            <a:tailEnd/>
          </a:ln>
        </p:spPr>
      </p:pic>
      <p:sp>
        <p:nvSpPr>
          <p:cNvPr id="14" name="TextBox 13"/>
          <p:cNvSpPr txBox="1"/>
          <p:nvPr/>
        </p:nvSpPr>
        <p:spPr>
          <a:xfrm>
            <a:off x="304800" y="6248400"/>
            <a:ext cx="6248400" cy="923330"/>
          </a:xfrm>
          <a:prstGeom prst="rect">
            <a:avLst/>
          </a:prstGeom>
          <a:noFill/>
        </p:spPr>
        <p:txBody>
          <a:bodyPr wrap="square" rtlCol="0">
            <a:spAutoFit/>
          </a:bodyPr>
          <a:lstStyle/>
          <a:p>
            <a:pPr marL="228600" lvl="0" indent="-228600">
              <a:buFont typeface="+mj-lt"/>
              <a:buAutoNum type="arabicPeriod" startAt="2"/>
            </a:pPr>
            <a:r>
              <a:rPr lang="en-US" sz="1200" dirty="0" smtClean="0"/>
              <a:t>To establish a license relationship, enter the search criteria to find the parent license and click the </a:t>
            </a:r>
            <a:r>
              <a:rPr lang="en-US" sz="1200" b="1" dirty="0" smtClean="0"/>
              <a:t>Search</a:t>
            </a:r>
            <a:r>
              <a:rPr lang="en-US" sz="1200" dirty="0" smtClean="0"/>
              <a:t> button.  The search results will be displayed below the search form.   (If no criteria are entered, all licenses will be listed.)</a:t>
            </a:r>
          </a:p>
          <a:p>
            <a:endParaRPr lang="en-US" dirty="0"/>
          </a:p>
        </p:txBody>
      </p:sp>
      <p:pic>
        <p:nvPicPr>
          <p:cNvPr id="188419" name="Picture 3" descr="Maintain Relationship 2"/>
          <p:cNvPicPr>
            <a:picLocks noChangeAspect="1" noChangeArrowheads="1"/>
          </p:cNvPicPr>
          <p:nvPr/>
        </p:nvPicPr>
        <p:blipFill>
          <a:blip r:embed="rId6" cstate="print"/>
          <a:srcRect/>
          <a:stretch>
            <a:fillRect/>
          </a:stretch>
        </p:blipFill>
        <p:spPr bwMode="auto">
          <a:xfrm>
            <a:off x="347663" y="6934200"/>
            <a:ext cx="6162675"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r>
              <a:rPr lang="en-US" sz="2000" b="1" u="sng" dirty="0" smtClean="0">
                <a:solidFill>
                  <a:schemeClr val="accent1"/>
                </a:solidFill>
                <a:effectLst/>
              </a:rPr>
              <a:t>Scenarios </a:t>
            </a:r>
            <a:r>
              <a:rPr lang="en-US" sz="2000" b="1" dirty="0" smtClean="0">
                <a:solidFill>
                  <a:schemeClr val="accent1"/>
                </a:solidFill>
              </a:rPr>
              <a:t>- Admin</a:t>
            </a:r>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26" name="Rectangle 25"/>
          <p:cNvSpPr/>
          <p:nvPr/>
        </p:nvSpPr>
        <p:spPr>
          <a:xfrm>
            <a:off x="5181600" y="4038600"/>
            <a:ext cx="1524000" cy="2209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304800" y="4038600"/>
            <a:ext cx="4800600" cy="2209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1981200" y="2362200"/>
            <a:ext cx="4876800" cy="1219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304800" y="2362200"/>
            <a:ext cx="1676400" cy="1219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533400" y="4114800"/>
            <a:ext cx="1371600" cy="98755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3.4</a:t>
            </a:r>
          </a:p>
          <a:p>
            <a:pPr algn="ctr"/>
            <a:r>
              <a:rPr lang="en-US" sz="1200" dirty="0" smtClean="0"/>
              <a:t>Current Alerts</a:t>
            </a:r>
            <a:endParaRPr lang="en-US" sz="1200" dirty="0"/>
          </a:p>
        </p:txBody>
      </p:sp>
      <p:sp>
        <p:nvSpPr>
          <p:cNvPr id="35" name="TextBox 34"/>
          <p:cNvSpPr txBox="1"/>
          <p:nvPr/>
        </p:nvSpPr>
        <p:spPr>
          <a:xfrm>
            <a:off x="152400" y="2057400"/>
            <a:ext cx="1981200" cy="307777"/>
          </a:xfrm>
          <a:prstGeom prst="rect">
            <a:avLst/>
          </a:prstGeom>
          <a:noFill/>
        </p:spPr>
        <p:txBody>
          <a:bodyPr wrap="square" rtlCol="0">
            <a:spAutoFit/>
          </a:bodyPr>
          <a:lstStyle/>
          <a:p>
            <a:r>
              <a:rPr lang="en-US" sz="1400" b="1" dirty="0" smtClean="0"/>
              <a:t>License Management</a:t>
            </a:r>
            <a:endParaRPr lang="en-US" sz="1400" b="1" dirty="0"/>
          </a:p>
        </p:txBody>
      </p:sp>
      <p:sp>
        <p:nvSpPr>
          <p:cNvPr id="36" name="Oval 35"/>
          <p:cNvSpPr/>
          <p:nvPr/>
        </p:nvSpPr>
        <p:spPr>
          <a:xfrm>
            <a:off x="2209800" y="41148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3.24</a:t>
            </a:r>
          </a:p>
          <a:p>
            <a:pPr algn="ctr"/>
            <a:r>
              <a:rPr lang="en-US" sz="1200" dirty="0" smtClean="0"/>
              <a:t>Update Alert Status</a:t>
            </a:r>
          </a:p>
        </p:txBody>
      </p:sp>
      <p:sp>
        <p:nvSpPr>
          <p:cNvPr id="37" name="Oval 36"/>
          <p:cNvSpPr/>
          <p:nvPr/>
        </p:nvSpPr>
        <p:spPr>
          <a:xfrm>
            <a:off x="533400" y="25146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3.7</a:t>
            </a:r>
          </a:p>
          <a:p>
            <a:pPr algn="ctr"/>
            <a:r>
              <a:rPr lang="en-US" sz="1200" dirty="0" smtClean="0"/>
              <a:t>Query Licenses</a:t>
            </a:r>
            <a:endParaRPr lang="en-US" sz="1200" dirty="0"/>
          </a:p>
        </p:txBody>
      </p:sp>
      <p:sp>
        <p:nvSpPr>
          <p:cNvPr id="38" name="Oval 37"/>
          <p:cNvSpPr/>
          <p:nvPr/>
        </p:nvSpPr>
        <p:spPr>
          <a:xfrm>
            <a:off x="2133600" y="25146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3.22</a:t>
            </a:r>
          </a:p>
          <a:p>
            <a:pPr algn="ctr"/>
            <a:r>
              <a:rPr lang="en-US" sz="1200" dirty="0" smtClean="0"/>
              <a:t>Manage Reports</a:t>
            </a:r>
            <a:endParaRPr lang="en-US" sz="1200" dirty="0"/>
          </a:p>
        </p:txBody>
      </p:sp>
      <p:sp>
        <p:nvSpPr>
          <p:cNvPr id="46" name="Oval 45"/>
          <p:cNvSpPr/>
          <p:nvPr/>
        </p:nvSpPr>
        <p:spPr>
          <a:xfrm>
            <a:off x="3657600" y="2514600"/>
            <a:ext cx="1447800" cy="98755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3.23</a:t>
            </a:r>
          </a:p>
          <a:p>
            <a:pPr algn="ctr"/>
            <a:r>
              <a:rPr lang="en-US" sz="1200" dirty="0" smtClean="0"/>
              <a:t>Maintain Report Schedules</a:t>
            </a:r>
            <a:endParaRPr lang="en-US" sz="1200" dirty="0"/>
          </a:p>
        </p:txBody>
      </p:sp>
      <p:sp>
        <p:nvSpPr>
          <p:cNvPr id="48" name="Oval 47"/>
          <p:cNvSpPr/>
          <p:nvPr/>
        </p:nvSpPr>
        <p:spPr>
          <a:xfrm>
            <a:off x="533400" y="51816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3.25</a:t>
            </a:r>
          </a:p>
          <a:p>
            <a:pPr algn="ctr"/>
            <a:r>
              <a:rPr lang="en-US" sz="1200" dirty="0" smtClean="0"/>
              <a:t>Review Alert History</a:t>
            </a:r>
          </a:p>
        </p:txBody>
      </p:sp>
      <p:sp>
        <p:nvSpPr>
          <p:cNvPr id="50" name="Oval 49"/>
          <p:cNvSpPr/>
          <p:nvPr/>
        </p:nvSpPr>
        <p:spPr>
          <a:xfrm>
            <a:off x="2209800" y="51816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3.5</a:t>
            </a:r>
          </a:p>
          <a:p>
            <a:pPr algn="ctr"/>
            <a:r>
              <a:rPr lang="en-US" sz="1200" dirty="0" smtClean="0"/>
              <a:t>Send Message to NSTS Mailbox</a:t>
            </a:r>
          </a:p>
        </p:txBody>
      </p:sp>
      <p:sp>
        <p:nvSpPr>
          <p:cNvPr id="52" name="TextBox 51"/>
          <p:cNvSpPr txBox="1"/>
          <p:nvPr/>
        </p:nvSpPr>
        <p:spPr>
          <a:xfrm>
            <a:off x="2667000" y="2057400"/>
            <a:ext cx="2209800" cy="307777"/>
          </a:xfrm>
          <a:prstGeom prst="rect">
            <a:avLst/>
          </a:prstGeom>
          <a:noFill/>
        </p:spPr>
        <p:txBody>
          <a:bodyPr wrap="square" rtlCol="0">
            <a:spAutoFit/>
          </a:bodyPr>
          <a:lstStyle/>
          <a:p>
            <a:r>
              <a:rPr lang="en-US" sz="1400" b="1" dirty="0" smtClean="0"/>
              <a:t>Report Management</a:t>
            </a:r>
            <a:endParaRPr lang="en-US" sz="1400" b="1" dirty="0"/>
          </a:p>
        </p:txBody>
      </p:sp>
      <p:sp>
        <p:nvSpPr>
          <p:cNvPr id="54" name="TextBox 53"/>
          <p:cNvSpPr txBox="1"/>
          <p:nvPr/>
        </p:nvSpPr>
        <p:spPr>
          <a:xfrm>
            <a:off x="304800" y="3733800"/>
            <a:ext cx="2209800" cy="307777"/>
          </a:xfrm>
          <a:prstGeom prst="rect">
            <a:avLst/>
          </a:prstGeom>
          <a:noFill/>
        </p:spPr>
        <p:txBody>
          <a:bodyPr wrap="square" rtlCol="0">
            <a:spAutoFit/>
          </a:bodyPr>
          <a:lstStyle/>
          <a:p>
            <a:r>
              <a:rPr lang="en-US" sz="1400" b="1" dirty="0" smtClean="0"/>
              <a:t>Alert Management</a:t>
            </a:r>
            <a:endParaRPr lang="en-US" sz="1400" b="1" dirty="0"/>
          </a:p>
        </p:txBody>
      </p:sp>
      <p:sp>
        <p:nvSpPr>
          <p:cNvPr id="56" name="Oval 55"/>
          <p:cNvSpPr/>
          <p:nvPr/>
        </p:nvSpPr>
        <p:spPr>
          <a:xfrm>
            <a:off x="5257800" y="47244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3.6</a:t>
            </a:r>
          </a:p>
          <a:p>
            <a:pPr algn="ctr"/>
            <a:r>
              <a:rPr lang="en-US" sz="1200" dirty="0" smtClean="0"/>
              <a:t>Obtain Supporting Information</a:t>
            </a:r>
          </a:p>
        </p:txBody>
      </p:sp>
      <p:sp>
        <p:nvSpPr>
          <p:cNvPr id="58" name="TextBox 57"/>
          <p:cNvSpPr txBox="1"/>
          <p:nvPr/>
        </p:nvSpPr>
        <p:spPr>
          <a:xfrm>
            <a:off x="5486400" y="3733800"/>
            <a:ext cx="990600" cy="307777"/>
          </a:xfrm>
          <a:prstGeom prst="rect">
            <a:avLst/>
          </a:prstGeom>
          <a:noFill/>
        </p:spPr>
        <p:txBody>
          <a:bodyPr wrap="square" rtlCol="0">
            <a:spAutoFit/>
          </a:bodyPr>
          <a:lstStyle/>
          <a:p>
            <a:r>
              <a:rPr lang="en-US" sz="1400" b="1" dirty="0" smtClean="0"/>
              <a:t>Training</a:t>
            </a:r>
            <a:endParaRPr lang="en-US" sz="1400" b="1" dirty="0"/>
          </a:p>
        </p:txBody>
      </p:sp>
      <p:sp>
        <p:nvSpPr>
          <p:cNvPr id="59" name="Oval 58"/>
          <p:cNvSpPr/>
          <p:nvPr/>
        </p:nvSpPr>
        <p:spPr>
          <a:xfrm>
            <a:off x="5257800" y="2514600"/>
            <a:ext cx="1447800" cy="98755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3.30</a:t>
            </a:r>
          </a:p>
          <a:p>
            <a:pPr algn="ctr"/>
            <a:r>
              <a:rPr lang="en-US" sz="1200" dirty="0" smtClean="0"/>
              <a:t>Upload Report</a:t>
            </a:r>
            <a:endParaRPr lang="en-US" sz="1200" dirty="0"/>
          </a:p>
        </p:txBody>
      </p:sp>
      <p:grpSp>
        <p:nvGrpSpPr>
          <p:cNvPr id="2" name="Group 82"/>
          <p:cNvGrpSpPr>
            <a:grpSpLocks/>
          </p:cNvGrpSpPr>
          <p:nvPr/>
        </p:nvGrpSpPr>
        <p:grpSpPr bwMode="auto">
          <a:xfrm>
            <a:off x="3124200" y="6477000"/>
            <a:ext cx="768096" cy="1066800"/>
            <a:chOff x="4976" y="2572"/>
            <a:chExt cx="346" cy="467"/>
          </a:xfrm>
          <a:effectLst>
            <a:outerShdw blurRad="50800" dist="38100" dir="13500000" algn="br" rotWithShape="0">
              <a:prstClr val="black">
                <a:alpha val="40000"/>
              </a:prstClr>
            </a:outerShdw>
          </a:effectLst>
        </p:grpSpPr>
        <p:sp>
          <p:nvSpPr>
            <p:cNvPr id="62"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3"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4"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5"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66" name="TextBox 65"/>
          <p:cNvSpPr txBox="1"/>
          <p:nvPr/>
        </p:nvSpPr>
        <p:spPr>
          <a:xfrm>
            <a:off x="2895600" y="7848600"/>
            <a:ext cx="1664208" cy="307777"/>
          </a:xfrm>
          <a:prstGeom prst="rect">
            <a:avLst/>
          </a:prstGeom>
          <a:noFill/>
        </p:spPr>
        <p:txBody>
          <a:bodyPr wrap="square" rtlCol="0">
            <a:spAutoFit/>
          </a:bodyPr>
          <a:lstStyle/>
          <a:p>
            <a:pPr algn="ctr"/>
            <a:r>
              <a:rPr lang="en-US" sz="1400" b="1" dirty="0" smtClean="0"/>
              <a:t>Admin User</a:t>
            </a:r>
            <a:endParaRPr lang="en-US" sz="1400" b="1" dirty="0"/>
          </a:p>
        </p:txBody>
      </p:sp>
      <p:sp>
        <p:nvSpPr>
          <p:cNvPr id="71" name="TextBox 70"/>
          <p:cNvSpPr txBox="1"/>
          <p:nvPr/>
        </p:nvSpPr>
        <p:spPr>
          <a:xfrm>
            <a:off x="3733800" y="6553200"/>
            <a:ext cx="1905000" cy="369332"/>
          </a:xfrm>
          <a:prstGeom prst="rect">
            <a:avLst/>
          </a:prstGeom>
          <a:noFill/>
        </p:spPr>
        <p:txBody>
          <a:bodyPr wrap="square" rtlCol="0">
            <a:spAutoFit/>
          </a:bodyPr>
          <a:lstStyle/>
          <a:p>
            <a:r>
              <a:rPr lang="en-US" dirty="0" smtClean="0"/>
              <a:t>NSTS Analyst</a:t>
            </a:r>
          </a:p>
        </p:txBody>
      </p:sp>
      <p:sp>
        <p:nvSpPr>
          <p:cNvPr id="39" name="Slide Number Placeholder 38"/>
          <p:cNvSpPr>
            <a:spLocks noGrp="1"/>
          </p:cNvSpPr>
          <p:nvPr>
            <p:ph type="sldNum" sz="quarter" idx="12"/>
          </p:nvPr>
        </p:nvSpPr>
        <p:spPr/>
        <p:txBody>
          <a:bodyPr/>
          <a:lstStyle/>
          <a:p>
            <a:fld id="{4A4C55D3-80C2-40D0-AD82-A9B311009251}" type="slidenum">
              <a:rPr lang="en-US" smtClean="0"/>
              <a:pPr/>
              <a:t>17</a:t>
            </a:fld>
            <a:endParaRPr lang="en-US" dirty="0"/>
          </a:p>
        </p:txBody>
      </p:sp>
      <p:sp>
        <p:nvSpPr>
          <p:cNvPr id="40" name="Oval 39"/>
          <p:cNvSpPr/>
          <p:nvPr/>
        </p:nvSpPr>
        <p:spPr>
          <a:xfrm>
            <a:off x="3657600" y="45720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3.31</a:t>
            </a:r>
          </a:p>
          <a:p>
            <a:pPr algn="ctr"/>
            <a:r>
              <a:rPr lang="en-US" sz="1200" dirty="0" smtClean="0"/>
              <a:t>Update Message to NSTS Mailbox</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3.28</a:t>
            </a:r>
            <a:r>
              <a:rPr lang="en-US" dirty="0" smtClean="0"/>
              <a:t> </a:t>
            </a:r>
            <a:r>
              <a:rPr lang="en-US" dirty="0"/>
              <a:t/>
            </a:r>
            <a:br>
              <a:rPr lang="en-US" dirty="0"/>
            </a:br>
            <a:r>
              <a:rPr lang="en-US" sz="1800" dirty="0" smtClean="0"/>
              <a:t> Maintain Licensee Relationship</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Licensee Relationship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6" name="TextBox 15"/>
          <p:cNvSpPr txBox="1"/>
          <p:nvPr/>
        </p:nvSpPr>
        <p:spPr>
          <a:xfrm>
            <a:off x="304800" y="2514600"/>
            <a:ext cx="6248400" cy="646331"/>
          </a:xfrm>
          <a:prstGeom prst="rect">
            <a:avLst/>
          </a:prstGeom>
          <a:noFill/>
        </p:spPr>
        <p:txBody>
          <a:bodyPr wrap="square" rtlCol="0">
            <a:spAutoFit/>
          </a:bodyPr>
          <a:lstStyle/>
          <a:p>
            <a:pPr marL="228600" lvl="0" indent="-228600">
              <a:buFont typeface="+mj-lt"/>
              <a:buAutoNum type="arabicPeriod" startAt="3"/>
            </a:pPr>
            <a:r>
              <a:rPr lang="en-US" sz="1200" dirty="0" smtClean="0"/>
              <a:t>From the search results, select the radio button ( ) for the desired license.  Then click the </a:t>
            </a:r>
            <a:r>
              <a:rPr lang="en-US" sz="1200" b="1" dirty="0" smtClean="0"/>
              <a:t>Continue</a:t>
            </a:r>
            <a:r>
              <a:rPr lang="en-US" sz="1200" dirty="0" smtClean="0"/>
              <a:t> button.  The Maintain License Relationship Detail screen will be displayed.</a:t>
            </a:r>
            <a:endParaRPr lang="en-US" sz="1200"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170</a:t>
            </a:fld>
            <a:endParaRPr lang="en-US" dirty="0"/>
          </a:p>
        </p:txBody>
      </p:sp>
      <p:sp>
        <p:nvSpPr>
          <p:cNvPr id="14" name="TextBox 13"/>
          <p:cNvSpPr txBox="1"/>
          <p:nvPr/>
        </p:nvSpPr>
        <p:spPr>
          <a:xfrm>
            <a:off x="304800" y="5105400"/>
            <a:ext cx="6248400" cy="646331"/>
          </a:xfrm>
          <a:prstGeom prst="rect">
            <a:avLst/>
          </a:prstGeom>
          <a:noFill/>
        </p:spPr>
        <p:txBody>
          <a:bodyPr wrap="square" rtlCol="0">
            <a:spAutoFit/>
          </a:bodyPr>
          <a:lstStyle/>
          <a:p>
            <a:pPr marL="228600" lvl="0" indent="-228600">
              <a:buFont typeface="+mj-lt"/>
              <a:buAutoNum type="arabicPeriod" startAt="4"/>
            </a:pPr>
            <a:r>
              <a:rPr lang="en-US" sz="1200" dirty="0" smtClean="0"/>
              <a:t>To select a license to associate as a Child to the Parent license, click the </a:t>
            </a:r>
            <a:r>
              <a:rPr lang="en-US" sz="1200" b="1" dirty="0" smtClean="0"/>
              <a:t>Associate License</a:t>
            </a:r>
            <a:r>
              <a:rPr lang="en-US" sz="1200" dirty="0" smtClean="0"/>
              <a:t> button.  The Search and Choose Children License search criteria screen will be displayed.</a:t>
            </a:r>
            <a:endParaRPr lang="en-US" dirty="0"/>
          </a:p>
        </p:txBody>
      </p:sp>
      <p:pic>
        <p:nvPicPr>
          <p:cNvPr id="189442" name="Picture 2" descr="Maintain Relationship 3"/>
          <p:cNvPicPr>
            <a:picLocks noChangeAspect="1" noChangeArrowheads="1"/>
          </p:cNvPicPr>
          <p:nvPr/>
        </p:nvPicPr>
        <p:blipFill>
          <a:blip r:embed="rId5" cstate="print"/>
          <a:srcRect/>
          <a:stretch>
            <a:fillRect/>
          </a:stretch>
        </p:blipFill>
        <p:spPr bwMode="auto">
          <a:xfrm>
            <a:off x="347663" y="3276600"/>
            <a:ext cx="6162675" cy="1685925"/>
          </a:xfrm>
          <a:prstGeom prst="rect">
            <a:avLst/>
          </a:prstGeom>
          <a:noFill/>
          <a:ln w="9525">
            <a:noFill/>
            <a:miter lim="800000"/>
            <a:headEnd/>
            <a:tailEnd/>
          </a:ln>
        </p:spPr>
      </p:pic>
      <p:pic>
        <p:nvPicPr>
          <p:cNvPr id="189443" name="Picture 3" descr="Maintain Relationship 4"/>
          <p:cNvPicPr>
            <a:picLocks noChangeAspect="1" noChangeArrowheads="1"/>
          </p:cNvPicPr>
          <p:nvPr/>
        </p:nvPicPr>
        <p:blipFill>
          <a:blip r:embed="rId6" cstate="print"/>
          <a:srcRect/>
          <a:stretch>
            <a:fillRect/>
          </a:stretch>
        </p:blipFill>
        <p:spPr bwMode="auto">
          <a:xfrm>
            <a:off x="347663" y="5791200"/>
            <a:ext cx="6162675" cy="253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3.28</a:t>
            </a:r>
            <a:r>
              <a:rPr lang="en-US" dirty="0" smtClean="0"/>
              <a:t> </a:t>
            </a:r>
            <a:r>
              <a:rPr lang="en-US" dirty="0"/>
              <a:t/>
            </a:r>
            <a:br>
              <a:rPr lang="en-US" dirty="0"/>
            </a:br>
            <a:r>
              <a:rPr lang="en-US" sz="1800" dirty="0" smtClean="0"/>
              <a:t> Maintain Licensee Relationship</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Licensee Relationship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6" name="TextBox 15"/>
          <p:cNvSpPr txBox="1"/>
          <p:nvPr/>
        </p:nvSpPr>
        <p:spPr>
          <a:xfrm>
            <a:off x="304800" y="2514600"/>
            <a:ext cx="6248400" cy="646331"/>
          </a:xfrm>
          <a:prstGeom prst="rect">
            <a:avLst/>
          </a:prstGeom>
          <a:noFill/>
        </p:spPr>
        <p:txBody>
          <a:bodyPr wrap="square" rtlCol="0">
            <a:spAutoFit/>
          </a:bodyPr>
          <a:lstStyle/>
          <a:p>
            <a:pPr marL="228600" lvl="0" indent="-228600">
              <a:buFont typeface="+mj-lt"/>
              <a:buAutoNum type="arabicPeriod" startAt="5"/>
            </a:pPr>
            <a:r>
              <a:rPr lang="en-US" sz="1200" dirty="0" smtClean="0"/>
              <a:t>Enter the search criteria to find the child license and click the </a:t>
            </a:r>
            <a:r>
              <a:rPr lang="en-US" sz="1200" b="1" dirty="0" smtClean="0"/>
              <a:t>Search</a:t>
            </a:r>
            <a:r>
              <a:rPr lang="en-US" sz="1200" dirty="0" smtClean="0"/>
              <a:t> button.  The search results will be displayed below the search form.   (If no criteria are entered, all licenses will be listed.)</a:t>
            </a:r>
            <a:endParaRPr lang="en-US" sz="1200"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171</a:t>
            </a:fld>
            <a:endParaRPr lang="en-US" dirty="0"/>
          </a:p>
        </p:txBody>
      </p:sp>
      <p:sp>
        <p:nvSpPr>
          <p:cNvPr id="14" name="TextBox 13"/>
          <p:cNvSpPr txBox="1"/>
          <p:nvPr/>
        </p:nvSpPr>
        <p:spPr>
          <a:xfrm>
            <a:off x="381000" y="4648200"/>
            <a:ext cx="6248400" cy="646331"/>
          </a:xfrm>
          <a:prstGeom prst="rect">
            <a:avLst/>
          </a:prstGeom>
          <a:noFill/>
        </p:spPr>
        <p:txBody>
          <a:bodyPr wrap="square" rtlCol="0">
            <a:spAutoFit/>
          </a:bodyPr>
          <a:lstStyle/>
          <a:p>
            <a:pPr marL="228600" lvl="0" indent="-228600">
              <a:buFont typeface="+mj-lt"/>
              <a:buAutoNum type="arabicPeriod" startAt="6"/>
            </a:pPr>
            <a:r>
              <a:rPr lang="en-US" sz="1200" dirty="0" smtClean="0"/>
              <a:t>From the search results, select the checkbox (</a:t>
            </a:r>
            <a:r>
              <a:rPr lang="en-US" sz="1200" dirty="0" smtClean="0">
                <a:sym typeface="Wingdings 2"/>
              </a:rPr>
              <a:t></a:t>
            </a:r>
            <a:r>
              <a:rPr lang="en-US" sz="1200" dirty="0" smtClean="0"/>
              <a:t>) for each license to be added to the relationship as a child.  Then click the </a:t>
            </a:r>
            <a:r>
              <a:rPr lang="en-US" sz="1200" b="1" dirty="0" smtClean="0"/>
              <a:t>Add New Child Licenses</a:t>
            </a:r>
            <a:r>
              <a:rPr lang="en-US" sz="1200" dirty="0" smtClean="0"/>
              <a:t> button.  The Associate Licenses with Parent License screen will be displayed.</a:t>
            </a:r>
            <a:endParaRPr lang="en-US" sz="1200" dirty="0"/>
          </a:p>
        </p:txBody>
      </p:sp>
      <p:pic>
        <p:nvPicPr>
          <p:cNvPr id="190466" name="Picture 2" descr="Maintain Relationship 5"/>
          <p:cNvPicPr>
            <a:picLocks noChangeAspect="1" noChangeArrowheads="1"/>
          </p:cNvPicPr>
          <p:nvPr/>
        </p:nvPicPr>
        <p:blipFill>
          <a:blip r:embed="rId5" cstate="print"/>
          <a:srcRect/>
          <a:stretch>
            <a:fillRect/>
          </a:stretch>
        </p:blipFill>
        <p:spPr bwMode="auto">
          <a:xfrm>
            <a:off x="347663" y="3200400"/>
            <a:ext cx="6162675" cy="1314450"/>
          </a:xfrm>
          <a:prstGeom prst="rect">
            <a:avLst/>
          </a:prstGeom>
          <a:noFill/>
          <a:ln w="9525">
            <a:noFill/>
            <a:miter lim="800000"/>
            <a:headEnd/>
            <a:tailEnd/>
          </a:ln>
        </p:spPr>
      </p:pic>
      <p:pic>
        <p:nvPicPr>
          <p:cNvPr id="190467" name="Picture 3" descr="Maintain Relationship 6"/>
          <p:cNvPicPr>
            <a:picLocks noChangeAspect="1" noChangeArrowheads="1"/>
          </p:cNvPicPr>
          <p:nvPr/>
        </p:nvPicPr>
        <p:blipFill>
          <a:blip r:embed="rId6" cstate="print"/>
          <a:srcRect/>
          <a:stretch>
            <a:fillRect/>
          </a:stretch>
        </p:blipFill>
        <p:spPr bwMode="auto">
          <a:xfrm>
            <a:off x="342900" y="5410200"/>
            <a:ext cx="6172200" cy="2381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3.28</a:t>
            </a:r>
            <a:r>
              <a:rPr lang="en-US" dirty="0" smtClean="0"/>
              <a:t> </a:t>
            </a:r>
            <a:r>
              <a:rPr lang="en-US" dirty="0"/>
              <a:t/>
            </a:r>
            <a:br>
              <a:rPr lang="en-US" dirty="0"/>
            </a:br>
            <a:r>
              <a:rPr lang="en-US" sz="1800" dirty="0" smtClean="0"/>
              <a:t> Maintain Licensee Relationship</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Licensee Relationship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6" name="TextBox 15"/>
          <p:cNvSpPr txBox="1"/>
          <p:nvPr/>
        </p:nvSpPr>
        <p:spPr>
          <a:xfrm>
            <a:off x="304800" y="2514600"/>
            <a:ext cx="6248400" cy="1200329"/>
          </a:xfrm>
          <a:prstGeom prst="rect">
            <a:avLst/>
          </a:prstGeom>
          <a:noFill/>
        </p:spPr>
        <p:txBody>
          <a:bodyPr wrap="square" rtlCol="0">
            <a:spAutoFit/>
          </a:bodyPr>
          <a:lstStyle/>
          <a:p>
            <a:pPr marL="228600" lvl="0" indent="-228600">
              <a:buFont typeface="+mj-lt"/>
              <a:buAutoNum type="arabicPeriod" startAt="7"/>
            </a:pPr>
            <a:r>
              <a:rPr lang="en-US" sz="1200" dirty="0" smtClean="0"/>
              <a:t>Review the entries of the parent and child licenses.  If correct, add a Comment (required), and click the </a:t>
            </a:r>
            <a:r>
              <a:rPr lang="en-US" sz="1200" b="1" dirty="0" smtClean="0"/>
              <a:t>Associate License</a:t>
            </a:r>
            <a:r>
              <a:rPr lang="en-US" sz="1200" dirty="0" smtClean="0"/>
              <a:t> button to save the relationship.  The xxx confirmation screen will be displayed.</a:t>
            </a:r>
          </a:p>
          <a:p>
            <a:pPr marL="228600" lvl="0" indent="-228600">
              <a:buFont typeface="+mj-lt"/>
              <a:buAutoNum type="arabicPeriod" startAt="7"/>
            </a:pPr>
            <a:endParaRPr lang="en-US" sz="1200" dirty="0" smtClean="0"/>
          </a:p>
          <a:p>
            <a:pPr marL="228600" indent="-228600">
              <a:buFont typeface="+mj-lt"/>
              <a:buAutoNum type="arabicPeriod" startAt="7"/>
            </a:pPr>
            <a:r>
              <a:rPr lang="en-US" sz="1200" dirty="0" smtClean="0"/>
              <a:t>To disassociate a child license from a parent license, select the Maintain License Relationship link on the Main Menu.  Use the search form to find the parent license.</a:t>
            </a:r>
          </a:p>
        </p:txBody>
      </p:sp>
      <p:sp>
        <p:nvSpPr>
          <p:cNvPr id="13" name="Slide Number Placeholder 12"/>
          <p:cNvSpPr>
            <a:spLocks noGrp="1"/>
          </p:cNvSpPr>
          <p:nvPr>
            <p:ph type="sldNum" sz="quarter" idx="12"/>
          </p:nvPr>
        </p:nvSpPr>
        <p:spPr/>
        <p:txBody>
          <a:bodyPr/>
          <a:lstStyle/>
          <a:p>
            <a:fld id="{4A4C55D3-80C2-40D0-AD82-A9B311009251}" type="slidenum">
              <a:rPr lang="en-US" smtClean="0"/>
              <a:pPr/>
              <a:t>172</a:t>
            </a:fld>
            <a:endParaRPr lang="en-US" dirty="0"/>
          </a:p>
        </p:txBody>
      </p:sp>
      <p:pic>
        <p:nvPicPr>
          <p:cNvPr id="191490" name="Picture 2" descr="Maintain Relationship 11"/>
          <p:cNvPicPr>
            <a:picLocks noChangeAspect="1" noChangeArrowheads="1"/>
          </p:cNvPicPr>
          <p:nvPr/>
        </p:nvPicPr>
        <p:blipFill>
          <a:blip r:embed="rId5" cstate="print"/>
          <a:srcRect/>
          <a:stretch>
            <a:fillRect/>
          </a:stretch>
        </p:blipFill>
        <p:spPr bwMode="auto">
          <a:xfrm>
            <a:off x="342900" y="3810000"/>
            <a:ext cx="6172200" cy="1276350"/>
          </a:xfrm>
          <a:prstGeom prst="rect">
            <a:avLst/>
          </a:prstGeom>
          <a:noFill/>
          <a:ln w="9525">
            <a:noFill/>
            <a:miter lim="800000"/>
            <a:headEnd/>
            <a:tailEnd/>
          </a:ln>
        </p:spPr>
      </p:pic>
      <p:sp>
        <p:nvSpPr>
          <p:cNvPr id="15" name="TextBox 14"/>
          <p:cNvSpPr txBox="1"/>
          <p:nvPr/>
        </p:nvSpPr>
        <p:spPr>
          <a:xfrm>
            <a:off x="381000" y="5257800"/>
            <a:ext cx="6096000" cy="1200329"/>
          </a:xfrm>
          <a:prstGeom prst="rect">
            <a:avLst/>
          </a:prstGeom>
          <a:noFill/>
        </p:spPr>
        <p:txBody>
          <a:bodyPr wrap="square" rtlCol="0">
            <a:spAutoFit/>
          </a:bodyPr>
          <a:lstStyle/>
          <a:p>
            <a:r>
              <a:rPr lang="en-US" sz="1200" i="1" dirty="0" smtClean="0"/>
              <a:t>Note:  The child license number is displayed in the Associated Licenses column of the search results.</a:t>
            </a:r>
            <a:endParaRPr lang="en-US" sz="1200" dirty="0" smtClean="0"/>
          </a:p>
          <a:p>
            <a:r>
              <a:rPr lang="en-US" sz="1200" dirty="0" smtClean="0"/>
              <a:t> </a:t>
            </a:r>
          </a:p>
          <a:p>
            <a:pPr marL="228600" lvl="0" indent="-228600">
              <a:buFont typeface="+mj-lt"/>
              <a:buAutoNum type="arabicPeriod" startAt="9"/>
            </a:pPr>
            <a:r>
              <a:rPr lang="en-US" sz="1200" dirty="0" smtClean="0"/>
              <a:t>From the search results, select the radio button ( ) for the desired license.  Then click the </a:t>
            </a:r>
            <a:r>
              <a:rPr lang="en-US" sz="1200" b="1" dirty="0" smtClean="0"/>
              <a:t>Continue</a:t>
            </a:r>
            <a:r>
              <a:rPr lang="en-US" sz="1200" dirty="0" smtClean="0"/>
              <a:t> button.  The Maintain License Relationship Detail screen will be displayed.</a:t>
            </a:r>
            <a:endParaRPr lang="en-US" dirty="0"/>
          </a:p>
        </p:txBody>
      </p:sp>
      <p:pic>
        <p:nvPicPr>
          <p:cNvPr id="191497" name="Picture 9" descr="Maintain Relationship 9"/>
          <p:cNvPicPr>
            <a:picLocks noChangeAspect="1" noChangeArrowheads="1"/>
          </p:cNvPicPr>
          <p:nvPr/>
        </p:nvPicPr>
        <p:blipFill>
          <a:blip r:embed="rId6" cstate="print"/>
          <a:srcRect/>
          <a:stretch>
            <a:fillRect/>
          </a:stretch>
        </p:blipFill>
        <p:spPr bwMode="auto">
          <a:xfrm>
            <a:off x="347663" y="6477000"/>
            <a:ext cx="6162675" cy="186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3.28</a:t>
            </a:r>
            <a:r>
              <a:rPr lang="en-US" dirty="0" smtClean="0"/>
              <a:t> </a:t>
            </a:r>
            <a:r>
              <a:rPr lang="en-US" dirty="0"/>
              <a:t/>
            </a:r>
            <a:br>
              <a:rPr lang="en-US" dirty="0"/>
            </a:br>
            <a:r>
              <a:rPr lang="en-US" sz="1800" dirty="0" smtClean="0"/>
              <a:t> Maintain Licensee Relationship</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Licensee Relationship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6" name="TextBox 15"/>
          <p:cNvSpPr txBox="1"/>
          <p:nvPr/>
        </p:nvSpPr>
        <p:spPr>
          <a:xfrm>
            <a:off x="304800" y="2514600"/>
            <a:ext cx="6248400" cy="1384995"/>
          </a:xfrm>
          <a:prstGeom prst="rect">
            <a:avLst/>
          </a:prstGeom>
          <a:noFill/>
        </p:spPr>
        <p:txBody>
          <a:bodyPr wrap="square" rtlCol="0">
            <a:spAutoFit/>
          </a:bodyPr>
          <a:lstStyle/>
          <a:p>
            <a:pPr marL="228600" lvl="0" indent="-228600">
              <a:buFont typeface="+mj-lt"/>
              <a:buAutoNum type="arabicPeriod" startAt="10"/>
            </a:pPr>
            <a:r>
              <a:rPr lang="en-US" sz="1200" dirty="0" smtClean="0"/>
              <a:t>Select the checkbox (</a:t>
            </a:r>
            <a:r>
              <a:rPr lang="en-US" sz="1200" dirty="0" smtClean="0">
                <a:sym typeface="Wingdings 2"/>
              </a:rPr>
              <a:t></a:t>
            </a:r>
            <a:r>
              <a:rPr lang="en-US" sz="1200" dirty="0" smtClean="0"/>
              <a:t>) for each child license to be disassociated from the parent.  Then click the </a:t>
            </a:r>
            <a:r>
              <a:rPr lang="en-US" sz="1200" b="1" dirty="0" smtClean="0"/>
              <a:t>Disassociate Selected Licenses</a:t>
            </a:r>
            <a:r>
              <a:rPr lang="en-US" sz="1200" dirty="0" smtClean="0"/>
              <a:t> button.  The xxx confirmation screen will be displayed.</a:t>
            </a:r>
          </a:p>
          <a:p>
            <a:r>
              <a:rPr lang="en-US" sz="1200" dirty="0" smtClean="0"/>
              <a:t> </a:t>
            </a:r>
          </a:p>
          <a:p>
            <a:r>
              <a:rPr lang="en-US" sz="1200" i="1" dirty="0" smtClean="0"/>
              <a:t>Note:  From this screen, new child licenses can also be added to a relationship.  Click the Associate License button to display the Search and Choose Children License search criteria screen.</a:t>
            </a:r>
            <a:endParaRPr lang="en-US" sz="1200"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173</a:t>
            </a:fld>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426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3.29</a:t>
            </a:r>
            <a:r>
              <a:rPr lang="en-US" dirty="0" smtClean="0"/>
              <a:t> </a:t>
            </a:r>
            <a:r>
              <a:rPr lang="en-US" dirty="0"/>
              <a:t/>
            </a:r>
            <a:br>
              <a:rPr lang="en-US" dirty="0"/>
            </a:br>
            <a:r>
              <a:rPr lang="en-US" sz="1800" dirty="0" smtClean="0"/>
              <a:t>  Maintain Alert Rules</a:t>
            </a:r>
            <a:endParaRPr lang="en-US" sz="18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3.29</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6" name="TextBox 25"/>
          <p:cNvSpPr txBox="1"/>
          <p:nvPr/>
        </p:nvSpPr>
        <p:spPr>
          <a:xfrm>
            <a:off x="3200400" y="4648203"/>
            <a:ext cx="2895600" cy="1384995"/>
          </a:xfrm>
          <a:prstGeom prst="rect">
            <a:avLst/>
          </a:prstGeom>
          <a:noFill/>
        </p:spPr>
        <p:txBody>
          <a:bodyPr wrap="square" rtlCol="0">
            <a:spAutoFit/>
          </a:bodyPr>
          <a:lstStyle/>
          <a:p>
            <a:pPr>
              <a:buFont typeface="Arial" pitchFamily="34" charset="0"/>
              <a:buChar char="•"/>
            </a:pPr>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20" name="TextBox 19"/>
          <p:cNvSpPr txBox="1"/>
          <p:nvPr/>
        </p:nvSpPr>
        <p:spPr>
          <a:xfrm>
            <a:off x="304800" y="2133604"/>
            <a:ext cx="6248400" cy="600164"/>
          </a:xfrm>
          <a:prstGeom prst="rect">
            <a:avLst/>
          </a:prstGeom>
          <a:noFill/>
        </p:spPr>
        <p:txBody>
          <a:bodyPr wrap="square" rtlCol="0">
            <a:spAutoFit/>
          </a:bodyPr>
          <a:lstStyle/>
          <a:p>
            <a:r>
              <a:rPr lang="en-US" sz="1100" dirty="0" smtClean="0"/>
              <a:t>The NSTS Administrator needs the capability to specify rules that determine when and how alerts are generated and delivered.</a:t>
            </a:r>
          </a:p>
          <a:p>
            <a:r>
              <a:rPr lang="en-US" sz="1100" dirty="0" smtClean="0"/>
              <a:t> </a:t>
            </a:r>
            <a:endParaRPr lang="en-US" sz="1100" dirty="0"/>
          </a:p>
        </p:txBody>
      </p:sp>
      <p:sp>
        <p:nvSpPr>
          <p:cNvPr id="25" name="Slide Number Placeholder 24"/>
          <p:cNvSpPr>
            <a:spLocks noGrp="1"/>
          </p:cNvSpPr>
          <p:nvPr>
            <p:ph type="sldNum" sz="quarter" idx="12"/>
          </p:nvPr>
        </p:nvSpPr>
        <p:spPr/>
        <p:txBody>
          <a:bodyPr/>
          <a:lstStyle/>
          <a:p>
            <a:fld id="{4A4C55D3-80C2-40D0-AD82-A9B311009251}" type="slidenum">
              <a:rPr lang="en-US" smtClean="0"/>
              <a:pPr/>
              <a:t>174</a:t>
            </a:fld>
            <a:endParaRPr lang="en-US" dirty="0"/>
          </a:p>
        </p:txBody>
      </p:sp>
      <p:sp>
        <p:nvSpPr>
          <p:cNvPr id="27" name="Oval Callout 26"/>
          <p:cNvSpPr/>
          <p:nvPr/>
        </p:nvSpPr>
        <p:spPr>
          <a:xfrm>
            <a:off x="533400" y="45720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do I change the text of an alert message?</a:t>
            </a:r>
            <a:endParaRPr lang="en-US" sz="1100" dirty="0"/>
          </a:p>
        </p:txBody>
      </p:sp>
      <p:sp>
        <p:nvSpPr>
          <p:cNvPr id="28" name="TextBox 27"/>
          <p:cNvSpPr txBox="1"/>
          <p:nvPr/>
        </p:nvSpPr>
        <p:spPr>
          <a:xfrm>
            <a:off x="3200400" y="4648200"/>
            <a:ext cx="3048000" cy="2492990"/>
          </a:xfrm>
          <a:prstGeom prst="rect">
            <a:avLst/>
          </a:prstGeom>
          <a:noFill/>
        </p:spPr>
        <p:txBody>
          <a:bodyPr wrap="square" rtlCol="0">
            <a:spAutoFit/>
          </a:bodyPr>
          <a:lstStyle/>
          <a:p>
            <a:pPr>
              <a:buFont typeface="Arial" pitchFamily="34" charset="0"/>
              <a:buChar char="•"/>
            </a:pPr>
            <a:r>
              <a:rPr lang="en-US" sz="1200" dirty="0" smtClean="0"/>
              <a:t>From the NSTS Administrator Main Menu, under Alert Management, click the </a:t>
            </a:r>
            <a:r>
              <a:rPr lang="en-US" sz="1200" b="1" dirty="0" smtClean="0"/>
              <a:t>Maintain Alert Rules </a:t>
            </a:r>
            <a:r>
              <a:rPr lang="en-US" sz="1200" dirty="0" smtClean="0"/>
              <a:t> link.</a:t>
            </a:r>
          </a:p>
          <a:p>
            <a:endParaRPr lang="en-US" sz="1200" dirty="0" smtClean="0"/>
          </a:p>
          <a:p>
            <a:pPr>
              <a:buFont typeface="Arial" pitchFamily="34" charset="0"/>
              <a:buChar char="•"/>
            </a:pPr>
            <a:r>
              <a:rPr lang="en-US" sz="1200" dirty="0" smtClean="0"/>
              <a:t>Search for an exiting rule or create a new one by clicking the Create Alert Rule button</a:t>
            </a:r>
          </a:p>
          <a:p>
            <a:pPr>
              <a:buFont typeface="Arial" pitchFamily="34" charset="0"/>
              <a:buChar char="•"/>
            </a:pPr>
            <a:endParaRPr lang="en-US" sz="1200" dirty="0" smtClean="0"/>
          </a:p>
          <a:p>
            <a:pPr>
              <a:buFont typeface="Arial" pitchFamily="34" charset="0"/>
              <a:buChar char="•"/>
            </a:pPr>
            <a:r>
              <a:rPr lang="en-US" sz="1200" dirty="0" smtClean="0"/>
              <a:t>Enter or change required information as appropriate</a:t>
            </a:r>
          </a:p>
          <a:p>
            <a:pPr>
              <a:buFont typeface="Arial" pitchFamily="34" charset="0"/>
              <a:buChar char="•"/>
            </a:pPr>
            <a:endParaRPr lang="en-US" sz="1200" dirty="0" smtClean="0"/>
          </a:p>
          <a:p>
            <a:pPr>
              <a:buFont typeface="Arial" pitchFamily="34" charset="0"/>
              <a:buChar char="•"/>
            </a:pPr>
            <a:r>
              <a:rPr lang="en-US" sz="1200" dirty="0" smtClean="0"/>
              <a:t>Save</a:t>
            </a:r>
          </a:p>
          <a:p>
            <a:endParaRPr lang="en-US" sz="1200" dirty="0" smtClean="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3.29</a:t>
            </a:r>
            <a:r>
              <a:rPr lang="en-US" dirty="0" smtClean="0"/>
              <a:t> </a:t>
            </a:r>
            <a:r>
              <a:rPr lang="en-US" dirty="0"/>
              <a:t/>
            </a:r>
            <a:br>
              <a:rPr lang="en-US" dirty="0"/>
            </a:br>
            <a:r>
              <a:rPr lang="en-US" sz="1800" dirty="0" smtClean="0"/>
              <a:t> Maintain Alert Rules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Maintain Alert Rules:</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6" name="TextBox 15"/>
          <p:cNvSpPr txBox="1"/>
          <p:nvPr/>
        </p:nvSpPr>
        <p:spPr>
          <a:xfrm>
            <a:off x="304800" y="2514600"/>
            <a:ext cx="6248400" cy="646331"/>
          </a:xfrm>
          <a:prstGeom prst="rect">
            <a:avLst/>
          </a:prstGeom>
          <a:noFill/>
        </p:spPr>
        <p:txBody>
          <a:bodyPr wrap="square" rtlCol="0">
            <a:spAutoFit/>
          </a:bodyPr>
          <a:lstStyle/>
          <a:p>
            <a:pPr marL="228600" lvl="0" indent="-228600">
              <a:buFont typeface="+mj-lt"/>
              <a:buAutoNum type="arabicPeriod"/>
            </a:pPr>
            <a:r>
              <a:rPr lang="en-US" sz="1200" dirty="0" smtClean="0"/>
              <a:t>From the NSTS Administrator Main Menu, under Alert Management, click the </a:t>
            </a:r>
            <a:r>
              <a:rPr lang="en-US" sz="1200" b="1" dirty="0" smtClean="0"/>
              <a:t>Maintain Alert Rules </a:t>
            </a:r>
            <a:r>
              <a:rPr lang="en-US" sz="1200" dirty="0" smtClean="0"/>
              <a:t> link.  The Search and Choose Alert Rule search criteria window will be displayed.</a:t>
            </a:r>
            <a:endParaRPr lang="en-US" sz="1200"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175</a:t>
            </a:fld>
            <a:endParaRPr lang="en-US" dirty="0"/>
          </a:p>
        </p:txBody>
      </p:sp>
      <p:pic>
        <p:nvPicPr>
          <p:cNvPr id="193538" name="Picture 2" descr="Maintain Alert Rules 1"/>
          <p:cNvPicPr>
            <a:picLocks noChangeAspect="1" noChangeArrowheads="1"/>
          </p:cNvPicPr>
          <p:nvPr/>
        </p:nvPicPr>
        <p:blipFill>
          <a:blip r:embed="rId5" cstate="print"/>
          <a:srcRect/>
          <a:stretch>
            <a:fillRect/>
          </a:stretch>
        </p:blipFill>
        <p:spPr bwMode="auto">
          <a:xfrm>
            <a:off x="347663" y="3200400"/>
            <a:ext cx="6162675" cy="3352800"/>
          </a:xfrm>
          <a:prstGeom prst="rect">
            <a:avLst/>
          </a:prstGeom>
          <a:noFill/>
          <a:ln w="9525">
            <a:noFill/>
            <a:miter lim="800000"/>
            <a:headEnd/>
            <a:tailEnd/>
          </a:ln>
        </p:spPr>
      </p:pic>
      <p:sp>
        <p:nvSpPr>
          <p:cNvPr id="12" name="TextBox 11"/>
          <p:cNvSpPr txBox="1"/>
          <p:nvPr/>
        </p:nvSpPr>
        <p:spPr>
          <a:xfrm>
            <a:off x="304800" y="6629400"/>
            <a:ext cx="6248400" cy="830997"/>
          </a:xfrm>
          <a:prstGeom prst="rect">
            <a:avLst/>
          </a:prstGeom>
          <a:noFill/>
        </p:spPr>
        <p:txBody>
          <a:bodyPr wrap="square" rtlCol="0">
            <a:spAutoFit/>
          </a:bodyPr>
          <a:lstStyle/>
          <a:p>
            <a:r>
              <a:rPr lang="en-US" sz="1200" dirty="0" smtClean="0"/>
              <a:t>This screen has links to create a new rule or to search for an existing rule to modify.</a:t>
            </a:r>
          </a:p>
          <a:p>
            <a:r>
              <a:rPr lang="en-US" sz="1200" dirty="0" smtClean="0"/>
              <a:t> </a:t>
            </a:r>
          </a:p>
          <a:p>
            <a:pPr marL="228600" lvl="0" indent="-228600">
              <a:buFont typeface="+mj-lt"/>
              <a:buAutoNum type="arabicPeriod" startAt="2"/>
            </a:pPr>
            <a:r>
              <a:rPr lang="en-US" sz="1200" dirty="0" smtClean="0"/>
              <a:t>To create a new rule, click the </a:t>
            </a:r>
            <a:r>
              <a:rPr lang="en-US" sz="1200" b="1" dirty="0" smtClean="0"/>
              <a:t>Create Alert Rule</a:t>
            </a:r>
            <a:r>
              <a:rPr lang="en-US" sz="1200" dirty="0" smtClean="0"/>
              <a:t> button.  The Create Alert Rule screen will be displayed.</a:t>
            </a:r>
            <a:endParaRPr lang="en-US" sz="1200"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3.29</a:t>
            </a:r>
            <a:r>
              <a:rPr lang="en-US" dirty="0" smtClean="0"/>
              <a:t> </a:t>
            </a:r>
            <a:r>
              <a:rPr lang="en-US" dirty="0"/>
              <a:t/>
            </a:r>
            <a:br>
              <a:rPr lang="en-US" dirty="0"/>
            </a:br>
            <a:r>
              <a:rPr lang="en-US" sz="1800" dirty="0" smtClean="0"/>
              <a:t> Maintain Alert Rules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Alert Rules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176</a:t>
            </a:fld>
            <a:endParaRPr lang="en-US" dirty="0"/>
          </a:p>
        </p:txBody>
      </p:sp>
      <p:sp>
        <p:nvSpPr>
          <p:cNvPr id="12" name="TextBox 11"/>
          <p:cNvSpPr txBox="1"/>
          <p:nvPr/>
        </p:nvSpPr>
        <p:spPr>
          <a:xfrm>
            <a:off x="304800" y="6629400"/>
            <a:ext cx="6248400" cy="461665"/>
          </a:xfrm>
          <a:prstGeom prst="rect">
            <a:avLst/>
          </a:prstGeom>
          <a:noFill/>
        </p:spPr>
        <p:txBody>
          <a:bodyPr wrap="square" rtlCol="0">
            <a:spAutoFit/>
          </a:bodyPr>
          <a:lstStyle/>
          <a:p>
            <a:pPr lvl="0"/>
            <a:r>
              <a:rPr lang="en-US" sz="1200" dirty="0" smtClean="0"/>
              <a:t>After defining the rule, click </a:t>
            </a:r>
            <a:r>
              <a:rPr lang="en-US" sz="1200" b="1" dirty="0" smtClean="0"/>
              <a:t>Save</a:t>
            </a:r>
            <a:r>
              <a:rPr lang="en-US" sz="1200" dirty="0" smtClean="0"/>
              <a:t>.  The Create Alert Rule Confirmation screen will be displayed.</a:t>
            </a:r>
            <a:endParaRPr lang="en-US" sz="1200" dirty="0"/>
          </a:p>
        </p:txBody>
      </p:sp>
      <p:pic>
        <p:nvPicPr>
          <p:cNvPr id="194562" name="Picture 2" descr="Maintain Alert Rules 2"/>
          <p:cNvPicPr>
            <a:picLocks noChangeAspect="1" noChangeArrowheads="1"/>
          </p:cNvPicPr>
          <p:nvPr/>
        </p:nvPicPr>
        <p:blipFill>
          <a:blip r:embed="rId5" cstate="print"/>
          <a:srcRect/>
          <a:stretch>
            <a:fillRect/>
          </a:stretch>
        </p:blipFill>
        <p:spPr bwMode="auto">
          <a:xfrm>
            <a:off x="347663" y="2514600"/>
            <a:ext cx="6162675" cy="397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3.29</a:t>
            </a:r>
            <a:r>
              <a:rPr lang="en-US" dirty="0" smtClean="0"/>
              <a:t> </a:t>
            </a:r>
            <a:r>
              <a:rPr lang="en-US" dirty="0"/>
              <a:t/>
            </a:r>
            <a:br>
              <a:rPr lang="en-US" dirty="0"/>
            </a:br>
            <a:r>
              <a:rPr lang="en-US" sz="1800" dirty="0" smtClean="0"/>
              <a:t> Maintain Alert Rules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Alert Rules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177</a:t>
            </a:fld>
            <a:endParaRPr lang="en-US" dirty="0"/>
          </a:p>
        </p:txBody>
      </p:sp>
      <p:sp>
        <p:nvSpPr>
          <p:cNvPr id="12" name="TextBox 11"/>
          <p:cNvSpPr txBox="1"/>
          <p:nvPr/>
        </p:nvSpPr>
        <p:spPr>
          <a:xfrm>
            <a:off x="304800" y="6629400"/>
            <a:ext cx="6248400" cy="1569660"/>
          </a:xfrm>
          <a:prstGeom prst="rect">
            <a:avLst/>
          </a:prstGeom>
          <a:noFill/>
        </p:spPr>
        <p:txBody>
          <a:bodyPr wrap="square" rtlCol="0">
            <a:spAutoFit/>
          </a:bodyPr>
          <a:lstStyle/>
          <a:p>
            <a:r>
              <a:rPr lang="en-US" sz="1200" dirty="0" smtClean="0"/>
              <a:t>Click the </a:t>
            </a:r>
            <a:r>
              <a:rPr lang="en-US" sz="1200" b="1" dirty="0" smtClean="0"/>
              <a:t>Create Alert Rule</a:t>
            </a:r>
            <a:r>
              <a:rPr lang="en-US" sz="1200" dirty="0" smtClean="0"/>
              <a:t> button to create another Alert rule, or click the </a:t>
            </a:r>
            <a:r>
              <a:rPr lang="en-US" sz="1200" b="1" dirty="0" smtClean="0"/>
              <a:t>Back to Menu</a:t>
            </a:r>
            <a:r>
              <a:rPr lang="en-US" sz="1200" dirty="0" smtClean="0"/>
              <a:t> button to return to the Main Menu.</a:t>
            </a:r>
          </a:p>
          <a:p>
            <a:r>
              <a:rPr lang="en-US" sz="1200" dirty="0" smtClean="0"/>
              <a:t> </a:t>
            </a:r>
          </a:p>
          <a:p>
            <a:pPr marL="228600" lvl="0" indent="-228600">
              <a:buFont typeface="+mj-lt"/>
              <a:buAutoNum type="arabicPeriod" startAt="4"/>
            </a:pPr>
            <a:r>
              <a:rPr lang="en-US" sz="1200" dirty="0" smtClean="0"/>
              <a:t>To search for an existing Alert rule, enter the search criteria on the Search and Choose Alert Rule screen and click the </a:t>
            </a:r>
            <a:r>
              <a:rPr lang="en-US" sz="1200" b="1" dirty="0" smtClean="0"/>
              <a:t>Search</a:t>
            </a:r>
            <a:r>
              <a:rPr lang="en-US" sz="1200" dirty="0" smtClean="0"/>
              <a:t> button.  A list of Alerts rules matching the search criteria will be displayed.  (If no search criteria are entered, a list of all Alert rules will be returned.)</a:t>
            </a:r>
          </a:p>
          <a:p>
            <a:r>
              <a:rPr lang="en-US" sz="1200" dirty="0" smtClean="0"/>
              <a:t> </a:t>
            </a:r>
            <a:endParaRPr lang="en-US" sz="1200" dirty="0"/>
          </a:p>
        </p:txBody>
      </p:sp>
      <p:pic>
        <p:nvPicPr>
          <p:cNvPr id="195586" name="Picture 2" descr="Maintain Alert Rules 2a"/>
          <p:cNvPicPr>
            <a:picLocks noChangeAspect="1" noChangeArrowheads="1"/>
          </p:cNvPicPr>
          <p:nvPr/>
        </p:nvPicPr>
        <p:blipFill>
          <a:blip r:embed="rId5" cstate="print"/>
          <a:srcRect/>
          <a:stretch>
            <a:fillRect/>
          </a:stretch>
        </p:blipFill>
        <p:spPr bwMode="auto">
          <a:xfrm>
            <a:off x="1614488" y="2514600"/>
            <a:ext cx="3629025" cy="3876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3.29</a:t>
            </a:r>
            <a:r>
              <a:rPr lang="en-US" dirty="0" smtClean="0"/>
              <a:t> </a:t>
            </a:r>
            <a:r>
              <a:rPr lang="en-US" dirty="0"/>
              <a:t/>
            </a:r>
            <a:br>
              <a:rPr lang="en-US" dirty="0"/>
            </a:br>
            <a:r>
              <a:rPr lang="en-US" sz="1800" dirty="0" smtClean="0"/>
              <a:t> Maintain Alert Rules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Alert Rules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178</a:t>
            </a:fld>
            <a:endParaRPr lang="en-US" dirty="0"/>
          </a:p>
        </p:txBody>
      </p:sp>
      <p:sp>
        <p:nvSpPr>
          <p:cNvPr id="12" name="TextBox 11"/>
          <p:cNvSpPr txBox="1"/>
          <p:nvPr/>
        </p:nvSpPr>
        <p:spPr>
          <a:xfrm>
            <a:off x="304800" y="6629400"/>
            <a:ext cx="6248400" cy="646331"/>
          </a:xfrm>
          <a:prstGeom prst="rect">
            <a:avLst/>
          </a:prstGeom>
          <a:noFill/>
        </p:spPr>
        <p:txBody>
          <a:bodyPr wrap="square" rtlCol="0">
            <a:spAutoFit/>
          </a:bodyPr>
          <a:lstStyle/>
          <a:p>
            <a:pPr marL="228600" lvl="0" indent="-228600">
              <a:buFont typeface="+mj-lt"/>
              <a:buAutoNum type="arabicPeriod" startAt="5"/>
            </a:pPr>
            <a:r>
              <a:rPr lang="en-US" sz="1200" dirty="0" smtClean="0"/>
              <a:t>From the list of Alert rules, select the radio button ( ) of the rule to be updated, and click the </a:t>
            </a:r>
            <a:r>
              <a:rPr lang="en-US" sz="1200" b="1" dirty="0" smtClean="0"/>
              <a:t>Update Alert Rule</a:t>
            </a:r>
            <a:r>
              <a:rPr lang="en-US" sz="1200" dirty="0" smtClean="0"/>
              <a:t> button.  The Update Alert Rule window will be displayed.</a:t>
            </a:r>
          </a:p>
          <a:p>
            <a:endParaRPr lang="en-US" sz="1200" dirty="0"/>
          </a:p>
        </p:txBody>
      </p:sp>
      <p:pic>
        <p:nvPicPr>
          <p:cNvPr id="196610" name="Picture 2" descr="Maintain Alert Rules 2a"/>
          <p:cNvPicPr>
            <a:picLocks noChangeAspect="1" noChangeArrowheads="1"/>
          </p:cNvPicPr>
          <p:nvPr/>
        </p:nvPicPr>
        <p:blipFill>
          <a:blip r:embed="rId5" cstate="print"/>
          <a:srcRect/>
          <a:stretch>
            <a:fillRect/>
          </a:stretch>
        </p:blipFill>
        <p:spPr bwMode="auto">
          <a:xfrm>
            <a:off x="342900" y="2438400"/>
            <a:ext cx="6172200" cy="404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3.29</a:t>
            </a:r>
            <a:r>
              <a:rPr lang="en-US" dirty="0" smtClean="0"/>
              <a:t> </a:t>
            </a:r>
            <a:r>
              <a:rPr lang="en-US" dirty="0"/>
              <a:t/>
            </a:r>
            <a:br>
              <a:rPr lang="en-US" dirty="0"/>
            </a:br>
            <a:r>
              <a:rPr lang="en-US" sz="1800" dirty="0" smtClean="0"/>
              <a:t> Maintain Alert Rules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Alert Rules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179</a:t>
            </a:fld>
            <a:endParaRPr lang="en-US" dirty="0"/>
          </a:p>
        </p:txBody>
      </p:sp>
      <p:sp>
        <p:nvSpPr>
          <p:cNvPr id="12" name="TextBox 11"/>
          <p:cNvSpPr txBox="1"/>
          <p:nvPr/>
        </p:nvSpPr>
        <p:spPr>
          <a:xfrm>
            <a:off x="304800" y="6705600"/>
            <a:ext cx="6248400" cy="646331"/>
          </a:xfrm>
          <a:prstGeom prst="rect">
            <a:avLst/>
          </a:prstGeom>
          <a:noFill/>
        </p:spPr>
        <p:txBody>
          <a:bodyPr wrap="square" rtlCol="0">
            <a:spAutoFit/>
          </a:bodyPr>
          <a:lstStyle/>
          <a:p>
            <a:pPr marL="228600" lvl="0" indent="-228600">
              <a:buFont typeface="+mj-lt"/>
              <a:buAutoNum type="arabicPeriod" startAt="6"/>
            </a:pPr>
            <a:r>
              <a:rPr lang="en-US" sz="1200" dirty="0" smtClean="0"/>
              <a:t>After entering the needed changes, click the Save button to update the rule.  An Update Alert Rule Confirmation window will be displayed.</a:t>
            </a:r>
          </a:p>
          <a:p>
            <a:endParaRPr lang="en-US" sz="1200" dirty="0"/>
          </a:p>
        </p:txBody>
      </p:sp>
      <p:pic>
        <p:nvPicPr>
          <p:cNvPr id="197634" name="Picture 2" descr="Maintain Alert Rules 4"/>
          <p:cNvPicPr>
            <a:picLocks noChangeAspect="1" noChangeArrowheads="1"/>
          </p:cNvPicPr>
          <p:nvPr/>
        </p:nvPicPr>
        <p:blipFill>
          <a:blip r:embed="rId5" cstate="print"/>
          <a:srcRect/>
          <a:stretch>
            <a:fillRect/>
          </a:stretch>
        </p:blipFill>
        <p:spPr bwMode="auto">
          <a:xfrm>
            <a:off x="342900" y="2514600"/>
            <a:ext cx="6172200" cy="417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r>
              <a:rPr lang="en-US" sz="2000" b="1" u="sng" dirty="0" smtClean="0">
                <a:solidFill>
                  <a:schemeClr val="accent1"/>
                </a:solidFill>
                <a:effectLst/>
              </a:rPr>
              <a:t>Scenarios </a:t>
            </a:r>
            <a:r>
              <a:rPr lang="en-US" sz="2000" b="1" dirty="0" smtClean="0">
                <a:solidFill>
                  <a:schemeClr val="accent1"/>
                </a:solidFill>
              </a:rPr>
              <a:t>- Admin</a:t>
            </a:r>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31" name="Rectangle 30"/>
          <p:cNvSpPr/>
          <p:nvPr/>
        </p:nvSpPr>
        <p:spPr>
          <a:xfrm>
            <a:off x="3962400" y="3886200"/>
            <a:ext cx="1524000" cy="2209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381000" y="3886200"/>
            <a:ext cx="3429000" cy="2209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2362200" y="2209800"/>
            <a:ext cx="3200400" cy="1219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381000" y="2209800"/>
            <a:ext cx="1905000" cy="1219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82"/>
          <p:cNvGrpSpPr>
            <a:grpSpLocks/>
          </p:cNvGrpSpPr>
          <p:nvPr/>
        </p:nvGrpSpPr>
        <p:grpSpPr bwMode="auto">
          <a:xfrm>
            <a:off x="2743200" y="6400800"/>
            <a:ext cx="768096" cy="1066800"/>
            <a:chOff x="4976" y="2572"/>
            <a:chExt cx="346" cy="467"/>
          </a:xfrm>
          <a:effectLst>
            <a:outerShdw blurRad="50800" dist="38100" dir="13500000" algn="br" rotWithShape="0">
              <a:prstClr val="black">
                <a:alpha val="40000"/>
              </a:prstClr>
            </a:outerShdw>
          </a:effectLst>
        </p:grpSpPr>
        <p:sp>
          <p:nvSpPr>
            <p:cNvPr id="43"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5"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7"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49" name="Oval 48"/>
          <p:cNvSpPr/>
          <p:nvPr/>
        </p:nvSpPr>
        <p:spPr>
          <a:xfrm>
            <a:off x="2286000" y="3962400"/>
            <a:ext cx="1371600" cy="98755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3.4</a:t>
            </a:r>
          </a:p>
          <a:p>
            <a:pPr algn="ctr"/>
            <a:r>
              <a:rPr lang="en-US" sz="1200" dirty="0" smtClean="0"/>
              <a:t>Current Alerts</a:t>
            </a:r>
            <a:endParaRPr lang="en-US" sz="1200" dirty="0"/>
          </a:p>
        </p:txBody>
      </p:sp>
      <p:sp>
        <p:nvSpPr>
          <p:cNvPr id="51" name="TextBox 50"/>
          <p:cNvSpPr txBox="1"/>
          <p:nvPr/>
        </p:nvSpPr>
        <p:spPr>
          <a:xfrm>
            <a:off x="381000" y="1905000"/>
            <a:ext cx="2209800" cy="307777"/>
          </a:xfrm>
          <a:prstGeom prst="rect">
            <a:avLst/>
          </a:prstGeom>
          <a:noFill/>
        </p:spPr>
        <p:txBody>
          <a:bodyPr wrap="square" rtlCol="0">
            <a:spAutoFit/>
          </a:bodyPr>
          <a:lstStyle/>
          <a:p>
            <a:r>
              <a:rPr lang="en-US" sz="1400" b="1" dirty="0" smtClean="0"/>
              <a:t>License Management</a:t>
            </a:r>
            <a:endParaRPr lang="en-US" sz="1400" b="1" dirty="0"/>
          </a:p>
        </p:txBody>
      </p:sp>
      <p:sp>
        <p:nvSpPr>
          <p:cNvPr id="53" name="Oval 52"/>
          <p:cNvSpPr/>
          <p:nvPr/>
        </p:nvSpPr>
        <p:spPr>
          <a:xfrm>
            <a:off x="609600" y="39624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3.29</a:t>
            </a:r>
          </a:p>
          <a:p>
            <a:pPr algn="ctr"/>
            <a:r>
              <a:rPr lang="en-US" sz="1200" dirty="0" smtClean="0"/>
              <a:t>Maintain Alert Rules</a:t>
            </a:r>
          </a:p>
        </p:txBody>
      </p:sp>
      <p:sp>
        <p:nvSpPr>
          <p:cNvPr id="55" name="Oval 54"/>
          <p:cNvSpPr/>
          <p:nvPr/>
        </p:nvSpPr>
        <p:spPr>
          <a:xfrm>
            <a:off x="609600" y="23622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3.27</a:t>
            </a:r>
          </a:p>
          <a:p>
            <a:pPr algn="ctr"/>
            <a:r>
              <a:rPr lang="en-US" sz="1200" dirty="0" smtClean="0"/>
              <a:t>Maintain Vicinity</a:t>
            </a:r>
            <a:endParaRPr lang="en-US" sz="1200" dirty="0"/>
          </a:p>
        </p:txBody>
      </p:sp>
      <p:sp>
        <p:nvSpPr>
          <p:cNvPr id="57" name="Oval 56"/>
          <p:cNvSpPr/>
          <p:nvPr/>
        </p:nvSpPr>
        <p:spPr>
          <a:xfrm>
            <a:off x="3200400" y="2362200"/>
            <a:ext cx="14478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3.28</a:t>
            </a:r>
          </a:p>
          <a:p>
            <a:pPr algn="ctr"/>
            <a:r>
              <a:rPr lang="en-US" sz="1200" dirty="0" smtClean="0"/>
              <a:t>Maintain License Relationship</a:t>
            </a:r>
            <a:endParaRPr lang="en-US" sz="1200" dirty="0"/>
          </a:p>
        </p:txBody>
      </p:sp>
      <p:sp>
        <p:nvSpPr>
          <p:cNvPr id="60" name="Oval 59"/>
          <p:cNvSpPr/>
          <p:nvPr/>
        </p:nvSpPr>
        <p:spPr>
          <a:xfrm>
            <a:off x="2286000" y="50292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3.31</a:t>
            </a:r>
          </a:p>
          <a:p>
            <a:pPr algn="ctr"/>
            <a:r>
              <a:rPr lang="en-US" sz="1200" dirty="0" smtClean="0"/>
              <a:t>Update Message in NSTS Mailbox</a:t>
            </a:r>
          </a:p>
        </p:txBody>
      </p:sp>
      <p:sp>
        <p:nvSpPr>
          <p:cNvPr id="72" name="TextBox 71"/>
          <p:cNvSpPr txBox="1"/>
          <p:nvPr/>
        </p:nvSpPr>
        <p:spPr>
          <a:xfrm>
            <a:off x="2514600" y="7772400"/>
            <a:ext cx="1664208" cy="307777"/>
          </a:xfrm>
          <a:prstGeom prst="rect">
            <a:avLst/>
          </a:prstGeom>
          <a:noFill/>
        </p:spPr>
        <p:txBody>
          <a:bodyPr wrap="square" rtlCol="0">
            <a:spAutoFit/>
          </a:bodyPr>
          <a:lstStyle/>
          <a:p>
            <a:pPr algn="ctr"/>
            <a:r>
              <a:rPr lang="en-US" sz="1400" b="1" dirty="0" smtClean="0"/>
              <a:t>Admin User</a:t>
            </a:r>
            <a:endParaRPr lang="en-US" sz="1400" b="1" dirty="0"/>
          </a:p>
        </p:txBody>
      </p:sp>
      <p:sp>
        <p:nvSpPr>
          <p:cNvPr id="73" name="Oval 72"/>
          <p:cNvSpPr/>
          <p:nvPr/>
        </p:nvSpPr>
        <p:spPr>
          <a:xfrm>
            <a:off x="609600" y="50292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3.5</a:t>
            </a:r>
          </a:p>
          <a:p>
            <a:pPr algn="ctr"/>
            <a:r>
              <a:rPr lang="en-US" sz="1200" dirty="0" smtClean="0"/>
              <a:t>Send Message to NSTS Mailbox</a:t>
            </a:r>
          </a:p>
        </p:txBody>
      </p:sp>
      <p:sp>
        <p:nvSpPr>
          <p:cNvPr id="74" name="TextBox 73"/>
          <p:cNvSpPr txBox="1"/>
          <p:nvPr/>
        </p:nvSpPr>
        <p:spPr>
          <a:xfrm>
            <a:off x="2438400" y="1905000"/>
            <a:ext cx="2971800" cy="307777"/>
          </a:xfrm>
          <a:prstGeom prst="rect">
            <a:avLst/>
          </a:prstGeom>
          <a:noFill/>
        </p:spPr>
        <p:txBody>
          <a:bodyPr wrap="square" rtlCol="0">
            <a:spAutoFit/>
          </a:bodyPr>
          <a:lstStyle/>
          <a:p>
            <a:r>
              <a:rPr lang="en-US" sz="1400" b="1" dirty="0" smtClean="0"/>
              <a:t>Licensing Agency Management</a:t>
            </a:r>
            <a:endParaRPr lang="en-US" sz="1400" b="1" dirty="0"/>
          </a:p>
        </p:txBody>
      </p:sp>
      <p:sp>
        <p:nvSpPr>
          <p:cNvPr id="75" name="TextBox 74"/>
          <p:cNvSpPr txBox="1"/>
          <p:nvPr/>
        </p:nvSpPr>
        <p:spPr>
          <a:xfrm>
            <a:off x="381000" y="3581400"/>
            <a:ext cx="2209800" cy="307777"/>
          </a:xfrm>
          <a:prstGeom prst="rect">
            <a:avLst/>
          </a:prstGeom>
          <a:noFill/>
        </p:spPr>
        <p:txBody>
          <a:bodyPr wrap="square" rtlCol="0">
            <a:spAutoFit/>
          </a:bodyPr>
          <a:lstStyle/>
          <a:p>
            <a:r>
              <a:rPr lang="en-US" sz="1400" b="1" dirty="0" smtClean="0"/>
              <a:t>Alert Management</a:t>
            </a:r>
            <a:endParaRPr lang="en-US" sz="1400" b="1" dirty="0"/>
          </a:p>
        </p:txBody>
      </p:sp>
      <p:sp>
        <p:nvSpPr>
          <p:cNvPr id="76" name="Oval 75"/>
          <p:cNvSpPr/>
          <p:nvPr/>
        </p:nvSpPr>
        <p:spPr>
          <a:xfrm>
            <a:off x="4038600" y="4572000"/>
            <a:ext cx="1371600" cy="990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3.6</a:t>
            </a:r>
          </a:p>
          <a:p>
            <a:pPr algn="ctr"/>
            <a:r>
              <a:rPr lang="en-US" sz="1200" dirty="0" smtClean="0"/>
              <a:t>Obtain Supporting Information</a:t>
            </a:r>
          </a:p>
        </p:txBody>
      </p:sp>
      <p:sp>
        <p:nvSpPr>
          <p:cNvPr id="77" name="TextBox 76"/>
          <p:cNvSpPr txBox="1"/>
          <p:nvPr/>
        </p:nvSpPr>
        <p:spPr>
          <a:xfrm>
            <a:off x="4038600" y="3581400"/>
            <a:ext cx="990600" cy="307777"/>
          </a:xfrm>
          <a:prstGeom prst="rect">
            <a:avLst/>
          </a:prstGeom>
          <a:noFill/>
        </p:spPr>
        <p:txBody>
          <a:bodyPr wrap="square" rtlCol="0">
            <a:spAutoFit/>
          </a:bodyPr>
          <a:lstStyle/>
          <a:p>
            <a:r>
              <a:rPr lang="en-US" sz="1400" b="1" dirty="0" smtClean="0"/>
              <a:t>Training</a:t>
            </a:r>
            <a:endParaRPr lang="en-US" sz="1400" b="1" dirty="0"/>
          </a:p>
        </p:txBody>
      </p:sp>
      <p:sp>
        <p:nvSpPr>
          <p:cNvPr id="78" name="TextBox 77"/>
          <p:cNvSpPr txBox="1"/>
          <p:nvPr/>
        </p:nvSpPr>
        <p:spPr>
          <a:xfrm>
            <a:off x="3352800" y="6477000"/>
            <a:ext cx="1905000" cy="369332"/>
          </a:xfrm>
          <a:prstGeom prst="rect">
            <a:avLst/>
          </a:prstGeom>
          <a:noFill/>
        </p:spPr>
        <p:txBody>
          <a:bodyPr wrap="square" rtlCol="0">
            <a:spAutoFit/>
          </a:bodyPr>
          <a:lstStyle/>
          <a:p>
            <a:r>
              <a:rPr lang="en-US" dirty="0" smtClean="0"/>
              <a:t>NSTS Admin</a:t>
            </a:r>
          </a:p>
        </p:txBody>
      </p:sp>
      <p:sp>
        <p:nvSpPr>
          <p:cNvPr id="30" name="Slide Number Placeholder 29"/>
          <p:cNvSpPr>
            <a:spLocks noGrp="1"/>
          </p:cNvSpPr>
          <p:nvPr>
            <p:ph type="sldNum" sz="quarter" idx="12"/>
          </p:nvPr>
        </p:nvSpPr>
        <p:spPr/>
        <p:txBody>
          <a:bodyPr/>
          <a:lstStyle/>
          <a:p>
            <a:fld id="{4A4C55D3-80C2-40D0-AD82-A9B311009251}" type="slidenum">
              <a:rPr lang="en-US" smtClean="0"/>
              <a:pPr/>
              <a:t>18</a:t>
            </a:fld>
            <a:endParaRPr 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3.29</a:t>
            </a:r>
            <a:r>
              <a:rPr lang="en-US" dirty="0" smtClean="0"/>
              <a:t> </a:t>
            </a:r>
            <a:r>
              <a:rPr lang="en-US" dirty="0"/>
              <a:t/>
            </a:r>
            <a:br>
              <a:rPr lang="en-US" dirty="0"/>
            </a:br>
            <a:r>
              <a:rPr lang="en-US" sz="1800" dirty="0" smtClean="0"/>
              <a:t> Maintain Alert Rules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Maintain Alert Rules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180</a:t>
            </a:fld>
            <a:endParaRPr lang="en-US" dirty="0"/>
          </a:p>
        </p:txBody>
      </p:sp>
      <p:sp>
        <p:nvSpPr>
          <p:cNvPr id="12" name="TextBox 11"/>
          <p:cNvSpPr txBox="1"/>
          <p:nvPr/>
        </p:nvSpPr>
        <p:spPr>
          <a:xfrm>
            <a:off x="304800" y="5638800"/>
            <a:ext cx="6248400" cy="646331"/>
          </a:xfrm>
          <a:prstGeom prst="rect">
            <a:avLst/>
          </a:prstGeom>
          <a:noFill/>
        </p:spPr>
        <p:txBody>
          <a:bodyPr wrap="square" rtlCol="0">
            <a:spAutoFit/>
          </a:bodyPr>
          <a:lstStyle/>
          <a:p>
            <a:pPr marL="228600" lvl="0" indent="-228600">
              <a:buFont typeface="+mj-lt"/>
              <a:buAutoNum type="arabicPeriod" startAt="7"/>
            </a:pPr>
            <a:r>
              <a:rPr lang="en-US" sz="1200" dirty="0" smtClean="0"/>
              <a:t>To search for another rule to update, click the </a:t>
            </a:r>
            <a:r>
              <a:rPr lang="en-US" sz="1200" b="1" dirty="0" smtClean="0"/>
              <a:t>Update Alert Rule</a:t>
            </a:r>
            <a:r>
              <a:rPr lang="en-US" sz="1200" dirty="0" smtClean="0"/>
              <a:t> button.  Click the </a:t>
            </a:r>
            <a:r>
              <a:rPr lang="en-US" sz="1200" b="1" dirty="0" smtClean="0"/>
              <a:t>Back to Menu</a:t>
            </a:r>
            <a:r>
              <a:rPr lang="en-US" sz="1200" dirty="0" smtClean="0"/>
              <a:t> button to return to the Main Menu.</a:t>
            </a:r>
          </a:p>
          <a:p>
            <a:endParaRPr lang="en-US" sz="1200" dirty="0"/>
          </a:p>
        </p:txBody>
      </p:sp>
      <p:pic>
        <p:nvPicPr>
          <p:cNvPr id="198658" name="Picture 2" descr="Maintain Alert Rules 5"/>
          <p:cNvPicPr>
            <a:picLocks noChangeAspect="1" noChangeArrowheads="1"/>
          </p:cNvPicPr>
          <p:nvPr/>
        </p:nvPicPr>
        <p:blipFill>
          <a:blip r:embed="rId5" cstate="print"/>
          <a:srcRect/>
          <a:stretch>
            <a:fillRect/>
          </a:stretch>
        </p:blipFill>
        <p:spPr bwMode="auto">
          <a:xfrm>
            <a:off x="347663" y="2590800"/>
            <a:ext cx="6162675" cy="294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426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3.30</a:t>
            </a:r>
            <a:r>
              <a:rPr lang="en-US" dirty="0" smtClean="0"/>
              <a:t> </a:t>
            </a:r>
            <a:r>
              <a:rPr lang="en-US" dirty="0"/>
              <a:t/>
            </a:r>
            <a:br>
              <a:rPr lang="en-US" dirty="0"/>
            </a:br>
            <a:r>
              <a:rPr lang="en-US" sz="1800" dirty="0" smtClean="0"/>
              <a:t>  Upload Report</a:t>
            </a:r>
            <a:endParaRPr lang="en-US" sz="18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3.30</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6" name="TextBox 25"/>
          <p:cNvSpPr txBox="1"/>
          <p:nvPr/>
        </p:nvSpPr>
        <p:spPr>
          <a:xfrm>
            <a:off x="3200400" y="4648203"/>
            <a:ext cx="2895600" cy="1384995"/>
          </a:xfrm>
          <a:prstGeom prst="rect">
            <a:avLst/>
          </a:prstGeom>
          <a:noFill/>
        </p:spPr>
        <p:txBody>
          <a:bodyPr wrap="square" rtlCol="0">
            <a:spAutoFit/>
          </a:bodyPr>
          <a:lstStyle/>
          <a:p>
            <a:pPr>
              <a:buFont typeface="Arial" pitchFamily="34" charset="0"/>
              <a:buChar char="•"/>
            </a:pPr>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20" name="TextBox 19"/>
          <p:cNvSpPr txBox="1"/>
          <p:nvPr/>
        </p:nvSpPr>
        <p:spPr>
          <a:xfrm>
            <a:off x="304800" y="2133604"/>
            <a:ext cx="6248400" cy="1277273"/>
          </a:xfrm>
          <a:prstGeom prst="rect">
            <a:avLst/>
          </a:prstGeom>
          <a:noFill/>
        </p:spPr>
        <p:txBody>
          <a:bodyPr wrap="square" rtlCol="0">
            <a:spAutoFit/>
          </a:bodyPr>
          <a:lstStyle/>
          <a:p>
            <a:r>
              <a:rPr lang="en-US" sz="1100" dirty="0" smtClean="0"/>
              <a:t>Based on a request from the NRC for a specific report, a system developer will create a report template using Crystal Reports and save the file in .RPT format.  (The tools, steps, and validation of report design are described in the NSTS Report Designer Guide.) </a:t>
            </a:r>
          </a:p>
          <a:p>
            <a:r>
              <a:rPr lang="en-US" sz="1100" dirty="0" smtClean="0"/>
              <a:t>The file is then uploaded by an NSTS Analyst to the NSTS application server and “published.”  Publishing pairs the report template with the report properties set by the analyst so that the report is available to the appropriate user group(s).</a:t>
            </a:r>
          </a:p>
          <a:p>
            <a:r>
              <a:rPr lang="en-US" sz="1100" dirty="0" smtClean="0"/>
              <a:t> </a:t>
            </a:r>
            <a:endParaRPr lang="en-US" sz="1100" dirty="0"/>
          </a:p>
        </p:txBody>
      </p:sp>
      <p:sp>
        <p:nvSpPr>
          <p:cNvPr id="25" name="Slide Number Placeholder 24"/>
          <p:cNvSpPr>
            <a:spLocks noGrp="1"/>
          </p:cNvSpPr>
          <p:nvPr>
            <p:ph type="sldNum" sz="quarter" idx="12"/>
          </p:nvPr>
        </p:nvSpPr>
        <p:spPr/>
        <p:txBody>
          <a:bodyPr/>
          <a:lstStyle/>
          <a:p>
            <a:fld id="{4A4C55D3-80C2-40D0-AD82-A9B311009251}" type="slidenum">
              <a:rPr lang="en-US" smtClean="0"/>
              <a:pPr/>
              <a:t>181</a:t>
            </a:fld>
            <a:endParaRPr lang="en-US" dirty="0"/>
          </a:p>
        </p:txBody>
      </p:sp>
      <p:sp>
        <p:nvSpPr>
          <p:cNvPr id="29" name="Oval Callout 28"/>
          <p:cNvSpPr/>
          <p:nvPr/>
        </p:nvSpPr>
        <p:spPr>
          <a:xfrm>
            <a:off x="685800" y="46482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do I upload a new report for use in NSTS?</a:t>
            </a:r>
            <a:endParaRPr lang="en-US" sz="1100" dirty="0"/>
          </a:p>
        </p:txBody>
      </p:sp>
      <p:sp>
        <p:nvSpPr>
          <p:cNvPr id="30" name="TextBox 29"/>
          <p:cNvSpPr txBox="1"/>
          <p:nvPr/>
        </p:nvSpPr>
        <p:spPr>
          <a:xfrm>
            <a:off x="3352800" y="4572000"/>
            <a:ext cx="3048000" cy="2123658"/>
          </a:xfrm>
          <a:prstGeom prst="rect">
            <a:avLst/>
          </a:prstGeom>
          <a:noFill/>
        </p:spPr>
        <p:txBody>
          <a:bodyPr wrap="square" rtlCol="0">
            <a:spAutoFit/>
          </a:bodyPr>
          <a:lstStyle/>
          <a:p>
            <a:pPr>
              <a:buFont typeface="Arial" pitchFamily="34" charset="0"/>
              <a:buChar char="•"/>
            </a:pPr>
            <a:r>
              <a:rPr lang="en-US" sz="1200" dirty="0" smtClean="0"/>
              <a:t>NSTS Main Menu, under Report Management, click the </a:t>
            </a:r>
            <a:r>
              <a:rPr lang="en-US" sz="1200" b="1" dirty="0" smtClean="0"/>
              <a:t>Upload Report </a:t>
            </a:r>
            <a:r>
              <a:rPr lang="en-US" sz="1200" dirty="0" smtClean="0"/>
              <a:t>link</a:t>
            </a:r>
          </a:p>
          <a:p>
            <a:pPr>
              <a:buFont typeface="Arial" pitchFamily="34" charset="0"/>
              <a:buChar char="•"/>
            </a:pPr>
            <a:endParaRPr lang="en-US" sz="1200" dirty="0" smtClean="0"/>
          </a:p>
          <a:p>
            <a:pPr>
              <a:buFont typeface="Arial" pitchFamily="34" charset="0"/>
              <a:buChar char="•"/>
            </a:pPr>
            <a:r>
              <a:rPr lang="en-US" sz="1200" dirty="0" smtClean="0"/>
              <a:t>Click the Browse button to find and select the file to be uploaded</a:t>
            </a:r>
          </a:p>
          <a:p>
            <a:pPr>
              <a:buFont typeface="Arial" pitchFamily="34" charset="0"/>
              <a:buChar char="•"/>
            </a:pPr>
            <a:endParaRPr lang="en-US" sz="1200" dirty="0" smtClean="0"/>
          </a:p>
          <a:p>
            <a:pPr>
              <a:buFont typeface="Arial" pitchFamily="34" charset="0"/>
              <a:buChar char="•"/>
            </a:pPr>
            <a:r>
              <a:rPr lang="en-US" sz="1200" dirty="0" smtClean="0"/>
              <a:t>Define report properties</a:t>
            </a:r>
          </a:p>
          <a:p>
            <a:pPr>
              <a:buFont typeface="Arial" pitchFamily="34" charset="0"/>
              <a:buChar char="•"/>
            </a:pPr>
            <a:endParaRPr lang="en-US" sz="1200" dirty="0" smtClean="0"/>
          </a:p>
          <a:p>
            <a:pPr>
              <a:buFont typeface="Arial" pitchFamily="34" charset="0"/>
              <a:buChar char="•"/>
            </a:pPr>
            <a:r>
              <a:rPr lang="en-US" sz="1200" dirty="0" smtClean="0"/>
              <a:t>Click the submit button to publish the report</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3.30</a:t>
            </a:r>
            <a:r>
              <a:rPr lang="en-US" dirty="0" smtClean="0"/>
              <a:t> </a:t>
            </a:r>
            <a:r>
              <a:rPr lang="en-US" dirty="0"/>
              <a:t/>
            </a:r>
            <a:br>
              <a:rPr lang="en-US" dirty="0"/>
            </a:br>
            <a:r>
              <a:rPr lang="en-US" sz="1800" dirty="0" smtClean="0"/>
              <a:t> Upload Report</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Upload Report: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182</a:t>
            </a:fld>
            <a:endParaRPr lang="en-US" dirty="0"/>
          </a:p>
        </p:txBody>
      </p:sp>
      <p:sp>
        <p:nvSpPr>
          <p:cNvPr id="12" name="TextBox 11"/>
          <p:cNvSpPr txBox="1"/>
          <p:nvPr/>
        </p:nvSpPr>
        <p:spPr>
          <a:xfrm>
            <a:off x="304800" y="2514600"/>
            <a:ext cx="6248400" cy="461665"/>
          </a:xfrm>
          <a:prstGeom prst="rect">
            <a:avLst/>
          </a:prstGeom>
          <a:noFill/>
        </p:spPr>
        <p:txBody>
          <a:bodyPr wrap="square" rtlCol="0">
            <a:spAutoFit/>
          </a:bodyPr>
          <a:lstStyle/>
          <a:p>
            <a:pPr marL="228600" lvl="0" indent="-228600">
              <a:buFont typeface="+mj-lt"/>
              <a:buAutoNum type="arabicPeriod"/>
            </a:pPr>
            <a:r>
              <a:rPr lang="en-US" sz="1200" dirty="0" smtClean="0"/>
              <a:t>From the NSTS Main Menu, under Report Management, click the </a:t>
            </a:r>
            <a:r>
              <a:rPr lang="en-US" sz="1200" b="1" dirty="0" smtClean="0"/>
              <a:t>Upload Report </a:t>
            </a:r>
            <a:r>
              <a:rPr lang="en-US" sz="1200" dirty="0" smtClean="0"/>
              <a:t>link.  The Publish Report screen will be displayed.</a:t>
            </a:r>
            <a:endParaRPr lang="en-US" sz="1200" dirty="0"/>
          </a:p>
        </p:txBody>
      </p:sp>
      <p:pic>
        <p:nvPicPr>
          <p:cNvPr id="199682" name="Picture 2" descr="Upload Report 1"/>
          <p:cNvPicPr>
            <a:picLocks noChangeAspect="1" noChangeArrowheads="1"/>
          </p:cNvPicPr>
          <p:nvPr/>
        </p:nvPicPr>
        <p:blipFill>
          <a:blip r:embed="rId5" cstate="print"/>
          <a:srcRect/>
          <a:stretch>
            <a:fillRect/>
          </a:stretch>
        </p:blipFill>
        <p:spPr bwMode="auto">
          <a:xfrm>
            <a:off x="509588" y="3048000"/>
            <a:ext cx="5838825" cy="3162300"/>
          </a:xfrm>
          <a:prstGeom prst="rect">
            <a:avLst/>
          </a:prstGeom>
          <a:noFill/>
          <a:ln w="9525">
            <a:noFill/>
            <a:miter lim="800000"/>
            <a:headEnd/>
            <a:tailEnd/>
          </a:ln>
        </p:spPr>
      </p:pic>
      <p:sp>
        <p:nvSpPr>
          <p:cNvPr id="14" name="TextBox 13"/>
          <p:cNvSpPr txBox="1"/>
          <p:nvPr/>
        </p:nvSpPr>
        <p:spPr>
          <a:xfrm>
            <a:off x="304800" y="6400800"/>
            <a:ext cx="6248400" cy="1569660"/>
          </a:xfrm>
          <a:prstGeom prst="rect">
            <a:avLst/>
          </a:prstGeom>
          <a:noFill/>
        </p:spPr>
        <p:txBody>
          <a:bodyPr wrap="square" rtlCol="0">
            <a:spAutoFit/>
          </a:bodyPr>
          <a:lstStyle/>
          <a:p>
            <a:pPr marL="228600" lvl="0" indent="-228600">
              <a:buFont typeface="+mj-lt"/>
              <a:buAutoNum type="arabicPeriod" startAt="2"/>
            </a:pPr>
            <a:r>
              <a:rPr lang="en-US" sz="1200" dirty="0" smtClean="0"/>
              <a:t>Click the </a:t>
            </a:r>
            <a:r>
              <a:rPr lang="en-US" sz="1200" b="1" dirty="0" smtClean="0"/>
              <a:t>Browse</a:t>
            </a:r>
            <a:r>
              <a:rPr lang="en-US" sz="1200" dirty="0" smtClean="0"/>
              <a:t> button and select the file to be uploaded.</a:t>
            </a:r>
          </a:p>
          <a:p>
            <a:pPr lvl="0"/>
            <a:endParaRPr lang="en-US" sz="1200" dirty="0" smtClean="0"/>
          </a:p>
          <a:p>
            <a:pPr marL="228600" lvl="0" indent="-228600">
              <a:buFont typeface="+mj-lt"/>
              <a:buAutoNum type="arabicPeriod" startAt="3"/>
            </a:pPr>
            <a:r>
              <a:rPr lang="en-US" sz="1200" dirty="0" smtClean="0"/>
              <a:t>If the report is to be available for use, click the </a:t>
            </a:r>
            <a:r>
              <a:rPr lang="en-US" sz="1200" b="1" dirty="0" smtClean="0"/>
              <a:t>Enable</a:t>
            </a:r>
            <a:r>
              <a:rPr lang="en-US" sz="1200" dirty="0" smtClean="0"/>
              <a:t> checkbox (</a:t>
            </a:r>
            <a:r>
              <a:rPr lang="en-US" sz="1200" dirty="0" smtClean="0">
                <a:sym typeface="Wingdings 2"/>
              </a:rPr>
              <a:t></a:t>
            </a:r>
            <a:r>
              <a:rPr lang="en-US" sz="1200" dirty="0" smtClean="0"/>
              <a:t>).</a:t>
            </a:r>
          </a:p>
          <a:p>
            <a:pPr marL="228600" indent="-228600"/>
            <a:endParaRPr lang="en-US" sz="1200" dirty="0" smtClean="0"/>
          </a:p>
          <a:p>
            <a:pPr marL="228600" lvl="0" indent="-228600">
              <a:buFont typeface="+mj-lt"/>
              <a:buAutoNum type="arabicPeriod" startAt="4"/>
            </a:pPr>
            <a:r>
              <a:rPr lang="en-US" sz="1200" dirty="0" smtClean="0"/>
              <a:t>Chose the </a:t>
            </a:r>
            <a:r>
              <a:rPr lang="en-US" sz="1200" b="1" dirty="0" smtClean="0"/>
              <a:t>Report Role</a:t>
            </a:r>
            <a:r>
              <a:rPr lang="en-US" sz="1200" dirty="0" smtClean="0"/>
              <a:t> for which this report will be available by clicking the corresponding radio button ( ).</a:t>
            </a:r>
          </a:p>
          <a:p>
            <a:r>
              <a:rPr lang="en-US" sz="1200" dirty="0" smtClean="0"/>
              <a:t> </a:t>
            </a:r>
          </a:p>
          <a:p>
            <a:r>
              <a:rPr lang="en-US" sz="1200" dirty="0" smtClean="0"/>
              <a:t>If Agency Staff is selected, the Agency selection tool will be displayed.</a:t>
            </a:r>
            <a:endParaRPr lang="en-US" sz="1200"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3.30</a:t>
            </a:r>
            <a:r>
              <a:rPr lang="en-US" dirty="0" smtClean="0"/>
              <a:t> </a:t>
            </a:r>
            <a:r>
              <a:rPr lang="en-US" dirty="0"/>
              <a:t/>
            </a:r>
            <a:br>
              <a:rPr lang="en-US" dirty="0"/>
            </a:br>
            <a:r>
              <a:rPr lang="en-US" sz="1800" dirty="0" smtClean="0"/>
              <a:t> Upload Report</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Upload Report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183</a:t>
            </a:fld>
            <a:endParaRPr lang="en-US" dirty="0"/>
          </a:p>
        </p:txBody>
      </p:sp>
      <p:sp>
        <p:nvSpPr>
          <p:cNvPr id="14" name="TextBox 13"/>
          <p:cNvSpPr txBox="1"/>
          <p:nvPr/>
        </p:nvSpPr>
        <p:spPr>
          <a:xfrm>
            <a:off x="304800" y="6400800"/>
            <a:ext cx="6248400" cy="1754326"/>
          </a:xfrm>
          <a:prstGeom prst="rect">
            <a:avLst/>
          </a:prstGeom>
          <a:noFill/>
        </p:spPr>
        <p:txBody>
          <a:bodyPr wrap="square" rtlCol="0">
            <a:spAutoFit/>
          </a:bodyPr>
          <a:lstStyle/>
          <a:p>
            <a:r>
              <a:rPr lang="en-US" sz="1200" dirty="0" smtClean="0"/>
              <a:t>Use the tool to add one, several, or all agencies to the list of agencies allowed to run the report.  </a:t>
            </a:r>
          </a:p>
          <a:p>
            <a:r>
              <a:rPr lang="en-US" sz="1200" dirty="0" smtClean="0"/>
              <a:t> </a:t>
            </a:r>
          </a:p>
          <a:p>
            <a:r>
              <a:rPr lang="en-US" sz="1200" dirty="0" smtClean="0"/>
              <a:t>Select an agency (or multiple agencies by depressing the Ctrl key while selecting the additional agencies), and click the </a:t>
            </a:r>
            <a:r>
              <a:rPr lang="en-US" sz="1200" b="1" dirty="0" smtClean="0"/>
              <a:t>Add</a:t>
            </a:r>
            <a:r>
              <a:rPr lang="en-US" sz="1200" dirty="0" smtClean="0"/>
              <a:t> button.  Click the </a:t>
            </a:r>
            <a:r>
              <a:rPr lang="en-US" sz="1200" b="1" dirty="0" smtClean="0"/>
              <a:t>Add All</a:t>
            </a:r>
            <a:r>
              <a:rPr lang="en-US" sz="1200" dirty="0" smtClean="0"/>
              <a:t> button to add all agencies to the Allowed Agencies list.</a:t>
            </a:r>
          </a:p>
          <a:p>
            <a:r>
              <a:rPr lang="en-US" sz="1200" dirty="0" smtClean="0"/>
              <a:t> </a:t>
            </a:r>
          </a:p>
          <a:p>
            <a:pPr marL="228600" lvl="0" indent="-228600">
              <a:buFont typeface="+mj-lt"/>
              <a:buAutoNum type="arabicPeriod" startAt="5"/>
            </a:pPr>
            <a:r>
              <a:rPr lang="en-US" sz="1200" dirty="0" smtClean="0"/>
              <a:t>After selecting the file to be uploaded and setting the properties of the report, click the </a:t>
            </a:r>
            <a:r>
              <a:rPr lang="en-US" sz="1200" b="1" dirty="0" smtClean="0"/>
              <a:t>Submit</a:t>
            </a:r>
            <a:r>
              <a:rPr lang="en-US" sz="1200" dirty="0" smtClean="0"/>
              <a:t> button.  The Publish Report Confirmation screen will be displayed.</a:t>
            </a:r>
            <a:endParaRPr lang="en-US" sz="1200" dirty="0"/>
          </a:p>
        </p:txBody>
      </p:sp>
      <p:pic>
        <p:nvPicPr>
          <p:cNvPr id="200706" name="Picture 2" descr="Upload Report 2"/>
          <p:cNvPicPr>
            <a:picLocks noChangeAspect="1" noChangeArrowheads="1"/>
          </p:cNvPicPr>
          <p:nvPr/>
        </p:nvPicPr>
        <p:blipFill>
          <a:blip r:embed="rId5" cstate="print"/>
          <a:srcRect/>
          <a:stretch>
            <a:fillRect/>
          </a:stretch>
        </p:blipFill>
        <p:spPr bwMode="auto">
          <a:xfrm>
            <a:off x="342900" y="2514600"/>
            <a:ext cx="61722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3.30</a:t>
            </a:r>
            <a:r>
              <a:rPr lang="en-US" dirty="0" smtClean="0"/>
              <a:t> </a:t>
            </a:r>
            <a:r>
              <a:rPr lang="en-US" dirty="0"/>
              <a:t/>
            </a:r>
            <a:br>
              <a:rPr lang="en-US" dirty="0"/>
            </a:br>
            <a:r>
              <a:rPr lang="en-US" sz="1800" dirty="0" smtClean="0"/>
              <a:t> Upload Report</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Upload Report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184</a:t>
            </a:fld>
            <a:endParaRPr lang="en-US" dirty="0"/>
          </a:p>
        </p:txBody>
      </p:sp>
      <p:sp>
        <p:nvSpPr>
          <p:cNvPr id="14" name="TextBox 13"/>
          <p:cNvSpPr txBox="1"/>
          <p:nvPr/>
        </p:nvSpPr>
        <p:spPr>
          <a:xfrm>
            <a:off x="304800" y="5105400"/>
            <a:ext cx="6248400" cy="276999"/>
          </a:xfrm>
          <a:prstGeom prst="rect">
            <a:avLst/>
          </a:prstGeom>
          <a:noFill/>
        </p:spPr>
        <p:txBody>
          <a:bodyPr wrap="square" rtlCol="0">
            <a:spAutoFit/>
          </a:bodyPr>
          <a:lstStyle/>
          <a:p>
            <a:r>
              <a:rPr lang="en-US" sz="1200" dirty="0" smtClean="0"/>
              <a:t>Click the </a:t>
            </a:r>
            <a:r>
              <a:rPr lang="en-US" sz="1200" b="1" dirty="0" smtClean="0"/>
              <a:t>Close</a:t>
            </a:r>
            <a:r>
              <a:rPr lang="en-US" sz="1200" dirty="0" smtClean="0"/>
              <a:t> button to return to the main menu.</a:t>
            </a:r>
            <a:endParaRPr lang="en-US" sz="1200" dirty="0"/>
          </a:p>
        </p:txBody>
      </p:sp>
      <p:pic>
        <p:nvPicPr>
          <p:cNvPr id="201730" name="Picture 2" descr="Upload Report 3"/>
          <p:cNvPicPr>
            <a:picLocks noChangeAspect="1" noChangeArrowheads="1"/>
          </p:cNvPicPr>
          <p:nvPr/>
        </p:nvPicPr>
        <p:blipFill>
          <a:blip r:embed="rId5" cstate="print"/>
          <a:srcRect/>
          <a:stretch>
            <a:fillRect/>
          </a:stretch>
        </p:blipFill>
        <p:spPr bwMode="auto">
          <a:xfrm>
            <a:off x="342900" y="2590800"/>
            <a:ext cx="61722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426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3.31</a:t>
            </a:r>
            <a:r>
              <a:rPr lang="en-US" dirty="0" smtClean="0"/>
              <a:t> </a:t>
            </a:r>
            <a:br>
              <a:rPr lang="en-US" dirty="0" smtClean="0"/>
            </a:br>
            <a:r>
              <a:rPr lang="en-US" sz="1800" dirty="0" smtClean="0"/>
              <a:t> Update Message in NSTS Mailbox</a:t>
            </a:r>
            <a:endParaRPr lang="en-US" sz="18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3.31</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6" name="TextBox 25"/>
          <p:cNvSpPr txBox="1"/>
          <p:nvPr/>
        </p:nvSpPr>
        <p:spPr>
          <a:xfrm>
            <a:off x="3200400" y="4648203"/>
            <a:ext cx="2895600" cy="1384995"/>
          </a:xfrm>
          <a:prstGeom prst="rect">
            <a:avLst/>
          </a:prstGeom>
          <a:noFill/>
        </p:spPr>
        <p:txBody>
          <a:bodyPr wrap="square" rtlCol="0">
            <a:spAutoFit/>
          </a:bodyPr>
          <a:lstStyle/>
          <a:p>
            <a:pPr>
              <a:buFont typeface="Arial" pitchFamily="34" charset="0"/>
              <a:buChar char="•"/>
            </a:pPr>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20" name="TextBox 19"/>
          <p:cNvSpPr txBox="1"/>
          <p:nvPr/>
        </p:nvSpPr>
        <p:spPr>
          <a:xfrm>
            <a:off x="304800" y="2133604"/>
            <a:ext cx="6248400" cy="600164"/>
          </a:xfrm>
          <a:prstGeom prst="rect">
            <a:avLst/>
          </a:prstGeom>
          <a:noFill/>
        </p:spPr>
        <p:txBody>
          <a:bodyPr wrap="square" rtlCol="0">
            <a:spAutoFit/>
          </a:bodyPr>
          <a:lstStyle/>
          <a:p>
            <a:r>
              <a:rPr lang="en-US" sz="1100" dirty="0" smtClean="0"/>
              <a:t>Messages sent to the NSTS Mailbox are recorded and available for update.  The Update  Message in NSTS Mailbox functionality enables the user to view open messages and update the status as appropriate.</a:t>
            </a:r>
            <a:endParaRPr lang="en-US" sz="1100" dirty="0"/>
          </a:p>
        </p:txBody>
      </p:sp>
      <p:sp>
        <p:nvSpPr>
          <p:cNvPr id="25" name="Slide Number Placeholder 24"/>
          <p:cNvSpPr>
            <a:spLocks noGrp="1"/>
          </p:cNvSpPr>
          <p:nvPr>
            <p:ph type="sldNum" sz="quarter" idx="12"/>
          </p:nvPr>
        </p:nvSpPr>
        <p:spPr/>
        <p:txBody>
          <a:bodyPr/>
          <a:lstStyle/>
          <a:p>
            <a:fld id="{4A4C55D3-80C2-40D0-AD82-A9B311009251}" type="slidenum">
              <a:rPr lang="en-US" smtClean="0"/>
              <a:pPr/>
              <a:t>185</a:t>
            </a:fld>
            <a:endParaRPr lang="en-US" dirty="0"/>
          </a:p>
        </p:txBody>
      </p:sp>
      <p:sp>
        <p:nvSpPr>
          <p:cNvPr id="29" name="Oval Callout 28"/>
          <p:cNvSpPr/>
          <p:nvPr/>
        </p:nvSpPr>
        <p:spPr>
          <a:xfrm>
            <a:off x="685800" y="46482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do I update the status of an open message in the NSTS Mailbox?</a:t>
            </a:r>
            <a:endParaRPr lang="en-US" sz="1100" dirty="0"/>
          </a:p>
        </p:txBody>
      </p:sp>
      <p:sp>
        <p:nvSpPr>
          <p:cNvPr id="30" name="TextBox 29"/>
          <p:cNvSpPr txBox="1"/>
          <p:nvPr/>
        </p:nvSpPr>
        <p:spPr>
          <a:xfrm>
            <a:off x="3352800" y="4572000"/>
            <a:ext cx="3048000" cy="1569660"/>
          </a:xfrm>
          <a:prstGeom prst="rect">
            <a:avLst/>
          </a:prstGeom>
          <a:noFill/>
        </p:spPr>
        <p:txBody>
          <a:bodyPr wrap="square" rtlCol="0">
            <a:spAutoFit/>
          </a:bodyPr>
          <a:lstStyle/>
          <a:p>
            <a:pPr>
              <a:buFont typeface="Arial" pitchFamily="34" charset="0"/>
              <a:buChar char="•"/>
            </a:pPr>
            <a:r>
              <a:rPr lang="en-US" sz="1200" dirty="0" smtClean="0"/>
              <a:t>Under Alert Management click the </a:t>
            </a:r>
            <a:r>
              <a:rPr lang="en-US" sz="1200" b="1" dirty="0" smtClean="0"/>
              <a:t>Update Message in NSTS Mailbox Link</a:t>
            </a:r>
          </a:p>
          <a:p>
            <a:pPr>
              <a:buFont typeface="Arial" pitchFamily="34" charset="0"/>
              <a:buChar char="•"/>
            </a:pPr>
            <a:endParaRPr lang="en-US" sz="1200" b="1" dirty="0" smtClean="0"/>
          </a:p>
          <a:p>
            <a:pPr>
              <a:buFont typeface="Arial" pitchFamily="34" charset="0"/>
              <a:buChar char="•"/>
            </a:pPr>
            <a:r>
              <a:rPr lang="en-US" sz="1200" dirty="0" smtClean="0"/>
              <a:t>Select the message to be update</a:t>
            </a:r>
          </a:p>
          <a:p>
            <a:pPr>
              <a:buFont typeface="Arial" pitchFamily="34" charset="0"/>
              <a:buChar char="•"/>
            </a:pPr>
            <a:endParaRPr lang="en-US" sz="1200" dirty="0" smtClean="0"/>
          </a:p>
          <a:p>
            <a:pPr>
              <a:buFont typeface="Arial" pitchFamily="34" charset="0"/>
              <a:buChar char="•"/>
            </a:pPr>
            <a:r>
              <a:rPr lang="en-US" sz="1200" dirty="0" smtClean="0"/>
              <a:t>Change the status as appropriate</a:t>
            </a:r>
          </a:p>
          <a:p>
            <a:pPr>
              <a:buFont typeface="Arial" pitchFamily="34" charset="0"/>
              <a:buChar char="•"/>
            </a:pPr>
            <a:endParaRPr lang="en-US" sz="1200" dirty="0" smtClean="0"/>
          </a:p>
          <a:p>
            <a:pPr>
              <a:buFont typeface="Arial" pitchFamily="34" charset="0"/>
              <a:buChar char="•"/>
            </a:pPr>
            <a:r>
              <a:rPr lang="en-US" sz="1200" dirty="0" smtClean="0"/>
              <a:t>Save</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3.31</a:t>
            </a:r>
            <a:r>
              <a:rPr lang="en-US" dirty="0" smtClean="0"/>
              <a:t> </a:t>
            </a:r>
            <a:r>
              <a:rPr lang="en-US" dirty="0"/>
              <a:t/>
            </a:r>
            <a:br>
              <a:rPr lang="en-US" dirty="0"/>
            </a:br>
            <a:r>
              <a:rPr lang="en-US" sz="1800" dirty="0" smtClean="0"/>
              <a:t> Update Message in NSTS Mailbox</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Update Message in NSTS Mailbox:</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186</a:t>
            </a:fld>
            <a:endParaRPr lang="en-US" dirty="0"/>
          </a:p>
        </p:txBody>
      </p:sp>
      <p:sp>
        <p:nvSpPr>
          <p:cNvPr id="14" name="TextBox 13"/>
          <p:cNvSpPr txBox="1"/>
          <p:nvPr/>
        </p:nvSpPr>
        <p:spPr>
          <a:xfrm>
            <a:off x="304800" y="2514600"/>
            <a:ext cx="6248400" cy="461665"/>
          </a:xfrm>
          <a:prstGeom prst="rect">
            <a:avLst/>
          </a:prstGeom>
          <a:noFill/>
        </p:spPr>
        <p:txBody>
          <a:bodyPr wrap="square" rtlCol="0">
            <a:spAutoFit/>
          </a:bodyPr>
          <a:lstStyle/>
          <a:p>
            <a:pPr marL="228600" lvl="0" indent="-228600">
              <a:buFont typeface="+mj-lt"/>
              <a:buAutoNum type="arabicPeriod"/>
            </a:pPr>
            <a:r>
              <a:rPr lang="en-US" sz="1200" dirty="0" smtClean="0"/>
              <a:t>From the NSTS Main Menu, under Alert Management, click the </a:t>
            </a:r>
            <a:r>
              <a:rPr lang="en-US" sz="1200" b="1" dirty="0" smtClean="0"/>
              <a:t>Update Message in NSTS Mailbox </a:t>
            </a:r>
            <a:r>
              <a:rPr lang="en-US" sz="1200" dirty="0" smtClean="0"/>
              <a:t>link.  The View and Choose Open Messages screen is displayed.</a:t>
            </a:r>
            <a:endParaRPr lang="en-US" sz="1200" dirty="0"/>
          </a:p>
        </p:txBody>
      </p:sp>
      <p:pic>
        <p:nvPicPr>
          <p:cNvPr id="12" name="Picture 11"/>
          <p:cNvPicPr/>
          <p:nvPr/>
        </p:nvPicPr>
        <p:blipFill>
          <a:blip r:embed="rId5" cstate="print"/>
          <a:srcRect/>
          <a:stretch>
            <a:fillRect/>
          </a:stretch>
        </p:blipFill>
        <p:spPr bwMode="auto">
          <a:xfrm>
            <a:off x="685800" y="3200400"/>
            <a:ext cx="5486400" cy="2057400"/>
          </a:xfrm>
          <a:prstGeom prst="rect">
            <a:avLst/>
          </a:prstGeom>
          <a:noFill/>
          <a:ln w="9525">
            <a:noFill/>
            <a:miter lim="800000"/>
            <a:headEnd/>
            <a:tailEnd/>
          </a:ln>
        </p:spPr>
      </p:pic>
      <p:sp>
        <p:nvSpPr>
          <p:cNvPr id="15" name="TextBox 14"/>
          <p:cNvSpPr txBox="1"/>
          <p:nvPr/>
        </p:nvSpPr>
        <p:spPr>
          <a:xfrm>
            <a:off x="228600" y="5334000"/>
            <a:ext cx="6248400" cy="830997"/>
          </a:xfrm>
          <a:prstGeom prst="rect">
            <a:avLst/>
          </a:prstGeom>
          <a:noFill/>
        </p:spPr>
        <p:txBody>
          <a:bodyPr wrap="square" rtlCol="0">
            <a:spAutoFit/>
          </a:bodyPr>
          <a:lstStyle/>
          <a:p>
            <a:pPr marL="228600" lvl="0" indent="-228600">
              <a:buFont typeface="+mj-lt"/>
              <a:buAutoNum type="arabicPeriod" startAt="2"/>
            </a:pPr>
            <a:r>
              <a:rPr lang="en-US" sz="1200" dirty="0" smtClean="0"/>
              <a:t>Select the open message to be updated by clicking the radio button next to the desired message ( ).  Click the continue button.  </a:t>
            </a:r>
          </a:p>
          <a:p>
            <a:pPr lvl="0"/>
            <a:endParaRPr lang="en-US" sz="1200" dirty="0" smtClean="0"/>
          </a:p>
          <a:p>
            <a:pPr lvl="0"/>
            <a:r>
              <a:rPr lang="en-US" sz="1200" dirty="0" smtClean="0"/>
              <a:t>The Update Message Status screen will be displayed.</a:t>
            </a:r>
            <a:endParaRPr lang="en-US" sz="1200" dirty="0"/>
          </a:p>
        </p:txBody>
      </p:sp>
      <p:pic>
        <p:nvPicPr>
          <p:cNvPr id="16" name="Picture 15"/>
          <p:cNvPicPr/>
          <p:nvPr/>
        </p:nvPicPr>
        <p:blipFill>
          <a:blip r:embed="rId6" cstate="print"/>
          <a:srcRect/>
          <a:stretch>
            <a:fillRect/>
          </a:stretch>
        </p:blipFill>
        <p:spPr bwMode="auto">
          <a:xfrm>
            <a:off x="883445" y="6248400"/>
            <a:ext cx="5091111"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3.31</a:t>
            </a:r>
            <a:r>
              <a:rPr lang="en-US" dirty="0" smtClean="0"/>
              <a:t> </a:t>
            </a:r>
            <a:r>
              <a:rPr lang="en-US" dirty="0"/>
              <a:t/>
            </a:r>
            <a:br>
              <a:rPr lang="en-US" dirty="0"/>
            </a:br>
            <a:r>
              <a:rPr lang="en-US" sz="1800" dirty="0" smtClean="0"/>
              <a:t> Update Message in NSTS Mailbox</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Update Message in NSTS Mailbox Cont.:</a:t>
            </a:r>
          </a:p>
          <a:p>
            <a:endParaRPr lang="en-US" sz="1200" b="1" u="sng" dirty="0" smtClean="0"/>
          </a:p>
        </p:txBody>
      </p:sp>
      <p:sp>
        <p:nvSpPr>
          <p:cNvPr id="10242" name="Rectangle 2"/>
          <p:cNvSpPr>
            <a:spLocks noChangeArrowheads="1"/>
          </p:cNvSpPr>
          <p:nvPr/>
        </p:nvSpPr>
        <p:spPr bwMode="auto">
          <a:xfrm>
            <a:off x="2" y="43933"/>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187</a:t>
            </a:fld>
            <a:endParaRPr lang="en-US" dirty="0"/>
          </a:p>
        </p:txBody>
      </p:sp>
      <p:sp>
        <p:nvSpPr>
          <p:cNvPr id="14" name="TextBox 13"/>
          <p:cNvSpPr txBox="1"/>
          <p:nvPr/>
        </p:nvSpPr>
        <p:spPr>
          <a:xfrm>
            <a:off x="304800" y="2514600"/>
            <a:ext cx="6248400" cy="461665"/>
          </a:xfrm>
          <a:prstGeom prst="rect">
            <a:avLst/>
          </a:prstGeom>
          <a:noFill/>
        </p:spPr>
        <p:txBody>
          <a:bodyPr wrap="square" rtlCol="0">
            <a:spAutoFit/>
          </a:bodyPr>
          <a:lstStyle/>
          <a:p>
            <a:pPr marL="228600" lvl="0" indent="-228600">
              <a:buFont typeface="+mj-lt"/>
              <a:buAutoNum type="arabicPeriod" startAt="3"/>
            </a:pPr>
            <a:r>
              <a:rPr lang="en-US" sz="1200" dirty="0" smtClean="0"/>
              <a:t>Update the status and click the save button.   The Update Message Status Confirmation screen will display.</a:t>
            </a:r>
            <a:endParaRPr lang="en-US" sz="1200" dirty="0"/>
          </a:p>
        </p:txBody>
      </p:sp>
      <p:pic>
        <p:nvPicPr>
          <p:cNvPr id="17" name="Picture 16"/>
          <p:cNvPicPr/>
          <p:nvPr/>
        </p:nvPicPr>
        <p:blipFill>
          <a:blip r:embed="rId5" cstate="print"/>
          <a:srcRect/>
          <a:stretch>
            <a:fillRect/>
          </a:stretch>
        </p:blipFill>
        <p:spPr bwMode="auto">
          <a:xfrm>
            <a:off x="457200" y="3320311"/>
            <a:ext cx="5943600" cy="2503377"/>
          </a:xfrm>
          <a:prstGeom prst="rect">
            <a:avLst/>
          </a:prstGeom>
          <a:noFill/>
          <a:ln w="9525">
            <a:noFill/>
            <a:miter lim="800000"/>
            <a:headEnd/>
            <a:tailEnd/>
          </a:ln>
        </p:spPr>
      </p:pic>
      <p:sp>
        <p:nvSpPr>
          <p:cNvPr id="19" name="TextBox 18"/>
          <p:cNvSpPr txBox="1"/>
          <p:nvPr/>
        </p:nvSpPr>
        <p:spPr>
          <a:xfrm>
            <a:off x="304800" y="6019800"/>
            <a:ext cx="6248400" cy="276999"/>
          </a:xfrm>
          <a:prstGeom prst="rect">
            <a:avLst/>
          </a:prstGeom>
          <a:noFill/>
        </p:spPr>
        <p:txBody>
          <a:bodyPr wrap="square" rtlCol="0">
            <a:spAutoFit/>
          </a:bodyPr>
          <a:lstStyle/>
          <a:p>
            <a:pPr marL="228600" lvl="0" indent="-228600"/>
            <a:r>
              <a:rPr lang="en-US" sz="1200" dirty="0" smtClean="0"/>
              <a:t>Click the </a:t>
            </a:r>
            <a:r>
              <a:rPr lang="en-US" sz="1200" b="1" dirty="0" smtClean="0"/>
              <a:t>Back </a:t>
            </a:r>
            <a:r>
              <a:rPr lang="en-US" sz="1200" dirty="0" smtClean="0"/>
              <a:t>button to return to the main menu</a:t>
            </a:r>
            <a:endParaRPr lang="en-US"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22960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346016"/>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10" name="Rectangle 2"/>
          <p:cNvSpPr txBox="1">
            <a:spLocks noChangeArrowheads="1"/>
          </p:cNvSpPr>
          <p:nvPr/>
        </p:nvSpPr>
        <p:spPr bwMode="auto">
          <a:xfrm>
            <a:off x="1600203" y="1676400"/>
            <a:ext cx="3148013" cy="838200"/>
          </a:xfrm>
          <a:prstGeom prst="rect">
            <a:avLst/>
          </a:prstGeom>
          <a:solidFill>
            <a:srgbClr val="FFFFFF"/>
          </a:solidFill>
          <a:ln>
            <a:miter lim="800000"/>
            <a:headEnd/>
            <a:tailEnd/>
          </a:ln>
        </p:spPr>
        <p:txBody>
          <a:bodyPr vert="horz" lIns="90491" tIns="45245" rIns="90491" bIns="45245" rtlCol="0">
            <a:normAutofit fontScale="92500" lnSpcReduction="20000"/>
          </a:bodyPr>
          <a:lstStyle/>
          <a:p>
            <a:pPr marL="342900" marR="0" lvl="0" indent="-342900" algn="ctr" defTabSz="914400" rtl="0" eaLnBrk="1" fontAlgn="auto" latinLnBrk="0" hangingPunct="1">
              <a:lnSpc>
                <a:spcPct val="90000"/>
              </a:lnSpc>
              <a:spcBef>
                <a:spcPct val="20000"/>
              </a:spcBef>
              <a:spcAft>
                <a:spcPts val="0"/>
              </a:spcAft>
              <a:buClrTx/>
              <a:buSzTx/>
              <a:buFont typeface="Wingdings" pitchFamily="2" charset="2"/>
              <a:buNone/>
              <a:tabLst/>
              <a:defRPr/>
            </a:pPr>
            <a:r>
              <a:rPr kumimoji="0" lang="en-US" sz="3100" i="0" u="none" strike="noStrike" kern="1200" cap="none" spc="0" normalizeH="0" baseline="0" noProof="0" dirty="0" smtClean="0">
                <a:ln>
                  <a:noFill/>
                </a:ln>
                <a:solidFill>
                  <a:schemeClr val="tx1"/>
                </a:solidFill>
                <a:effectLst/>
                <a:uLnTx/>
                <a:uFillTx/>
                <a:latin typeface="+mn-lt"/>
                <a:ea typeface="+mn-ea"/>
                <a:cs typeface="+mn-cs"/>
              </a:rPr>
              <a:t>Section</a:t>
            </a:r>
            <a:r>
              <a:rPr kumimoji="0" lang="en-US" sz="3100" i="0" u="none" strike="noStrike" kern="1200" cap="none" spc="0" normalizeH="0" noProof="0" dirty="0" smtClean="0">
                <a:ln>
                  <a:noFill/>
                </a:ln>
                <a:solidFill>
                  <a:schemeClr val="tx1"/>
                </a:solidFill>
                <a:effectLst/>
                <a:uLnTx/>
                <a:uFillTx/>
                <a:latin typeface="+mn-lt"/>
                <a:ea typeface="+mn-ea"/>
                <a:cs typeface="+mn-cs"/>
              </a:rPr>
              <a:t> 3</a:t>
            </a:r>
          </a:p>
          <a:p>
            <a:pPr marL="342900" marR="0" lvl="0" indent="-342900" algn="ctr" defTabSz="914400" rtl="0" eaLnBrk="1" fontAlgn="auto" latinLnBrk="0" hangingPunct="1">
              <a:lnSpc>
                <a:spcPct val="90000"/>
              </a:lnSpc>
              <a:spcBef>
                <a:spcPct val="20000"/>
              </a:spcBef>
              <a:spcAft>
                <a:spcPts val="0"/>
              </a:spcAft>
              <a:buClrTx/>
              <a:buSzTx/>
              <a:buFont typeface="Wingdings" pitchFamily="2" charset="2"/>
              <a:buNone/>
              <a:tabLst/>
              <a:defRPr/>
            </a:pPr>
            <a:r>
              <a:rPr lang="en-US" sz="3100" dirty="0" smtClean="0"/>
              <a:t>SCENARIOS</a:t>
            </a:r>
            <a:endParaRPr kumimoji="0" lang="en-US" sz="3100" i="0" u="none" strike="noStrike" kern="1200" cap="none" spc="0" normalizeH="0" baseline="0" noProof="0" dirty="0">
              <a:ln>
                <a:noFill/>
              </a:ln>
              <a:solidFill>
                <a:schemeClr val="tx1"/>
              </a:solidFill>
              <a:effectLst/>
              <a:uLnTx/>
              <a:uFillTx/>
              <a:latin typeface="+mn-lt"/>
              <a:ea typeface="+mn-ea"/>
              <a:cs typeface="+mn-cs"/>
            </a:endParaRPr>
          </a:p>
        </p:txBody>
      </p:sp>
      <p:sp>
        <p:nvSpPr>
          <p:cNvPr id="13" name="Slide Number Placeholder 12"/>
          <p:cNvSpPr>
            <a:spLocks noGrp="1"/>
          </p:cNvSpPr>
          <p:nvPr>
            <p:ph type="sldNum" sz="quarter" idx="12"/>
          </p:nvPr>
        </p:nvSpPr>
        <p:spPr/>
        <p:txBody>
          <a:bodyPr/>
          <a:lstStyle/>
          <a:p>
            <a:fld id="{4A4C55D3-80C2-40D0-AD82-A9B311009251}"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22960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346016"/>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16" name="Title 15"/>
          <p:cNvSpPr>
            <a:spLocks noGrp="1"/>
          </p:cNvSpPr>
          <p:nvPr>
            <p:ph type="title"/>
          </p:nvPr>
        </p:nvSpPr>
        <p:spPr>
          <a:xfrm>
            <a:off x="1066800" y="1143000"/>
            <a:ext cx="4495800" cy="457200"/>
          </a:xfrm>
        </p:spPr>
        <p:txBody>
          <a:bodyPr anchor="t">
            <a:normAutofit fontScale="90000"/>
          </a:bodyPr>
          <a:lstStyle/>
          <a:p>
            <a:r>
              <a:rPr lang="en-US" sz="2200" dirty="0" smtClean="0">
                <a:latin typeface="+mn-lt"/>
              </a:rPr>
              <a:t>Table</a:t>
            </a:r>
            <a:r>
              <a:rPr lang="en-US" sz="2200" dirty="0" smtClean="0"/>
              <a:t> of Contents</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t>
            </a:r>
            <a:br>
              <a:rPr lang="en-US" sz="2200" dirty="0" smtClean="0"/>
            </a:br>
            <a:r>
              <a:rPr lang="en-US" sz="2200" dirty="0" smtClean="0"/>
              <a:t/>
            </a:r>
            <a:br>
              <a:rPr lang="en-US" sz="2200" dirty="0" smtClean="0"/>
            </a:br>
            <a:endParaRPr lang="en-US" sz="2200" dirty="0"/>
          </a:p>
        </p:txBody>
      </p:sp>
      <p:graphicFrame>
        <p:nvGraphicFramePr>
          <p:cNvPr id="18" name="Table 17"/>
          <p:cNvGraphicFramePr>
            <a:graphicFrameLocks noGrp="1"/>
          </p:cNvGraphicFramePr>
          <p:nvPr/>
        </p:nvGraphicFramePr>
        <p:xfrm>
          <a:off x="1219200" y="1828804"/>
          <a:ext cx="4038600" cy="5026157"/>
        </p:xfrm>
        <a:graphic>
          <a:graphicData uri="http://schemas.openxmlformats.org/drawingml/2006/table">
            <a:tbl>
              <a:tblPr/>
              <a:tblGrid>
                <a:gridCol w="3429000"/>
                <a:gridCol w="609600"/>
              </a:tblGrid>
              <a:tr h="473889">
                <a:tc>
                  <a:txBody>
                    <a:bodyPr/>
                    <a:lstStyle/>
                    <a:p>
                      <a:pPr algn="l" fontAlgn="b"/>
                      <a:r>
                        <a:rPr lang="en-US" sz="1700" b="1" i="0" u="none" strike="noStrike" dirty="0">
                          <a:latin typeface="Arial"/>
                        </a:rPr>
                        <a:t>Title</a:t>
                      </a:r>
                    </a:p>
                  </a:txBody>
                  <a:tcPr marL="9181" marR="9181" marT="9181" marB="0" anchor="b">
                    <a:lnL>
                      <a:noFill/>
                    </a:lnL>
                    <a:lnR>
                      <a:noFill/>
                    </a:lnR>
                    <a:lnT>
                      <a:noFill/>
                    </a:lnT>
                    <a:lnB>
                      <a:noFill/>
                    </a:lnB>
                  </a:tcPr>
                </a:tc>
                <a:tc>
                  <a:txBody>
                    <a:bodyPr/>
                    <a:lstStyle/>
                    <a:p>
                      <a:pPr algn="r" fontAlgn="b"/>
                      <a:r>
                        <a:rPr lang="en-US" sz="1700" b="1" i="0" u="none" strike="noStrike" dirty="0">
                          <a:latin typeface="Arial"/>
                        </a:rPr>
                        <a:t>Page</a:t>
                      </a:r>
                    </a:p>
                  </a:txBody>
                  <a:tcPr marL="9181" marR="9181" marT="9181" marB="0" anchor="b">
                    <a:lnL>
                      <a:noFill/>
                    </a:lnL>
                    <a:lnR>
                      <a:noFill/>
                    </a:lnR>
                    <a:lnT>
                      <a:noFill/>
                    </a:lnT>
                    <a:lnB>
                      <a:noFill/>
                    </a:lnB>
                  </a:tcPr>
                </a:tc>
              </a:tr>
              <a:tr h="364307">
                <a:tc>
                  <a:txBody>
                    <a:bodyPr/>
                    <a:lstStyle/>
                    <a:p>
                      <a:pPr algn="l" rtl="0" fontAlgn="b"/>
                      <a:r>
                        <a:rPr lang="en-US" sz="1300" b="1" i="0" u="none" strike="noStrike" baseline="0" dirty="0" smtClean="0">
                          <a:solidFill>
                            <a:srgbClr val="000000"/>
                          </a:solidFill>
                          <a:latin typeface="Arial"/>
                        </a:rPr>
                        <a:t>    Section 1: Release </a:t>
                      </a:r>
                      <a:r>
                        <a:rPr lang="en-US" sz="1300" b="1" i="0" u="none" strike="noStrike" baseline="0" dirty="0" smtClean="0">
                          <a:solidFill>
                            <a:srgbClr val="000000"/>
                          </a:solidFill>
                          <a:latin typeface="Arial"/>
                        </a:rPr>
                        <a:t>2.0.1 </a:t>
                      </a:r>
                      <a:r>
                        <a:rPr lang="en-US" sz="1300" b="1" i="0" u="none" strike="noStrike" baseline="0" dirty="0" smtClean="0">
                          <a:solidFill>
                            <a:srgbClr val="000000"/>
                          </a:solidFill>
                          <a:latin typeface="Arial"/>
                        </a:rPr>
                        <a:t>Summary</a:t>
                      </a:r>
                      <a:endParaRPr lang="en-US" sz="1300" b="1" i="0" u="none" strike="noStrike" dirty="0">
                        <a:solidFill>
                          <a:srgbClr val="000000"/>
                        </a:solidFill>
                        <a:latin typeface="Arial"/>
                      </a:endParaRPr>
                    </a:p>
                  </a:txBody>
                  <a:tcPr marL="110169" marR="9181" marT="9181" marB="0" anchor="b">
                    <a:lnL>
                      <a:noFill/>
                    </a:lnL>
                    <a:lnR>
                      <a:noFill/>
                    </a:lnR>
                    <a:lnT>
                      <a:noFill/>
                    </a:lnT>
                    <a:lnB>
                      <a:noFill/>
                    </a:lnB>
                  </a:tcPr>
                </a:tc>
                <a:tc>
                  <a:txBody>
                    <a:bodyPr/>
                    <a:lstStyle/>
                    <a:p>
                      <a:pPr algn="ctr" fontAlgn="b"/>
                      <a:r>
                        <a:rPr lang="en-US" sz="1300" b="1" i="0" u="none" strike="noStrike" dirty="0" smtClean="0">
                          <a:latin typeface="Arial"/>
                        </a:rPr>
                        <a:t>3</a:t>
                      </a:r>
                      <a:endParaRPr lang="en-US" sz="1300" b="1" i="0" u="none" strike="noStrike" dirty="0">
                        <a:latin typeface="Arial"/>
                      </a:endParaRPr>
                    </a:p>
                  </a:txBody>
                  <a:tcPr marL="9181" marR="9181" marT="9181" marB="0" anchor="b">
                    <a:lnL>
                      <a:noFill/>
                    </a:lnL>
                    <a:lnR>
                      <a:noFill/>
                    </a:lnR>
                    <a:lnT>
                      <a:noFill/>
                    </a:lnT>
                    <a:lnB>
                      <a:noFill/>
                    </a:lnB>
                  </a:tcPr>
                </a:tc>
              </a:tr>
              <a:tr h="294423">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300" b="1" i="0" u="none" strike="noStrike" dirty="0" smtClean="0">
                          <a:solidFill>
                            <a:srgbClr val="000000"/>
                          </a:solidFill>
                          <a:latin typeface="+mn-lt"/>
                        </a:rPr>
                        <a:t>Section 2: Functionality</a:t>
                      </a:r>
                      <a:r>
                        <a:rPr lang="en-US" sz="1300" b="1" i="0" u="none" strike="noStrike" baseline="0" dirty="0" smtClean="0">
                          <a:solidFill>
                            <a:srgbClr val="000000"/>
                          </a:solidFill>
                          <a:latin typeface="+mn-lt"/>
                        </a:rPr>
                        <a:t> by User Group</a:t>
                      </a:r>
                      <a:endParaRPr lang="en-US" sz="1300" b="1" i="0" u="none" strike="noStrike" dirty="0" smtClean="0">
                        <a:solidFill>
                          <a:srgbClr val="000000"/>
                        </a:solidFill>
                        <a:latin typeface="+mn-lt"/>
                      </a:endParaRPr>
                    </a:p>
                  </a:txBody>
                  <a:tcPr marL="220337" marR="9181" marT="9181" marB="0" anchor="b">
                    <a:lnL>
                      <a:noFill/>
                    </a:lnL>
                    <a:lnR>
                      <a:noFill/>
                    </a:lnR>
                    <a:lnT>
                      <a:noFill/>
                    </a:lnT>
                    <a:lnB>
                      <a:noFill/>
                    </a:lnB>
                  </a:tcPr>
                </a:tc>
                <a:tc>
                  <a:txBody>
                    <a:bodyPr/>
                    <a:lstStyle/>
                    <a:p>
                      <a:pPr algn="ctr" fontAlgn="b"/>
                      <a:r>
                        <a:rPr lang="en-US" sz="1300" b="1" i="0" u="none" strike="noStrike" dirty="0" smtClean="0">
                          <a:latin typeface="+mn-lt"/>
                        </a:rPr>
                        <a:t>6</a:t>
                      </a:r>
                      <a:endParaRPr lang="en-US" sz="1300" b="1" i="0" u="none" strike="noStrike" dirty="0">
                        <a:latin typeface="+mn-lt"/>
                      </a:endParaRPr>
                    </a:p>
                  </a:txBody>
                  <a:tcPr marL="9181" marR="9181" marT="9181" marB="0" anchor="b">
                    <a:lnL>
                      <a:noFill/>
                    </a:lnL>
                    <a:lnR>
                      <a:noFill/>
                    </a:lnR>
                    <a:lnT>
                      <a:noFill/>
                    </a:lnT>
                    <a:lnB>
                      <a:noFill/>
                    </a:lnB>
                  </a:tcPr>
                </a:tc>
              </a:tr>
              <a:tr h="294423">
                <a:tc>
                  <a:txBody>
                    <a:bodyPr/>
                    <a:lstStyle/>
                    <a:p>
                      <a:pPr algn="l" rtl="0" fontAlgn="b"/>
                      <a:r>
                        <a:rPr lang="en-US" sz="1300" b="1" i="0" u="none" strike="noStrike" dirty="0" smtClean="0">
                          <a:solidFill>
                            <a:srgbClr val="000000"/>
                          </a:solidFill>
                          <a:latin typeface="Arial"/>
                        </a:rPr>
                        <a:t>                    Licensee</a:t>
                      </a:r>
                      <a:endParaRPr lang="en-US" sz="1300" b="1" i="0" u="none" strike="noStrike" dirty="0">
                        <a:solidFill>
                          <a:srgbClr val="000000"/>
                        </a:solidFill>
                        <a:latin typeface="Arial"/>
                      </a:endParaRPr>
                    </a:p>
                  </a:txBody>
                  <a:tcPr marL="220337" marR="9181" marT="9181" marB="0" anchor="b">
                    <a:lnL>
                      <a:noFill/>
                    </a:lnL>
                    <a:lnR>
                      <a:noFill/>
                    </a:lnR>
                    <a:lnT>
                      <a:noFill/>
                    </a:lnT>
                    <a:lnB>
                      <a:noFill/>
                    </a:lnB>
                  </a:tcPr>
                </a:tc>
                <a:tc>
                  <a:txBody>
                    <a:bodyPr/>
                    <a:lstStyle/>
                    <a:p>
                      <a:pPr algn="ctr" fontAlgn="b"/>
                      <a:r>
                        <a:rPr lang="en-US" sz="1300" b="1" i="0" u="none" strike="noStrike" dirty="0" smtClean="0">
                          <a:latin typeface="+mn-lt"/>
                        </a:rPr>
                        <a:t>7</a:t>
                      </a:r>
                      <a:endParaRPr lang="en-US" sz="1300" b="1" i="0" u="none" strike="noStrike" dirty="0">
                        <a:latin typeface="+mn-lt"/>
                      </a:endParaRPr>
                    </a:p>
                  </a:txBody>
                  <a:tcPr marL="9181" marR="9181" marT="9181" marB="0" anchor="b">
                    <a:lnL>
                      <a:noFill/>
                    </a:lnL>
                    <a:lnR>
                      <a:noFill/>
                    </a:lnR>
                    <a:lnT>
                      <a:noFill/>
                    </a:lnT>
                    <a:lnB>
                      <a:noFill/>
                    </a:lnB>
                  </a:tcPr>
                </a:tc>
              </a:tr>
              <a:tr h="294423">
                <a:tc>
                  <a:txBody>
                    <a:bodyPr/>
                    <a:lstStyle/>
                    <a:p>
                      <a:pPr algn="l" rtl="0" fontAlgn="b"/>
                      <a:r>
                        <a:rPr lang="en-US" sz="1300" b="1" i="0" u="none" strike="noStrike" dirty="0" smtClean="0">
                          <a:solidFill>
                            <a:srgbClr val="000000"/>
                          </a:solidFill>
                          <a:latin typeface="Arial"/>
                        </a:rPr>
                        <a:t>                    Agency</a:t>
                      </a:r>
                      <a:endParaRPr lang="en-US" sz="1300" b="1" i="0" u="none" strike="noStrike" dirty="0">
                        <a:solidFill>
                          <a:srgbClr val="000000"/>
                        </a:solidFill>
                        <a:latin typeface="Arial"/>
                      </a:endParaRPr>
                    </a:p>
                  </a:txBody>
                  <a:tcPr marL="220337" marR="9181" marT="9181" marB="0" anchor="b">
                    <a:lnL>
                      <a:noFill/>
                    </a:lnL>
                    <a:lnR>
                      <a:noFill/>
                    </a:lnR>
                    <a:lnT>
                      <a:noFill/>
                    </a:lnT>
                    <a:lnB>
                      <a:noFill/>
                    </a:lnB>
                  </a:tcPr>
                </a:tc>
                <a:tc>
                  <a:txBody>
                    <a:bodyPr/>
                    <a:lstStyle/>
                    <a:p>
                      <a:pPr algn="ctr" fontAlgn="b"/>
                      <a:r>
                        <a:rPr lang="en-US" sz="1300" b="1" i="0" u="none" strike="noStrike" dirty="0" smtClean="0">
                          <a:latin typeface="+mn-lt"/>
                        </a:rPr>
                        <a:t>8</a:t>
                      </a:r>
                      <a:endParaRPr lang="en-US" sz="1300" b="1" i="0" u="none" strike="noStrike" dirty="0">
                        <a:latin typeface="+mn-lt"/>
                      </a:endParaRPr>
                    </a:p>
                  </a:txBody>
                  <a:tcPr marL="9181" marR="9181" marT="9181" marB="0" anchor="b">
                    <a:lnL>
                      <a:noFill/>
                    </a:lnL>
                    <a:lnR>
                      <a:noFill/>
                    </a:lnR>
                    <a:lnT>
                      <a:noFill/>
                    </a:lnT>
                    <a:lnB>
                      <a:noFill/>
                    </a:lnB>
                  </a:tcPr>
                </a:tc>
              </a:tr>
              <a:tr h="294423">
                <a:tc>
                  <a:txBody>
                    <a:bodyPr/>
                    <a:lstStyle/>
                    <a:p>
                      <a:pPr algn="l" rtl="0" fontAlgn="b"/>
                      <a:r>
                        <a:rPr lang="en-US" sz="1300" b="1" i="0" u="none" strike="noStrike" dirty="0" smtClean="0">
                          <a:solidFill>
                            <a:srgbClr val="000000"/>
                          </a:solidFill>
                          <a:latin typeface="Arial"/>
                        </a:rPr>
                        <a:t>                    Admin</a:t>
                      </a:r>
                      <a:endParaRPr lang="en-US" sz="1300" b="1" i="0" u="none" strike="noStrike" dirty="0">
                        <a:solidFill>
                          <a:srgbClr val="000000"/>
                        </a:solidFill>
                        <a:latin typeface="Arial"/>
                      </a:endParaRPr>
                    </a:p>
                  </a:txBody>
                  <a:tcPr marL="220337" marR="9181" marT="9181" marB="0" anchor="b">
                    <a:lnL>
                      <a:noFill/>
                    </a:lnL>
                    <a:lnR>
                      <a:noFill/>
                    </a:lnR>
                    <a:lnT>
                      <a:noFill/>
                    </a:lnT>
                    <a:lnB>
                      <a:noFill/>
                    </a:lnB>
                  </a:tcPr>
                </a:tc>
                <a:tc>
                  <a:txBody>
                    <a:bodyPr/>
                    <a:lstStyle/>
                    <a:p>
                      <a:pPr algn="ctr" fontAlgn="b"/>
                      <a:r>
                        <a:rPr lang="en-US" sz="1300" b="1" i="0" u="none" strike="noStrike" dirty="0" smtClean="0">
                          <a:latin typeface="+mn-lt"/>
                        </a:rPr>
                        <a:t>9</a:t>
                      </a:r>
                      <a:endParaRPr lang="en-US" sz="1300" b="1" i="0" u="none" strike="noStrike" dirty="0">
                        <a:latin typeface="+mn-lt"/>
                      </a:endParaRPr>
                    </a:p>
                  </a:txBody>
                  <a:tcPr marL="9181" marR="9181" marT="9181" marB="0" anchor="b">
                    <a:lnL>
                      <a:noFill/>
                    </a:lnL>
                    <a:lnR>
                      <a:noFill/>
                    </a:lnR>
                    <a:lnT>
                      <a:noFill/>
                    </a:lnT>
                    <a:lnB>
                      <a:noFill/>
                    </a:lnB>
                  </a:tcPr>
                </a:tc>
              </a:tr>
              <a:tr h="294423">
                <a:tc>
                  <a:txBody>
                    <a:bodyPr/>
                    <a:lstStyle/>
                    <a:p>
                      <a:pPr algn="l" rtl="0" fontAlgn="b"/>
                      <a:r>
                        <a:rPr lang="en-US" sz="1300" b="1" i="0" u="none" strike="noStrike" dirty="0" smtClean="0">
                          <a:solidFill>
                            <a:srgbClr val="000000"/>
                          </a:solidFill>
                          <a:latin typeface="Arial"/>
                        </a:rPr>
                        <a:t>  Section 3: Scenarios</a:t>
                      </a:r>
                      <a:endParaRPr lang="en-US" sz="1300" b="1" i="0" u="none" strike="noStrike" dirty="0">
                        <a:solidFill>
                          <a:srgbClr val="000000"/>
                        </a:solidFill>
                        <a:latin typeface="Arial"/>
                      </a:endParaRPr>
                    </a:p>
                  </a:txBody>
                  <a:tcPr marL="220337" marR="9181" marT="9181" marB="0" anchor="b">
                    <a:lnL>
                      <a:noFill/>
                    </a:lnL>
                    <a:lnR>
                      <a:noFill/>
                    </a:lnR>
                    <a:lnT>
                      <a:noFill/>
                    </a:lnT>
                    <a:lnB>
                      <a:noFill/>
                    </a:lnB>
                  </a:tcPr>
                </a:tc>
                <a:tc>
                  <a:txBody>
                    <a:bodyPr/>
                    <a:lstStyle/>
                    <a:p>
                      <a:pPr algn="ctr" fontAlgn="b"/>
                      <a:r>
                        <a:rPr lang="en-US" sz="1300" b="1" i="0" u="none" strike="noStrike" dirty="0" smtClean="0">
                          <a:latin typeface="+mn-lt"/>
                        </a:rPr>
                        <a:t>19</a:t>
                      </a:r>
                      <a:endParaRPr lang="en-US" sz="1300" b="1" i="0" u="none" strike="noStrike" dirty="0">
                        <a:latin typeface="+mn-lt"/>
                      </a:endParaRPr>
                    </a:p>
                  </a:txBody>
                  <a:tcPr marL="9181" marR="9181" marT="9181" marB="0" anchor="b">
                    <a:lnL>
                      <a:noFill/>
                    </a:lnL>
                    <a:lnR>
                      <a:noFill/>
                    </a:lnR>
                    <a:lnT>
                      <a:noFill/>
                    </a:lnT>
                    <a:lnB>
                      <a:noFill/>
                    </a:lnB>
                  </a:tcPr>
                </a:tc>
              </a:tr>
              <a:tr h="294423">
                <a:tc>
                  <a:txBody>
                    <a:bodyPr/>
                    <a:lstStyle/>
                    <a:p>
                      <a:pPr algn="l" rtl="0" fontAlgn="b"/>
                      <a:endParaRPr lang="en-US" sz="1100" b="0" i="0" u="none" strike="noStrike" dirty="0">
                        <a:solidFill>
                          <a:srgbClr val="000000"/>
                        </a:solidFill>
                        <a:latin typeface="Arial"/>
                      </a:endParaRPr>
                    </a:p>
                  </a:txBody>
                  <a:tcPr marL="220337" marR="9181" marT="9181" marB="0" anchor="b">
                    <a:lnL>
                      <a:noFill/>
                    </a:lnL>
                    <a:lnR>
                      <a:noFill/>
                    </a:lnR>
                    <a:lnT>
                      <a:noFill/>
                    </a:lnT>
                    <a:lnB>
                      <a:noFill/>
                    </a:lnB>
                  </a:tcPr>
                </a:tc>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r>
              <a:tr h="269047">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r>
              <a:tr h="269047">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r>
              <a:tr h="269047">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r>
              <a:tr h="269047">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r>
              <a:tr h="269047">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r>
              <a:tr h="269047">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r>
              <a:tr h="269047">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r>
              <a:tr h="269047">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r>
              <a:tr h="269047">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c>
                  <a:txBody>
                    <a:bodyPr/>
                    <a:lstStyle/>
                    <a:p>
                      <a:pPr algn="l" fontAlgn="b"/>
                      <a:endParaRPr lang="en-US" sz="1100" b="0" i="0" u="none" strike="noStrike" dirty="0">
                        <a:latin typeface="Arial"/>
                      </a:endParaRPr>
                    </a:p>
                  </a:txBody>
                  <a:tcPr marL="9181" marR="9181" marT="9181" marB="0" anchor="b">
                    <a:lnL>
                      <a:noFill/>
                    </a:lnL>
                    <a:lnR>
                      <a:noFill/>
                    </a:lnR>
                    <a:lnT>
                      <a:noFill/>
                    </a:lnT>
                    <a:lnB>
                      <a:noFill/>
                    </a:lnB>
                  </a:tcPr>
                </a:tc>
              </a:tr>
            </a:tbl>
          </a:graphicData>
        </a:graphic>
      </p:graphicFrame>
      <p:sp>
        <p:nvSpPr>
          <p:cNvPr id="10" name="Slide Number Placeholder 9"/>
          <p:cNvSpPr>
            <a:spLocks noGrp="1"/>
          </p:cNvSpPr>
          <p:nvPr>
            <p:ph type="sldNum" sz="quarter" idx="12"/>
          </p:nvPr>
        </p:nvSpPr>
        <p:spPr/>
        <p:txBody>
          <a:bodyPr/>
          <a:lstStyle/>
          <a:p>
            <a:fld id="{4A4C55D3-80C2-40D0-AD82-A9B311009251}"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3.1</a:t>
            </a:r>
            <a:r>
              <a:rPr lang="en-US" dirty="0"/>
              <a:t> </a:t>
            </a:r>
            <a:br>
              <a:rPr lang="en-US" dirty="0"/>
            </a:br>
            <a:r>
              <a:rPr lang="en-US" sz="1800" dirty="0" smtClean="0"/>
              <a:t>Review Transfer History</a:t>
            </a:r>
            <a:endParaRPr lang="en-US" sz="800" dirty="0"/>
          </a:p>
        </p:txBody>
      </p:sp>
      <p:sp>
        <p:nvSpPr>
          <p:cNvPr id="55" name="TextBox 54"/>
          <p:cNvSpPr txBox="1"/>
          <p:nvPr/>
        </p:nvSpPr>
        <p:spPr>
          <a:xfrm>
            <a:off x="304800" y="2133602"/>
            <a:ext cx="6248400" cy="1446550"/>
          </a:xfrm>
          <a:prstGeom prst="rect">
            <a:avLst/>
          </a:prstGeom>
          <a:noFill/>
        </p:spPr>
        <p:txBody>
          <a:bodyPr wrap="square" rtlCol="0">
            <a:spAutoFit/>
          </a:bodyPr>
          <a:lstStyle/>
          <a:p>
            <a:r>
              <a:rPr lang="en-US" sz="1100" dirty="0" smtClean="0"/>
              <a:t>The Review Transfer History function in NSTS allows the Licensee, Agency, and Administrator user to view information on domestic  and foreign (imports/exports) transfers and receipts sent from or received by a license(e). This feature enables the user to view the details of shipments including shipment type, status, sending date, receipt date, and to whom a shipment was made, or from whom a shipment was received.  In addition the user is able to view the details of the sources in the shipment by using the source details link. </a:t>
            </a:r>
          </a:p>
          <a:p>
            <a:endParaRPr lang="en-US" sz="1100" dirty="0" smtClean="0"/>
          </a:p>
          <a:p>
            <a:endParaRPr lang="en-US" sz="1100" dirty="0"/>
          </a:p>
        </p:txBody>
      </p:sp>
      <p:sp>
        <p:nvSpPr>
          <p:cNvPr id="57" name="Rectangle 56"/>
          <p:cNvSpPr/>
          <p:nvPr/>
        </p:nvSpPr>
        <p:spPr>
          <a:xfrm>
            <a:off x="457200" y="38862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dirty="0"/>
          </a:p>
        </p:txBody>
      </p:sp>
      <p:sp>
        <p:nvSpPr>
          <p:cNvPr id="59" name="TextBox 58"/>
          <p:cNvSpPr txBox="1"/>
          <p:nvPr/>
        </p:nvSpPr>
        <p:spPr>
          <a:xfrm>
            <a:off x="457200" y="3962400"/>
            <a:ext cx="1524000" cy="261610"/>
          </a:xfrm>
          <a:prstGeom prst="rect">
            <a:avLst/>
          </a:prstGeom>
          <a:noFill/>
        </p:spPr>
        <p:txBody>
          <a:bodyPr wrap="square" rtlCol="0">
            <a:spAutoFit/>
          </a:bodyPr>
          <a:lstStyle/>
          <a:p>
            <a:r>
              <a:rPr lang="en-US" sz="1100" dirty="0" smtClean="0"/>
              <a:t>Scenario 3.1</a:t>
            </a:r>
            <a:endParaRPr lang="en-US" sz="1100" dirty="0"/>
          </a:p>
        </p:txBody>
      </p:sp>
      <p:grpSp>
        <p:nvGrpSpPr>
          <p:cNvPr id="73" name="Group 82"/>
          <p:cNvGrpSpPr>
            <a:grpSpLocks/>
          </p:cNvGrpSpPr>
          <p:nvPr/>
        </p:nvGrpSpPr>
        <p:grpSpPr bwMode="auto">
          <a:xfrm>
            <a:off x="1524000" y="5867400"/>
            <a:ext cx="685800" cy="762000"/>
            <a:chOff x="4976" y="2572"/>
            <a:chExt cx="346" cy="467"/>
          </a:xfrm>
        </p:grpSpPr>
        <p:sp>
          <p:nvSpPr>
            <p:cNvPr id="74"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78" name="Oval Callout 77"/>
          <p:cNvSpPr/>
          <p:nvPr/>
        </p:nvSpPr>
        <p:spPr>
          <a:xfrm>
            <a:off x="609600" y="4876800"/>
            <a:ext cx="2590800" cy="6858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I would like to view a history of transfers that I have recently sent </a:t>
            </a:r>
            <a:endParaRPr lang="en-US" sz="1100" dirty="0"/>
          </a:p>
        </p:txBody>
      </p:sp>
      <p:sp>
        <p:nvSpPr>
          <p:cNvPr id="80" name="TextBox 79"/>
          <p:cNvSpPr txBox="1"/>
          <p:nvPr/>
        </p:nvSpPr>
        <p:spPr>
          <a:xfrm>
            <a:off x="3200400" y="4876800"/>
            <a:ext cx="3124200" cy="3231654"/>
          </a:xfrm>
          <a:prstGeom prst="rect">
            <a:avLst/>
          </a:prstGeom>
          <a:noFill/>
        </p:spPr>
        <p:txBody>
          <a:bodyPr wrap="square" rtlCol="0">
            <a:spAutoFit/>
          </a:bodyPr>
          <a:lstStyle/>
          <a:p>
            <a:pPr lvl="0">
              <a:buFont typeface="Arial" pitchFamily="34" charset="0"/>
              <a:buChar char="•"/>
            </a:pPr>
            <a:r>
              <a:rPr lang="en-US" sz="1200" dirty="0" smtClean="0"/>
              <a:t> From the NSTS Main Menu, under Transfer Management, click the </a:t>
            </a:r>
            <a:r>
              <a:rPr lang="en-US" sz="1200" b="1" dirty="0" smtClean="0"/>
              <a:t>Review Transfer History</a:t>
            </a:r>
            <a:r>
              <a:rPr lang="en-US" sz="1200" dirty="0" smtClean="0"/>
              <a:t> link. </a:t>
            </a:r>
          </a:p>
          <a:p>
            <a:pPr lvl="0"/>
            <a:r>
              <a:rPr lang="en-US" sz="1200" dirty="0" smtClean="0"/>
              <a:t> </a:t>
            </a:r>
          </a:p>
          <a:p>
            <a:pPr lvl="0">
              <a:buFont typeface="Arial" pitchFamily="34" charset="0"/>
              <a:buChar char="•"/>
            </a:pPr>
            <a:r>
              <a:rPr lang="en-US" sz="1200" dirty="0" smtClean="0"/>
              <a:t>For licensees, a list of shipments in which the licensee is either the Sender or Receiver will be automatically displayed.</a:t>
            </a:r>
          </a:p>
          <a:p>
            <a:pPr lvl="0">
              <a:buFont typeface="Arial" pitchFamily="34" charset="0"/>
              <a:buChar char="•"/>
            </a:pPr>
            <a:endParaRPr lang="en-US" sz="1200" dirty="0" smtClean="0"/>
          </a:p>
          <a:p>
            <a:pPr lvl="0">
              <a:buFont typeface="Arial" pitchFamily="34" charset="0"/>
              <a:buChar char="•"/>
            </a:pPr>
            <a:r>
              <a:rPr lang="en-US" sz="1200" dirty="0" smtClean="0"/>
              <a:t>To view information related to the sources involved in the shipment click the Source Information link. For Imports/Exports click the Notification ID Link.</a:t>
            </a:r>
          </a:p>
          <a:p>
            <a:pPr lvl="0">
              <a:buFont typeface="Arial" pitchFamily="34" charset="0"/>
              <a:buChar char="•"/>
            </a:pPr>
            <a:endParaRPr lang="en-US" sz="1200" dirty="0" smtClean="0"/>
          </a:p>
          <a:p>
            <a:pPr lvl="0">
              <a:buFont typeface="Arial" pitchFamily="34" charset="0"/>
              <a:buChar char="•"/>
            </a:pPr>
            <a:endParaRPr lang="en-US" sz="1200" dirty="0" smtClean="0"/>
          </a:p>
          <a:p>
            <a:pPr>
              <a:buFont typeface="Arial" pitchFamily="34" charset="0"/>
              <a:buChar char="•"/>
            </a:pPr>
            <a:endParaRPr lang="en-US" sz="1200" dirty="0" smtClean="0"/>
          </a:p>
          <a:p>
            <a:endParaRPr lang="en-US" sz="1200" dirty="0" smtClean="0"/>
          </a:p>
          <a:p>
            <a:pPr>
              <a:buFont typeface="Arial" pitchFamily="34" charset="0"/>
              <a:buChar char="•"/>
            </a:pPr>
            <a:endParaRPr lang="en-US" sz="1200" dirty="0"/>
          </a:p>
        </p:txBody>
      </p:sp>
      <p:sp>
        <p:nvSpPr>
          <p:cNvPr id="19" name="Slide Number Placeholder 18"/>
          <p:cNvSpPr>
            <a:spLocks noGrp="1"/>
          </p:cNvSpPr>
          <p:nvPr>
            <p:ph type="sldNum" sz="quarter" idx="12"/>
          </p:nvPr>
        </p:nvSpPr>
        <p:spPr/>
        <p:txBody>
          <a:bodyPr/>
          <a:lstStyle/>
          <a:p>
            <a:fld id="{4A4C55D3-80C2-40D0-AD82-A9B311009251}" type="slidenum">
              <a:rPr lang="en-US" smtClean="0"/>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3.1</a:t>
            </a:r>
            <a:r>
              <a:rPr lang="en-US" dirty="0"/>
              <a:t> </a:t>
            </a:r>
            <a:br>
              <a:rPr lang="en-US" dirty="0"/>
            </a:br>
            <a:r>
              <a:rPr lang="en-US" sz="1800" dirty="0" smtClean="0"/>
              <a:t>Review Transfer History</a:t>
            </a:r>
            <a:endParaRPr lang="en-US" sz="800" dirty="0"/>
          </a:p>
        </p:txBody>
      </p:sp>
      <p:sp>
        <p:nvSpPr>
          <p:cNvPr id="11" name="TextBox 10"/>
          <p:cNvSpPr txBox="1"/>
          <p:nvPr/>
        </p:nvSpPr>
        <p:spPr>
          <a:xfrm>
            <a:off x="381000" y="2057400"/>
            <a:ext cx="6019800" cy="2492990"/>
          </a:xfrm>
          <a:prstGeom prst="rect">
            <a:avLst/>
          </a:prstGeom>
          <a:noFill/>
        </p:spPr>
        <p:txBody>
          <a:bodyPr wrap="square" rtlCol="0">
            <a:spAutoFit/>
          </a:bodyPr>
          <a:lstStyle/>
          <a:p>
            <a:r>
              <a:rPr lang="en-US" sz="1200" b="1" u="sng" dirty="0" smtClean="0"/>
              <a:t>To Review Transfer History:</a:t>
            </a:r>
          </a:p>
          <a:p>
            <a:endParaRPr lang="en-US" sz="1200" b="1" u="sng" dirty="0" smtClean="0"/>
          </a:p>
          <a:p>
            <a:pPr marL="228600" lvl="0" indent="-228600">
              <a:buFont typeface="+mj-lt"/>
              <a:buAutoNum type="arabicPeriod"/>
            </a:pPr>
            <a:r>
              <a:rPr lang="en-US" sz="1200" dirty="0" smtClean="0"/>
              <a:t>From the NSTS Main Menu, under Transfer Management, click the </a:t>
            </a:r>
            <a:r>
              <a:rPr lang="en-US" sz="1200" b="1" dirty="0" smtClean="0"/>
              <a:t>Review Transfer History</a:t>
            </a:r>
            <a:r>
              <a:rPr lang="en-US" sz="1200" dirty="0" smtClean="0"/>
              <a:t> link.  </a:t>
            </a:r>
          </a:p>
          <a:p>
            <a:pPr marL="228600" lvl="0" indent="-228600">
              <a:buFont typeface="+mj-lt"/>
              <a:buAutoNum type="arabicPeriod"/>
            </a:pPr>
            <a:endParaRPr lang="en-US" sz="1200" dirty="0" smtClean="0"/>
          </a:p>
          <a:p>
            <a:pPr marL="228600" lvl="0" indent="-228600">
              <a:buFont typeface="+mj-lt"/>
              <a:buAutoNum type="arabicPeriod"/>
            </a:pPr>
            <a:r>
              <a:rPr lang="en-US" sz="1200" dirty="0" smtClean="0"/>
              <a:t>For licensees, a list of shipments in which the licensee is either the Sender or Receiver will be automatically displayed</a:t>
            </a:r>
          </a:p>
          <a:p>
            <a:pPr marL="228600" lvl="0" indent="-228600">
              <a:buFont typeface="+mj-lt"/>
              <a:buAutoNum type="arabicPeriod"/>
            </a:pPr>
            <a:endParaRPr lang="en-US" sz="1200" dirty="0" smtClean="0"/>
          </a:p>
          <a:p>
            <a:pPr marL="228600" lvl="0" indent="-228600"/>
            <a:endParaRPr lang="en-US" sz="1200" dirty="0" smtClean="0"/>
          </a:p>
          <a:p>
            <a:pPr marL="228600" lvl="0" indent="-228600"/>
            <a:endParaRPr lang="en-US" sz="1200" dirty="0" smtClean="0"/>
          </a:p>
          <a:p>
            <a:endParaRPr lang="en-US" sz="1200" b="1" u="sng" dirty="0" smtClean="0"/>
          </a:p>
          <a:p>
            <a:endParaRPr lang="en-US" sz="1200" b="1" u="sng" dirty="0" smtClean="0"/>
          </a:p>
          <a:p>
            <a:pPr marL="228600" indent="-228600">
              <a:buFont typeface="+mj-lt"/>
              <a:buAutoNum type="arabicPeriod"/>
            </a:pPr>
            <a:endParaRPr lang="en-US" sz="1200" b="1" u="sng" dirty="0"/>
          </a:p>
        </p:txBody>
      </p:sp>
      <p:pic>
        <p:nvPicPr>
          <p:cNvPr id="19" name="Picture 18" descr="Review Transfer History 1"/>
          <p:cNvPicPr/>
          <p:nvPr/>
        </p:nvPicPr>
        <p:blipFill>
          <a:blip r:embed="rId5" cstate="print"/>
          <a:srcRect/>
          <a:stretch>
            <a:fillRect/>
          </a:stretch>
        </p:blipFill>
        <p:spPr bwMode="auto">
          <a:xfrm>
            <a:off x="381000" y="3581400"/>
            <a:ext cx="6172200" cy="3505200"/>
          </a:xfrm>
          <a:prstGeom prst="rect">
            <a:avLst/>
          </a:prstGeom>
          <a:noFill/>
          <a:ln w="9525">
            <a:noFill/>
            <a:miter lim="800000"/>
            <a:headEnd/>
            <a:tailEnd/>
          </a:ln>
        </p:spPr>
      </p:pic>
      <p:sp>
        <p:nvSpPr>
          <p:cNvPr id="21" name="TextBox 20"/>
          <p:cNvSpPr txBox="1"/>
          <p:nvPr/>
        </p:nvSpPr>
        <p:spPr>
          <a:xfrm>
            <a:off x="381000" y="7391402"/>
            <a:ext cx="6248400" cy="461665"/>
          </a:xfrm>
          <a:prstGeom prst="rect">
            <a:avLst/>
          </a:prstGeom>
          <a:noFill/>
        </p:spPr>
        <p:txBody>
          <a:bodyPr wrap="square" rtlCol="0">
            <a:spAutoFit/>
          </a:bodyPr>
          <a:lstStyle/>
          <a:p>
            <a:pPr marL="228600" indent="-228600"/>
            <a:r>
              <a:rPr lang="en-US" sz="1200" dirty="0" smtClean="0"/>
              <a:t>3.  To view additional details on the shipment (make, model, serial number, etc. click the  source details link.  If the shipment is an import/export click the Notification ID link.</a:t>
            </a:r>
            <a:endParaRPr lang="en-US" sz="1200" dirty="0"/>
          </a:p>
        </p:txBody>
      </p:sp>
      <p:sp>
        <p:nvSpPr>
          <p:cNvPr id="12" name="Slide Number Placeholder 11"/>
          <p:cNvSpPr>
            <a:spLocks noGrp="1"/>
          </p:cNvSpPr>
          <p:nvPr>
            <p:ph type="sldNum" sz="quarter" idx="12"/>
          </p:nvPr>
        </p:nvSpPr>
        <p:spPr/>
        <p:txBody>
          <a:bodyPr/>
          <a:lstStyle/>
          <a:p>
            <a:fld id="{4A4C55D3-80C2-40D0-AD82-A9B311009251}" type="slidenum">
              <a:rPr lang="en-US" smtClean="0"/>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a:t>
            </a:r>
            <a:r>
              <a:rPr lang="en-US" dirty="0" smtClean="0"/>
              <a:t> </a:t>
            </a:r>
            <a:r>
              <a:rPr lang="en-US" dirty="0"/>
              <a:t/>
            </a:r>
            <a:br>
              <a:rPr lang="en-US" dirty="0"/>
            </a:br>
            <a:r>
              <a:rPr lang="en-US" sz="1600" dirty="0" smtClean="0"/>
              <a:t>V</a:t>
            </a:r>
            <a:r>
              <a:rPr lang="en-US" sz="1800" dirty="0" smtClean="0"/>
              <a:t>iew Transfer Progress</a:t>
            </a:r>
            <a:endParaRPr lang="en-US" sz="800" dirty="0"/>
          </a:p>
        </p:txBody>
      </p:sp>
      <p:sp>
        <p:nvSpPr>
          <p:cNvPr id="55" name="TextBox 54"/>
          <p:cNvSpPr txBox="1"/>
          <p:nvPr/>
        </p:nvSpPr>
        <p:spPr>
          <a:xfrm>
            <a:off x="304800" y="2133602"/>
            <a:ext cx="6248400" cy="1277273"/>
          </a:xfrm>
          <a:prstGeom prst="rect">
            <a:avLst/>
          </a:prstGeom>
          <a:noFill/>
        </p:spPr>
        <p:txBody>
          <a:bodyPr wrap="square" rtlCol="0">
            <a:spAutoFit/>
          </a:bodyPr>
          <a:lstStyle/>
          <a:p>
            <a:r>
              <a:rPr lang="en-US" sz="1100" dirty="0" smtClean="0"/>
              <a:t>The View Transfer Progress function in NSTS allows the Licensee, Agency, and Administrator user to view  the status of open shipments in which the licensee is either the Sender or the Receiver .This  feature enables the user to view the details of the open shipments including shipment type, status, sending date, estimated arrival date, and to whom or from whom a shipment was made. </a:t>
            </a:r>
          </a:p>
          <a:p>
            <a:endParaRPr lang="en-US" sz="1100" dirty="0" smtClean="0"/>
          </a:p>
          <a:p>
            <a:endParaRPr lang="en-US" sz="1100" dirty="0"/>
          </a:p>
        </p:txBody>
      </p:sp>
      <p:sp>
        <p:nvSpPr>
          <p:cNvPr id="57" name="Rectangle 56"/>
          <p:cNvSpPr/>
          <p:nvPr/>
        </p:nvSpPr>
        <p:spPr>
          <a:xfrm>
            <a:off x="457200" y="38862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dirty="0"/>
          </a:p>
        </p:txBody>
      </p:sp>
      <p:sp>
        <p:nvSpPr>
          <p:cNvPr id="59" name="TextBox 58"/>
          <p:cNvSpPr txBox="1"/>
          <p:nvPr/>
        </p:nvSpPr>
        <p:spPr>
          <a:xfrm>
            <a:off x="457200" y="3962400"/>
            <a:ext cx="1524000" cy="261610"/>
          </a:xfrm>
          <a:prstGeom prst="rect">
            <a:avLst/>
          </a:prstGeom>
          <a:noFill/>
        </p:spPr>
        <p:txBody>
          <a:bodyPr wrap="square" rtlCol="0">
            <a:spAutoFit/>
          </a:bodyPr>
          <a:lstStyle/>
          <a:p>
            <a:r>
              <a:rPr lang="en-US" sz="1100" dirty="0" smtClean="0"/>
              <a:t>Scenario 3.2</a:t>
            </a:r>
            <a:endParaRPr lang="en-US" sz="1100" dirty="0"/>
          </a:p>
        </p:txBody>
      </p:sp>
      <p:grpSp>
        <p:nvGrpSpPr>
          <p:cNvPr id="2" name="Group 82"/>
          <p:cNvGrpSpPr>
            <a:grpSpLocks/>
          </p:cNvGrpSpPr>
          <p:nvPr/>
        </p:nvGrpSpPr>
        <p:grpSpPr bwMode="auto">
          <a:xfrm>
            <a:off x="1524000" y="5867400"/>
            <a:ext cx="685800" cy="762000"/>
            <a:chOff x="4976" y="2572"/>
            <a:chExt cx="346" cy="467"/>
          </a:xfrm>
        </p:grpSpPr>
        <p:sp>
          <p:nvSpPr>
            <p:cNvPr id="74"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78" name="Oval Callout 77"/>
          <p:cNvSpPr/>
          <p:nvPr/>
        </p:nvSpPr>
        <p:spPr>
          <a:xfrm>
            <a:off x="533400" y="4495800"/>
            <a:ext cx="2667000" cy="9906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I would like to view open shipments where my license is involved in the transaction</a:t>
            </a:r>
            <a:endParaRPr lang="en-US" sz="1100" dirty="0"/>
          </a:p>
        </p:txBody>
      </p:sp>
      <p:sp>
        <p:nvSpPr>
          <p:cNvPr id="80" name="TextBox 79"/>
          <p:cNvSpPr txBox="1"/>
          <p:nvPr/>
        </p:nvSpPr>
        <p:spPr>
          <a:xfrm>
            <a:off x="3200400" y="4876800"/>
            <a:ext cx="3124200" cy="3231654"/>
          </a:xfrm>
          <a:prstGeom prst="rect">
            <a:avLst/>
          </a:prstGeom>
          <a:noFill/>
        </p:spPr>
        <p:txBody>
          <a:bodyPr wrap="square" rtlCol="0">
            <a:spAutoFit/>
          </a:bodyPr>
          <a:lstStyle/>
          <a:p>
            <a:pPr lvl="0">
              <a:buFont typeface="Arial" pitchFamily="34" charset="0"/>
              <a:buChar char="•"/>
            </a:pPr>
            <a:r>
              <a:rPr lang="en-US" sz="1200" dirty="0" smtClean="0"/>
              <a:t> From the NSTS Main Menu, under Transfer Management, click the </a:t>
            </a:r>
            <a:r>
              <a:rPr lang="en-US" sz="1200" b="1" dirty="0" smtClean="0"/>
              <a:t>View Transfer Progress</a:t>
            </a:r>
            <a:r>
              <a:rPr lang="en-US" sz="1200" dirty="0" smtClean="0"/>
              <a:t> link. </a:t>
            </a:r>
          </a:p>
          <a:p>
            <a:pPr lvl="0"/>
            <a:r>
              <a:rPr lang="en-US" sz="1200" dirty="0" smtClean="0"/>
              <a:t> </a:t>
            </a:r>
          </a:p>
          <a:p>
            <a:pPr lvl="0">
              <a:buFont typeface="Arial" pitchFamily="34" charset="0"/>
              <a:buChar char="•"/>
            </a:pPr>
            <a:r>
              <a:rPr lang="en-US" sz="1200" dirty="0" smtClean="0"/>
              <a:t>For licensees, a list of  open shipments in which the licensee is either the Sender or Receiver will be displayed.</a:t>
            </a:r>
          </a:p>
          <a:p>
            <a:pPr lvl="0">
              <a:buFont typeface="Arial" pitchFamily="34" charset="0"/>
              <a:buChar char="•"/>
            </a:pPr>
            <a:endParaRPr lang="en-US" sz="1200" dirty="0" smtClean="0"/>
          </a:p>
          <a:p>
            <a:pPr lvl="0">
              <a:buFont typeface="Arial" pitchFamily="34" charset="0"/>
              <a:buChar char="•"/>
            </a:pPr>
            <a:r>
              <a:rPr lang="en-US" sz="1200" dirty="0" smtClean="0"/>
              <a:t>From the shipment list, select the radio button of the desired shipment to be viewed and click the </a:t>
            </a:r>
            <a:r>
              <a:rPr lang="en-US" sz="1200" b="1" dirty="0" smtClean="0"/>
              <a:t>Continue</a:t>
            </a:r>
            <a:r>
              <a:rPr lang="en-US" sz="1200" dirty="0" smtClean="0"/>
              <a:t> button.  The View Transfer Progress window will be displayed.</a:t>
            </a:r>
          </a:p>
          <a:p>
            <a:pPr lvl="0"/>
            <a:endParaRPr lang="en-US" sz="1200" dirty="0" smtClean="0"/>
          </a:p>
          <a:p>
            <a:pPr>
              <a:buFont typeface="Arial" pitchFamily="34" charset="0"/>
              <a:buChar char="•"/>
            </a:pPr>
            <a:endParaRPr lang="en-US" sz="1200" dirty="0" smtClean="0"/>
          </a:p>
          <a:p>
            <a:endParaRPr lang="en-US" sz="1200" dirty="0" smtClean="0"/>
          </a:p>
          <a:p>
            <a:pPr>
              <a:buFont typeface="Arial" pitchFamily="34" charset="0"/>
              <a:buChar char="•"/>
            </a:pPr>
            <a:endParaRPr lang="en-US" sz="1200" dirty="0"/>
          </a:p>
        </p:txBody>
      </p:sp>
      <p:sp>
        <p:nvSpPr>
          <p:cNvPr id="19" name="Slide Number Placeholder 18"/>
          <p:cNvSpPr>
            <a:spLocks noGrp="1"/>
          </p:cNvSpPr>
          <p:nvPr>
            <p:ph type="sldNum" sz="quarter" idx="12"/>
          </p:nvPr>
        </p:nvSpPr>
        <p:spPr/>
        <p:txBody>
          <a:bodyPr/>
          <a:lstStyle/>
          <a:p>
            <a:fld id="{4A4C55D3-80C2-40D0-AD82-A9B311009251}"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3.2</a:t>
            </a:r>
            <a:r>
              <a:rPr lang="en-US" dirty="0" smtClean="0"/>
              <a:t> </a:t>
            </a:r>
            <a:r>
              <a:rPr lang="en-US" dirty="0"/>
              <a:t/>
            </a:r>
            <a:br>
              <a:rPr lang="en-US" dirty="0"/>
            </a:br>
            <a:r>
              <a:rPr lang="en-US" sz="1800" dirty="0" smtClean="0"/>
              <a:t>View Transfer Progress</a:t>
            </a:r>
            <a:endParaRPr lang="en-US" sz="800" dirty="0"/>
          </a:p>
        </p:txBody>
      </p:sp>
      <p:sp>
        <p:nvSpPr>
          <p:cNvPr id="11" name="TextBox 10"/>
          <p:cNvSpPr txBox="1"/>
          <p:nvPr/>
        </p:nvSpPr>
        <p:spPr>
          <a:xfrm>
            <a:off x="381000" y="2057404"/>
            <a:ext cx="6019800" cy="1492716"/>
          </a:xfrm>
          <a:prstGeom prst="rect">
            <a:avLst/>
          </a:prstGeom>
          <a:noFill/>
        </p:spPr>
        <p:txBody>
          <a:bodyPr wrap="square" rtlCol="0">
            <a:spAutoFit/>
          </a:bodyPr>
          <a:lstStyle/>
          <a:p>
            <a:r>
              <a:rPr lang="en-US" sz="1200" b="1" u="sng" dirty="0" smtClean="0"/>
              <a:t>To View Transfer Progress:</a:t>
            </a:r>
          </a:p>
          <a:p>
            <a:endParaRPr lang="en-US" sz="1200" b="1" u="sng" dirty="0" smtClean="0"/>
          </a:p>
          <a:p>
            <a:pPr marL="228600" lvl="0" indent="-228600">
              <a:buFont typeface="+mj-lt"/>
              <a:buAutoNum type="arabicPeriod"/>
            </a:pPr>
            <a:r>
              <a:rPr lang="en-US" sz="1100" dirty="0" smtClean="0"/>
              <a:t>From the NSTS Main Menu, under Transfer Management, click the </a:t>
            </a:r>
            <a:r>
              <a:rPr lang="en-US" sz="1100" b="1" dirty="0" smtClean="0"/>
              <a:t>View Transfer Progress</a:t>
            </a:r>
            <a:r>
              <a:rPr lang="en-US" sz="1100" dirty="0" smtClean="0"/>
              <a:t> link.  </a:t>
            </a:r>
          </a:p>
          <a:p>
            <a:r>
              <a:rPr lang="en-US" sz="1100" dirty="0" smtClean="0"/>
              <a:t> </a:t>
            </a:r>
          </a:p>
          <a:p>
            <a:pPr marL="685800" lvl="1" indent="-228600">
              <a:buFont typeface="+mj-lt"/>
              <a:buAutoNum type="alphaUcPeriod"/>
            </a:pPr>
            <a:r>
              <a:rPr lang="en-US" sz="1100" dirty="0" smtClean="0"/>
              <a:t>If the user is a licensee, a list of any open shipments in which the licensee is either the Sender or Receiver will be automatically displayed.</a:t>
            </a:r>
          </a:p>
          <a:p>
            <a:endParaRPr lang="en-US" sz="1200" b="1" u="sng" dirty="0" smtClean="0"/>
          </a:p>
        </p:txBody>
      </p:sp>
      <p:pic>
        <p:nvPicPr>
          <p:cNvPr id="30726" name="Picture 6" descr="View Transfer Progress 1"/>
          <p:cNvPicPr>
            <a:picLocks noChangeAspect="1" noChangeArrowheads="1"/>
          </p:cNvPicPr>
          <p:nvPr/>
        </p:nvPicPr>
        <p:blipFill>
          <a:blip r:embed="rId5" cstate="print"/>
          <a:srcRect/>
          <a:stretch>
            <a:fillRect/>
          </a:stretch>
        </p:blipFill>
        <p:spPr bwMode="auto">
          <a:xfrm>
            <a:off x="304800" y="3505202"/>
            <a:ext cx="6172200" cy="1612900"/>
          </a:xfrm>
          <a:prstGeom prst="rect">
            <a:avLst/>
          </a:prstGeom>
          <a:noFill/>
          <a:ln w="9525">
            <a:noFill/>
            <a:miter lim="800000"/>
            <a:headEnd/>
            <a:tailEnd/>
          </a:ln>
        </p:spPr>
      </p:pic>
      <p:sp>
        <p:nvSpPr>
          <p:cNvPr id="15" name="TextBox 14"/>
          <p:cNvSpPr txBox="1"/>
          <p:nvPr/>
        </p:nvSpPr>
        <p:spPr>
          <a:xfrm>
            <a:off x="381000" y="5410204"/>
            <a:ext cx="5943600" cy="938719"/>
          </a:xfrm>
          <a:prstGeom prst="rect">
            <a:avLst/>
          </a:prstGeom>
          <a:noFill/>
        </p:spPr>
        <p:txBody>
          <a:bodyPr wrap="square" rtlCol="0">
            <a:spAutoFit/>
          </a:bodyPr>
          <a:lstStyle/>
          <a:p>
            <a:pPr marL="685800" lvl="1" indent="-228600">
              <a:buFont typeface="+mj-lt"/>
              <a:buAutoNum type="alphaUcPeriod" startAt="2"/>
            </a:pPr>
            <a:r>
              <a:rPr lang="en-US" sz="1100" dirty="0" smtClean="0"/>
              <a:t>An NRC or Licensing Agency staff user will be presented with the Search and Choose Shipment and Associated Sources search criteria window.  The search will return a list of open shipments meeting the criteria entered.</a:t>
            </a:r>
          </a:p>
          <a:p>
            <a:pPr marL="685800" lvl="1" indent="-228600"/>
            <a:endParaRPr lang="en-US" sz="1100" dirty="0" smtClean="0"/>
          </a:p>
          <a:p>
            <a:pPr marL="685800" lvl="1" indent="-228600"/>
            <a:endParaRPr lang="en-US" sz="1100" dirty="0" smtClean="0"/>
          </a:p>
        </p:txBody>
      </p:sp>
      <p:sp>
        <p:nvSpPr>
          <p:cNvPr id="17" name="TextBox 16"/>
          <p:cNvSpPr txBox="1"/>
          <p:nvPr/>
        </p:nvSpPr>
        <p:spPr>
          <a:xfrm>
            <a:off x="533400" y="6324603"/>
            <a:ext cx="5943600" cy="430887"/>
          </a:xfrm>
          <a:prstGeom prst="rect">
            <a:avLst/>
          </a:prstGeom>
          <a:noFill/>
        </p:spPr>
        <p:txBody>
          <a:bodyPr wrap="square" rtlCol="0">
            <a:spAutoFit/>
          </a:bodyPr>
          <a:lstStyle/>
          <a:p>
            <a:pPr marL="342900" indent="-342900">
              <a:buFont typeface="+mj-lt"/>
              <a:buAutoNum type="arabicPeriod" startAt="2"/>
            </a:pPr>
            <a:r>
              <a:rPr lang="en-US" sz="1100" dirty="0" smtClean="0"/>
              <a:t>Enter the search criteria and click the </a:t>
            </a:r>
            <a:r>
              <a:rPr lang="en-US" sz="1100" b="1" dirty="0" smtClean="0"/>
              <a:t>Search</a:t>
            </a:r>
            <a:r>
              <a:rPr lang="en-US" sz="1100" dirty="0" smtClean="0"/>
              <a:t> button.  The search results will be displayed below the search criteria box.</a:t>
            </a:r>
            <a:endParaRPr lang="en-US" sz="1100" dirty="0"/>
          </a:p>
        </p:txBody>
      </p:sp>
      <p:pic>
        <p:nvPicPr>
          <p:cNvPr id="30728" name="Picture 8" descr="View Transfer Progress 5"/>
          <p:cNvPicPr>
            <a:picLocks noChangeAspect="1" noChangeArrowheads="1"/>
          </p:cNvPicPr>
          <p:nvPr/>
        </p:nvPicPr>
        <p:blipFill>
          <a:blip r:embed="rId6" cstate="print"/>
          <a:srcRect/>
          <a:stretch>
            <a:fillRect/>
          </a:stretch>
        </p:blipFill>
        <p:spPr bwMode="auto">
          <a:xfrm>
            <a:off x="381000" y="6858002"/>
            <a:ext cx="6172200" cy="1257300"/>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4A4C55D3-80C2-40D0-AD82-A9B311009251}"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smtClean="0"/>
              <a:t>Scenario 3.2</a:t>
            </a:r>
            <a:r>
              <a:rPr lang="en-US" dirty="0" smtClean="0"/>
              <a:t> </a:t>
            </a:r>
            <a:br>
              <a:rPr lang="en-US" dirty="0" smtClean="0"/>
            </a:br>
            <a:r>
              <a:rPr lang="en-US" sz="1800" dirty="0" smtClean="0"/>
              <a:t>View Transfer Progress</a:t>
            </a:r>
            <a:endParaRPr lang="en-US" sz="800" dirty="0"/>
          </a:p>
        </p:txBody>
      </p:sp>
      <p:sp>
        <p:nvSpPr>
          <p:cNvPr id="11" name="TextBox 10"/>
          <p:cNvSpPr txBox="1"/>
          <p:nvPr/>
        </p:nvSpPr>
        <p:spPr>
          <a:xfrm>
            <a:off x="381000" y="2057404"/>
            <a:ext cx="6019800" cy="1200329"/>
          </a:xfrm>
          <a:prstGeom prst="rect">
            <a:avLst/>
          </a:prstGeom>
          <a:noFill/>
        </p:spPr>
        <p:txBody>
          <a:bodyPr wrap="square" rtlCol="0">
            <a:spAutoFit/>
          </a:bodyPr>
          <a:lstStyle/>
          <a:p>
            <a:r>
              <a:rPr lang="en-US" sz="1200" b="1" u="sng" dirty="0" smtClean="0"/>
              <a:t>View Transfer Progress Cont.:</a:t>
            </a:r>
          </a:p>
          <a:p>
            <a:endParaRPr lang="en-US" sz="1200" b="1" u="sng" dirty="0" smtClean="0"/>
          </a:p>
          <a:p>
            <a:pPr marL="228600" indent="-228600">
              <a:buFont typeface="+mj-lt"/>
              <a:buAutoNum type="arabicPeriod" startAt="3"/>
            </a:pPr>
            <a:r>
              <a:rPr lang="en-US" sz="1200" dirty="0" smtClean="0"/>
              <a:t>From the shipment list, select the radio button  for the desired shipment to be viewed and click the </a:t>
            </a:r>
            <a:r>
              <a:rPr lang="en-US" sz="1200" b="1" dirty="0" smtClean="0"/>
              <a:t>Continue</a:t>
            </a:r>
            <a:r>
              <a:rPr lang="en-US" sz="1200" dirty="0" smtClean="0"/>
              <a:t> button.  The View Transfer Progress window will be displayed.</a:t>
            </a:r>
          </a:p>
          <a:p>
            <a:endParaRPr lang="en-US" sz="1200" b="1" u="sng" dirty="0" smtClean="0"/>
          </a:p>
        </p:txBody>
      </p:sp>
      <p:pic>
        <p:nvPicPr>
          <p:cNvPr id="32770" name="Picture 2" descr="View Transfer Progress 3"/>
          <p:cNvPicPr>
            <a:picLocks noChangeAspect="1" noChangeArrowheads="1"/>
          </p:cNvPicPr>
          <p:nvPr/>
        </p:nvPicPr>
        <p:blipFill>
          <a:blip r:embed="rId5" cstate="print"/>
          <a:srcRect/>
          <a:stretch>
            <a:fillRect/>
          </a:stretch>
        </p:blipFill>
        <p:spPr bwMode="auto">
          <a:xfrm>
            <a:off x="533400" y="3200400"/>
            <a:ext cx="5791200" cy="2895600"/>
          </a:xfrm>
          <a:prstGeom prst="rect">
            <a:avLst/>
          </a:prstGeom>
          <a:noFill/>
          <a:ln w="9525">
            <a:noFill/>
            <a:miter lim="800000"/>
            <a:headEnd/>
            <a:tailEnd/>
          </a:ln>
        </p:spPr>
      </p:pic>
      <p:sp>
        <p:nvSpPr>
          <p:cNvPr id="13" name="TextBox 12"/>
          <p:cNvSpPr txBox="1"/>
          <p:nvPr/>
        </p:nvSpPr>
        <p:spPr>
          <a:xfrm>
            <a:off x="457200" y="6324600"/>
            <a:ext cx="6019800" cy="1938992"/>
          </a:xfrm>
          <a:prstGeom prst="rect">
            <a:avLst/>
          </a:prstGeom>
          <a:noFill/>
        </p:spPr>
        <p:txBody>
          <a:bodyPr wrap="square" rtlCol="0">
            <a:spAutoFit/>
          </a:bodyPr>
          <a:lstStyle/>
          <a:p>
            <a:pPr marL="228600" indent="-228600">
              <a:buAutoNum type="arabicPeriod" startAt="4"/>
            </a:pPr>
            <a:r>
              <a:rPr lang="en-US" sz="1200" dirty="0" smtClean="0"/>
              <a:t>Review the information provided.  For more details on either the Sending Licensee or the Receiving Licensee, click the applicable </a:t>
            </a:r>
            <a:r>
              <a:rPr lang="en-US" sz="1200" b="1" dirty="0" smtClean="0"/>
              <a:t>Additional License Information</a:t>
            </a:r>
            <a:r>
              <a:rPr lang="en-US" sz="1200" dirty="0" smtClean="0"/>
              <a:t> link on the right side of the window.</a:t>
            </a:r>
          </a:p>
          <a:p>
            <a:pPr marL="228600" indent="-228600"/>
            <a:endParaRPr lang="en-US" sz="1200" dirty="0" smtClean="0"/>
          </a:p>
          <a:p>
            <a:pPr marL="228600" indent="-228600">
              <a:buFont typeface="+mj-lt"/>
              <a:buAutoNum type="arabicPeriod" startAt="5"/>
            </a:pPr>
            <a:r>
              <a:rPr lang="en-US" sz="1200" dirty="0" smtClean="0"/>
              <a:t>Click the button to return to the View Transfer Progress window.</a:t>
            </a:r>
          </a:p>
          <a:p>
            <a:pPr marL="228600" indent="-228600">
              <a:buFont typeface="+mj-lt"/>
              <a:buAutoNum type="arabicPeriod" startAt="5"/>
            </a:pPr>
            <a:endParaRPr lang="en-US" sz="1200" dirty="0" smtClean="0"/>
          </a:p>
          <a:p>
            <a:pPr marL="228600" indent="-228600">
              <a:buFont typeface="+mj-lt"/>
              <a:buAutoNum type="arabicPeriod" startAt="6"/>
            </a:pPr>
            <a:r>
              <a:rPr lang="en-US" sz="1200" dirty="0" smtClean="0"/>
              <a:t>From the View Transfer Progress window, click the </a:t>
            </a:r>
            <a:r>
              <a:rPr lang="en-US" sz="1200" b="1" dirty="0" smtClean="0"/>
              <a:t>Back to Menu</a:t>
            </a:r>
            <a:r>
              <a:rPr lang="en-US" sz="1200" dirty="0" smtClean="0"/>
              <a:t> button to return to the NSTS Main Menu.</a:t>
            </a:r>
          </a:p>
          <a:p>
            <a:pPr marL="228600" indent="-228600">
              <a:buAutoNum type="arabicPeriod" startAt="4"/>
            </a:pPr>
            <a:endParaRPr lang="en-US" sz="1200" dirty="0" smtClean="0"/>
          </a:p>
          <a:p>
            <a:pPr marL="228600" indent="-228600"/>
            <a:endParaRPr lang="en-US" sz="1200" b="1" u="sng" dirty="0" smtClean="0"/>
          </a:p>
        </p:txBody>
      </p:sp>
      <p:sp>
        <p:nvSpPr>
          <p:cNvPr id="12" name="Slide Number Placeholder 11"/>
          <p:cNvSpPr>
            <a:spLocks noGrp="1"/>
          </p:cNvSpPr>
          <p:nvPr>
            <p:ph type="sldNum" sz="quarter" idx="12"/>
          </p:nvPr>
        </p:nvSpPr>
        <p:spPr/>
        <p:txBody>
          <a:bodyPr/>
          <a:lstStyle/>
          <a:p>
            <a:fld id="{4A4C55D3-80C2-40D0-AD82-A9B311009251}"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3.3</a:t>
            </a:r>
            <a:r>
              <a:rPr lang="en-US" dirty="0" smtClean="0"/>
              <a:t> </a:t>
            </a:r>
            <a:r>
              <a:rPr lang="en-US" dirty="0"/>
              <a:t/>
            </a:r>
            <a:br>
              <a:rPr lang="en-US" dirty="0"/>
            </a:br>
            <a:r>
              <a:rPr lang="en-US" sz="1600" dirty="0" smtClean="0"/>
              <a:t>Specify Long-Term Storage Sources</a:t>
            </a:r>
            <a:endParaRPr lang="en-US" sz="800" dirty="0"/>
          </a:p>
        </p:txBody>
      </p:sp>
      <p:sp>
        <p:nvSpPr>
          <p:cNvPr id="55" name="TextBox 54"/>
          <p:cNvSpPr txBox="1"/>
          <p:nvPr/>
        </p:nvSpPr>
        <p:spPr>
          <a:xfrm>
            <a:off x="304800" y="2133604"/>
            <a:ext cx="6248400" cy="938719"/>
          </a:xfrm>
          <a:prstGeom prst="rect">
            <a:avLst/>
          </a:prstGeom>
          <a:noFill/>
        </p:spPr>
        <p:txBody>
          <a:bodyPr wrap="square" rtlCol="0">
            <a:spAutoFit/>
          </a:bodyPr>
          <a:lstStyle/>
          <a:p>
            <a:r>
              <a:rPr lang="en-US" sz="1100" dirty="0" smtClean="0"/>
              <a:t>The Specify Long-Term Storage Sources function in NSTS allows the Licensee,(Agency, and Administrator users as a surrogate) that has sources which are no longer in use, yet which cannot be disposed of (e.g., Greater Than Class C) to indicate that the source is in long-term storage. </a:t>
            </a:r>
          </a:p>
          <a:p>
            <a:endParaRPr lang="en-US" sz="1100" dirty="0" smtClean="0"/>
          </a:p>
          <a:p>
            <a:endParaRPr lang="en-US" sz="1100" dirty="0"/>
          </a:p>
        </p:txBody>
      </p:sp>
      <p:sp>
        <p:nvSpPr>
          <p:cNvPr id="57" name="Rectangle 56"/>
          <p:cNvSpPr/>
          <p:nvPr/>
        </p:nvSpPr>
        <p:spPr>
          <a:xfrm>
            <a:off x="381000" y="3048000"/>
            <a:ext cx="6096000" cy="5181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dirty="0"/>
          </a:p>
        </p:txBody>
      </p:sp>
      <p:sp>
        <p:nvSpPr>
          <p:cNvPr id="59" name="TextBox 58"/>
          <p:cNvSpPr txBox="1"/>
          <p:nvPr/>
        </p:nvSpPr>
        <p:spPr>
          <a:xfrm>
            <a:off x="457200" y="3200400"/>
            <a:ext cx="1524000" cy="261610"/>
          </a:xfrm>
          <a:prstGeom prst="rect">
            <a:avLst/>
          </a:prstGeom>
          <a:noFill/>
        </p:spPr>
        <p:txBody>
          <a:bodyPr wrap="square" rtlCol="0">
            <a:spAutoFit/>
          </a:bodyPr>
          <a:lstStyle/>
          <a:p>
            <a:r>
              <a:rPr lang="en-US" sz="1100" dirty="0" smtClean="0"/>
              <a:t>Scenario 3.3</a:t>
            </a:r>
            <a:endParaRPr lang="en-US" sz="1100" dirty="0"/>
          </a:p>
        </p:txBody>
      </p:sp>
      <p:grpSp>
        <p:nvGrpSpPr>
          <p:cNvPr id="2" name="Group 82"/>
          <p:cNvGrpSpPr>
            <a:grpSpLocks/>
          </p:cNvGrpSpPr>
          <p:nvPr/>
        </p:nvGrpSpPr>
        <p:grpSpPr bwMode="auto">
          <a:xfrm>
            <a:off x="1752600" y="6172200"/>
            <a:ext cx="685800" cy="762000"/>
            <a:chOff x="4976" y="2572"/>
            <a:chExt cx="346" cy="467"/>
          </a:xfrm>
        </p:grpSpPr>
        <p:sp>
          <p:nvSpPr>
            <p:cNvPr id="74"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78" name="Oval Callout 77"/>
          <p:cNvSpPr/>
          <p:nvPr/>
        </p:nvSpPr>
        <p:spPr>
          <a:xfrm>
            <a:off x="533400" y="5029200"/>
            <a:ext cx="3276600" cy="8382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I have sources no longer in use that are not able to be disposed of.  How can I update NSTS with this information? </a:t>
            </a:r>
            <a:endParaRPr lang="en-US" sz="1100" dirty="0"/>
          </a:p>
        </p:txBody>
      </p:sp>
      <p:sp>
        <p:nvSpPr>
          <p:cNvPr id="80" name="TextBox 79"/>
          <p:cNvSpPr txBox="1"/>
          <p:nvPr/>
        </p:nvSpPr>
        <p:spPr>
          <a:xfrm>
            <a:off x="3886200" y="2971802"/>
            <a:ext cx="2667000" cy="6186309"/>
          </a:xfrm>
          <a:prstGeom prst="rect">
            <a:avLst/>
          </a:prstGeom>
          <a:noFill/>
        </p:spPr>
        <p:txBody>
          <a:bodyPr wrap="square" rtlCol="0">
            <a:spAutoFit/>
          </a:bodyPr>
          <a:lstStyle/>
          <a:p>
            <a:pPr lvl="0">
              <a:buFont typeface="Arial" pitchFamily="34" charset="0"/>
              <a:buChar char="•"/>
            </a:pPr>
            <a:endParaRPr lang="en-US" sz="1200" dirty="0" smtClean="0"/>
          </a:p>
          <a:p>
            <a:pPr lvl="0">
              <a:buFont typeface="Arial" pitchFamily="34" charset="0"/>
              <a:buChar char="•"/>
            </a:pPr>
            <a:endParaRPr lang="en-US" sz="1200" dirty="0" smtClean="0"/>
          </a:p>
          <a:p>
            <a:pPr lvl="0">
              <a:buFont typeface="Arial" pitchFamily="34" charset="0"/>
              <a:buChar char="•"/>
            </a:pPr>
            <a:r>
              <a:rPr lang="en-US" sz="1200" dirty="0" smtClean="0"/>
              <a:t> From the NSTS Main Menu, under Source  Management, click the </a:t>
            </a:r>
            <a:r>
              <a:rPr lang="en-US" sz="1200" b="1" dirty="0" smtClean="0"/>
              <a:t>Specify Long-Term Storage Sources</a:t>
            </a:r>
            <a:r>
              <a:rPr lang="en-US" sz="1200" dirty="0" smtClean="0"/>
              <a:t> link. </a:t>
            </a:r>
          </a:p>
          <a:p>
            <a:pPr lvl="0"/>
            <a:r>
              <a:rPr lang="en-US" sz="1200" dirty="0" smtClean="0"/>
              <a:t> </a:t>
            </a:r>
          </a:p>
          <a:p>
            <a:pPr>
              <a:buFont typeface="Arial" pitchFamily="34" charset="0"/>
              <a:buChar char="•"/>
            </a:pPr>
            <a:r>
              <a:rPr lang="en-US" sz="1200" dirty="0" smtClean="0"/>
              <a:t>The Search Sources for Specify Long-Term Storage window will be displayed.</a:t>
            </a:r>
          </a:p>
          <a:p>
            <a:pPr>
              <a:buFont typeface="Arial" pitchFamily="34" charset="0"/>
              <a:buChar char="•"/>
            </a:pPr>
            <a:endParaRPr lang="en-US" sz="1200" dirty="0" smtClean="0"/>
          </a:p>
          <a:p>
            <a:pPr>
              <a:buFont typeface="Arial" pitchFamily="34" charset="0"/>
              <a:buChar char="•"/>
            </a:pPr>
            <a:r>
              <a:rPr lang="en-US" sz="1200" dirty="0" smtClean="0"/>
              <a:t>Enter source criteria and click search</a:t>
            </a:r>
          </a:p>
          <a:p>
            <a:pPr>
              <a:buFont typeface="Arial" pitchFamily="34" charset="0"/>
              <a:buChar char="•"/>
            </a:pPr>
            <a:endParaRPr lang="en-US" sz="1200" dirty="0" smtClean="0"/>
          </a:p>
          <a:p>
            <a:pPr>
              <a:buFont typeface="Arial" pitchFamily="34" charset="0"/>
              <a:buChar char="•"/>
            </a:pPr>
            <a:r>
              <a:rPr lang="en-US" sz="1200" dirty="0" smtClean="0"/>
              <a:t>From the results select the desired source and click the </a:t>
            </a:r>
            <a:r>
              <a:rPr lang="en-US" sz="1200" b="1" dirty="0" smtClean="0"/>
              <a:t>Specify Long-Term Storage</a:t>
            </a:r>
            <a:r>
              <a:rPr lang="en-US" sz="1200" dirty="0" smtClean="0"/>
              <a:t> button</a:t>
            </a:r>
          </a:p>
          <a:p>
            <a:pPr>
              <a:buFont typeface="Arial" pitchFamily="34" charset="0"/>
              <a:buChar char="•"/>
            </a:pPr>
            <a:endParaRPr lang="en-US" sz="1200" dirty="0" smtClean="0"/>
          </a:p>
          <a:p>
            <a:pPr>
              <a:buFont typeface="Arial" pitchFamily="34" charset="0"/>
              <a:buChar char="•"/>
            </a:pPr>
            <a:r>
              <a:rPr lang="en-US" sz="1200" dirty="0" smtClean="0"/>
              <a:t>Enter the Long-Term Storage Date and Reason  and click the save button.</a:t>
            </a:r>
          </a:p>
          <a:p>
            <a:pPr>
              <a:buFont typeface="Arial" pitchFamily="34" charset="0"/>
              <a:buChar char="•"/>
            </a:pPr>
            <a:endParaRPr lang="en-US" sz="1200" dirty="0" smtClean="0"/>
          </a:p>
          <a:p>
            <a:pPr lvl="0">
              <a:buFont typeface="Arial" pitchFamily="34" charset="0"/>
              <a:buChar char="•"/>
            </a:pPr>
            <a:r>
              <a:rPr lang="en-US" sz="1200" dirty="0" smtClean="0"/>
              <a:t>The Specify Long-Term Storage Source Confirmation window will be displayed.</a:t>
            </a:r>
          </a:p>
          <a:p>
            <a:r>
              <a:rPr lang="en-US" sz="1200" dirty="0" smtClean="0"/>
              <a:t> </a:t>
            </a:r>
          </a:p>
          <a:p>
            <a:pPr>
              <a:buFont typeface="Arial" pitchFamily="34" charset="0"/>
              <a:buChar char="•"/>
            </a:pPr>
            <a:endParaRPr lang="en-US" sz="1200" dirty="0" smtClean="0"/>
          </a:p>
          <a:p>
            <a:pPr>
              <a:buFont typeface="Arial" pitchFamily="34" charset="0"/>
              <a:buChar char="•"/>
            </a:pPr>
            <a:endParaRPr lang="en-US" sz="1200" dirty="0" smtClean="0"/>
          </a:p>
          <a:p>
            <a:pPr>
              <a:buFont typeface="Arial" pitchFamily="34" charset="0"/>
              <a:buChar char="•"/>
            </a:pPr>
            <a:endParaRPr lang="en-US" sz="1200" dirty="0" smtClean="0"/>
          </a:p>
          <a:p>
            <a:pPr lvl="0"/>
            <a:endParaRPr lang="en-US" sz="1200" dirty="0" smtClean="0"/>
          </a:p>
          <a:p>
            <a:pPr>
              <a:buFont typeface="Arial" pitchFamily="34" charset="0"/>
              <a:buChar char="•"/>
            </a:pPr>
            <a:endParaRPr lang="en-US" sz="1200" dirty="0" smtClean="0"/>
          </a:p>
          <a:p>
            <a:endParaRPr lang="en-US" sz="1200" dirty="0" smtClean="0"/>
          </a:p>
          <a:p>
            <a:pPr>
              <a:buFont typeface="Arial" pitchFamily="34" charset="0"/>
              <a:buChar char="•"/>
            </a:pPr>
            <a:endParaRPr lang="en-US" sz="1200" dirty="0"/>
          </a:p>
        </p:txBody>
      </p:sp>
      <p:sp>
        <p:nvSpPr>
          <p:cNvPr id="19" name="Slide Number Placeholder 18"/>
          <p:cNvSpPr>
            <a:spLocks noGrp="1"/>
          </p:cNvSpPr>
          <p:nvPr>
            <p:ph type="sldNum" sz="quarter" idx="12"/>
          </p:nvPr>
        </p:nvSpPr>
        <p:spPr/>
        <p:txBody>
          <a:bodyPr/>
          <a:lstStyle/>
          <a:p>
            <a:fld id="{4A4C55D3-80C2-40D0-AD82-A9B311009251}"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3.3</a:t>
            </a:r>
            <a:r>
              <a:rPr lang="en-US" dirty="0" smtClean="0"/>
              <a:t> </a:t>
            </a:r>
            <a:r>
              <a:rPr lang="en-US" dirty="0"/>
              <a:t/>
            </a:r>
            <a:br>
              <a:rPr lang="en-US" dirty="0"/>
            </a:br>
            <a:r>
              <a:rPr lang="en-US" sz="1800" dirty="0" smtClean="0"/>
              <a:t>Specify Long-Term Storage Sources</a:t>
            </a:r>
            <a:endParaRPr lang="en-US" sz="800" dirty="0"/>
          </a:p>
        </p:txBody>
      </p:sp>
      <p:sp>
        <p:nvSpPr>
          <p:cNvPr id="11" name="TextBox 10"/>
          <p:cNvSpPr txBox="1"/>
          <p:nvPr/>
        </p:nvSpPr>
        <p:spPr>
          <a:xfrm>
            <a:off x="381000" y="2057403"/>
            <a:ext cx="6019800" cy="969496"/>
          </a:xfrm>
          <a:prstGeom prst="rect">
            <a:avLst/>
          </a:prstGeom>
          <a:noFill/>
        </p:spPr>
        <p:txBody>
          <a:bodyPr wrap="square" rtlCol="0">
            <a:spAutoFit/>
          </a:bodyPr>
          <a:lstStyle/>
          <a:p>
            <a:r>
              <a:rPr lang="en-US" sz="1200" b="1" u="sng" dirty="0" smtClean="0"/>
              <a:t>To Specify Long-Term Storage Sources:</a:t>
            </a:r>
          </a:p>
          <a:p>
            <a:endParaRPr lang="en-US" sz="1200" b="1" u="sng" dirty="0" smtClean="0"/>
          </a:p>
          <a:p>
            <a:pPr marL="228600" indent="-228600">
              <a:buFont typeface="+mj-lt"/>
              <a:buAutoNum type="arabicPeriod"/>
            </a:pPr>
            <a:r>
              <a:rPr lang="en-US" sz="1100" dirty="0" smtClean="0"/>
              <a:t>From the NSTS Main Menu, under  the Source Management, click the </a:t>
            </a:r>
            <a:r>
              <a:rPr lang="en-US" sz="1100" b="1" dirty="0" smtClean="0"/>
              <a:t>Specify Long-Term Storage Sources </a:t>
            </a:r>
            <a:r>
              <a:rPr lang="en-US" sz="1100" dirty="0" smtClean="0"/>
              <a:t>link. The Search Sources for Specify Long-Term Storage window will be displayed.</a:t>
            </a:r>
            <a:endParaRPr lang="en-US" sz="1200" b="1" u="sng" dirty="0" smtClean="0"/>
          </a:p>
        </p:txBody>
      </p:sp>
      <p:pic>
        <p:nvPicPr>
          <p:cNvPr id="33794" name="Picture 2" descr="Specify Long-Term Storage 1"/>
          <p:cNvPicPr>
            <a:picLocks noChangeAspect="1" noChangeArrowheads="1"/>
          </p:cNvPicPr>
          <p:nvPr/>
        </p:nvPicPr>
        <p:blipFill>
          <a:blip r:embed="rId5" cstate="print"/>
          <a:srcRect/>
          <a:stretch>
            <a:fillRect/>
          </a:stretch>
        </p:blipFill>
        <p:spPr bwMode="auto">
          <a:xfrm>
            <a:off x="697372" y="3048001"/>
            <a:ext cx="4724400" cy="2136187"/>
          </a:xfrm>
          <a:prstGeom prst="rect">
            <a:avLst/>
          </a:prstGeom>
          <a:noFill/>
          <a:ln w="9525">
            <a:noFill/>
            <a:miter lim="800000"/>
            <a:headEnd/>
            <a:tailEnd/>
          </a:ln>
        </p:spPr>
      </p:pic>
      <p:sp>
        <p:nvSpPr>
          <p:cNvPr id="13" name="TextBox 12"/>
          <p:cNvSpPr txBox="1"/>
          <p:nvPr/>
        </p:nvSpPr>
        <p:spPr>
          <a:xfrm>
            <a:off x="381000" y="5334002"/>
            <a:ext cx="6019800" cy="830997"/>
          </a:xfrm>
          <a:prstGeom prst="rect">
            <a:avLst/>
          </a:prstGeom>
          <a:noFill/>
        </p:spPr>
        <p:txBody>
          <a:bodyPr wrap="square" rtlCol="0">
            <a:spAutoFit/>
          </a:bodyPr>
          <a:lstStyle/>
          <a:p>
            <a:pPr marL="228600" lvl="0" indent="-228600">
              <a:buFont typeface="+mj-lt"/>
              <a:buAutoNum type="arabicPeriod" startAt="2"/>
            </a:pPr>
            <a:r>
              <a:rPr lang="en-US" sz="1200" dirty="0" smtClean="0"/>
              <a:t>Enter search criteria and click the </a:t>
            </a:r>
            <a:r>
              <a:rPr lang="en-US" sz="1200" b="1" dirty="0" smtClean="0"/>
              <a:t>Search</a:t>
            </a:r>
            <a:r>
              <a:rPr lang="en-US" sz="1200" dirty="0" smtClean="0"/>
              <a:t> button. </a:t>
            </a:r>
          </a:p>
          <a:p>
            <a:pPr marL="228600" lvl="0" indent="-228600"/>
            <a:endParaRPr lang="en-US" sz="1200" dirty="0" smtClean="0"/>
          </a:p>
          <a:p>
            <a:pPr marL="228600" lvl="0" indent="-228600"/>
            <a:r>
              <a:rPr lang="en-US" sz="1200" dirty="0" smtClean="0"/>
              <a:t>      A  list of sources meeting the search criteria will be displayed.  (If no criteria are entered, all trackable sources in the licensee’s inventory will be listed.)</a:t>
            </a:r>
            <a:endParaRPr lang="en-US" sz="1200" b="1" u="sng" dirty="0" smtClean="0"/>
          </a:p>
        </p:txBody>
      </p:sp>
      <p:pic>
        <p:nvPicPr>
          <p:cNvPr id="33795" name="Picture 3" descr="Specify Long-Term Storage 2"/>
          <p:cNvPicPr>
            <a:picLocks noChangeAspect="1" noChangeArrowheads="1"/>
          </p:cNvPicPr>
          <p:nvPr/>
        </p:nvPicPr>
        <p:blipFill>
          <a:blip r:embed="rId6" cstate="print"/>
          <a:srcRect/>
          <a:stretch>
            <a:fillRect/>
          </a:stretch>
        </p:blipFill>
        <p:spPr bwMode="auto">
          <a:xfrm>
            <a:off x="685801" y="6248400"/>
            <a:ext cx="4747544" cy="1981200"/>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A4C55D3-80C2-40D0-AD82-A9B311009251}"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3.3</a:t>
            </a:r>
            <a:r>
              <a:rPr lang="en-US" dirty="0" smtClean="0"/>
              <a:t> </a:t>
            </a:r>
            <a:r>
              <a:rPr lang="en-US" dirty="0"/>
              <a:t/>
            </a:r>
            <a:br>
              <a:rPr lang="en-US" dirty="0"/>
            </a:br>
            <a:r>
              <a:rPr lang="en-US" sz="1800" dirty="0" smtClean="0"/>
              <a:t>Specify Long-Term Storage Sources</a:t>
            </a:r>
            <a:endParaRPr lang="en-US" sz="800" dirty="0"/>
          </a:p>
        </p:txBody>
      </p:sp>
      <p:sp>
        <p:nvSpPr>
          <p:cNvPr id="11" name="TextBox 10"/>
          <p:cNvSpPr txBox="1"/>
          <p:nvPr/>
        </p:nvSpPr>
        <p:spPr>
          <a:xfrm>
            <a:off x="381000" y="2057403"/>
            <a:ext cx="6019800" cy="1200329"/>
          </a:xfrm>
          <a:prstGeom prst="rect">
            <a:avLst/>
          </a:prstGeom>
          <a:noFill/>
        </p:spPr>
        <p:txBody>
          <a:bodyPr wrap="square" rtlCol="0">
            <a:spAutoFit/>
          </a:bodyPr>
          <a:lstStyle/>
          <a:p>
            <a:r>
              <a:rPr lang="en-US" sz="1200" b="1" u="sng" dirty="0" smtClean="0"/>
              <a:t>Specify Long-Term Storage Sources cont.:</a:t>
            </a:r>
          </a:p>
          <a:p>
            <a:endParaRPr lang="en-US" sz="1200" b="1" u="sng" dirty="0" smtClean="0"/>
          </a:p>
          <a:p>
            <a:pPr marL="228600" lvl="0" indent="-228600">
              <a:buFont typeface="+mj-lt"/>
              <a:buAutoNum type="arabicPeriod" startAt="3"/>
            </a:pPr>
            <a:r>
              <a:rPr lang="en-US" sz="1200" dirty="0" smtClean="0"/>
              <a:t>From the search results displayed, select the radio button  for the desired source.  Then click the </a:t>
            </a:r>
            <a:r>
              <a:rPr lang="en-US" sz="1200" b="1" dirty="0" smtClean="0"/>
              <a:t>Specify Long-Term Storage</a:t>
            </a:r>
            <a:r>
              <a:rPr lang="en-US" sz="1200" dirty="0" smtClean="0"/>
              <a:t> button.</a:t>
            </a:r>
          </a:p>
          <a:p>
            <a:pPr marL="228600" lvl="0" indent="-228600">
              <a:buFont typeface="+mj-lt"/>
              <a:buAutoNum type="arabicPeriod" startAt="3"/>
            </a:pPr>
            <a:endParaRPr lang="en-US" sz="1200" dirty="0" smtClean="0"/>
          </a:p>
          <a:p>
            <a:pPr marL="228600" indent="-228600">
              <a:buFont typeface="+mj-lt"/>
              <a:buAutoNum type="arabicPeriod" startAt="3"/>
            </a:pPr>
            <a:r>
              <a:rPr lang="en-US" sz="1200" dirty="0" smtClean="0"/>
              <a:t>The Specify Long-Term Storage Source window will be displayed.</a:t>
            </a:r>
            <a:endParaRPr lang="en-US" sz="1200" b="1" u="sng" dirty="0" smtClean="0"/>
          </a:p>
        </p:txBody>
      </p:sp>
      <p:pic>
        <p:nvPicPr>
          <p:cNvPr id="34818" name="Picture 2" descr="Specify Long-Term Storage 3"/>
          <p:cNvPicPr>
            <a:picLocks noChangeAspect="1" noChangeArrowheads="1"/>
          </p:cNvPicPr>
          <p:nvPr/>
        </p:nvPicPr>
        <p:blipFill>
          <a:blip r:embed="rId5" cstate="print"/>
          <a:srcRect/>
          <a:stretch>
            <a:fillRect/>
          </a:stretch>
        </p:blipFill>
        <p:spPr bwMode="auto">
          <a:xfrm>
            <a:off x="1790700" y="3505201"/>
            <a:ext cx="3276600" cy="2128779"/>
          </a:xfrm>
          <a:prstGeom prst="rect">
            <a:avLst/>
          </a:prstGeom>
          <a:noFill/>
          <a:ln w="9525">
            <a:noFill/>
            <a:miter lim="800000"/>
            <a:headEnd/>
            <a:tailEnd/>
          </a:ln>
        </p:spPr>
      </p:pic>
      <p:sp>
        <p:nvSpPr>
          <p:cNvPr id="12" name="TextBox 11"/>
          <p:cNvSpPr txBox="1"/>
          <p:nvPr/>
        </p:nvSpPr>
        <p:spPr>
          <a:xfrm>
            <a:off x="533400" y="5791200"/>
            <a:ext cx="6019800" cy="2492990"/>
          </a:xfrm>
          <a:prstGeom prst="rect">
            <a:avLst/>
          </a:prstGeom>
          <a:noFill/>
        </p:spPr>
        <p:txBody>
          <a:bodyPr wrap="square" rtlCol="0">
            <a:spAutoFit/>
          </a:bodyPr>
          <a:lstStyle/>
          <a:p>
            <a:pPr marL="228600" lvl="0" indent="-228600">
              <a:buFont typeface="+mj-lt"/>
              <a:buAutoNum type="arabicPeriod" startAt="5"/>
            </a:pPr>
            <a:r>
              <a:rPr lang="en-US" sz="1200" dirty="0" smtClean="0"/>
              <a:t>Enter source storage information in the following fields:</a:t>
            </a:r>
          </a:p>
          <a:p>
            <a:r>
              <a:rPr lang="en-US" sz="1200" dirty="0" smtClean="0"/>
              <a:t> </a:t>
            </a:r>
          </a:p>
          <a:p>
            <a:pPr lvl="0"/>
            <a:r>
              <a:rPr lang="en-US" sz="1200" b="1" dirty="0" smtClean="0"/>
              <a:t>Long-Term Storage Date</a:t>
            </a:r>
            <a:r>
              <a:rPr lang="en-US" sz="1200" dirty="0" smtClean="0"/>
              <a:t> (Required) – Enter the date the source will be or was placed in long-term storage.  </a:t>
            </a:r>
          </a:p>
          <a:p>
            <a:pPr lvl="0"/>
            <a:r>
              <a:rPr lang="en-US" sz="1200" dirty="0" smtClean="0"/>
              <a:t> </a:t>
            </a:r>
          </a:p>
          <a:p>
            <a:pPr lvl="0"/>
            <a:r>
              <a:rPr lang="en-US" sz="1200" b="1" dirty="0" smtClean="0"/>
              <a:t>Long-Term Storage Reason</a:t>
            </a:r>
            <a:r>
              <a:rPr lang="en-US" sz="1200" dirty="0" smtClean="0"/>
              <a:t> (Required) – Enter the reason the source was placed in long-term storage, (e.g., Available for reuse).</a:t>
            </a:r>
          </a:p>
          <a:p>
            <a:r>
              <a:rPr lang="en-US" sz="1200" dirty="0" smtClean="0"/>
              <a:t> </a:t>
            </a:r>
          </a:p>
          <a:p>
            <a:pPr lvl="0"/>
            <a:r>
              <a:rPr lang="en-US" sz="1200" b="1" dirty="0" smtClean="0"/>
              <a:t>Comment </a:t>
            </a:r>
            <a:r>
              <a:rPr lang="en-US" sz="1200" dirty="0" smtClean="0"/>
              <a:t>(Optional) – Although this field is not required, you may enter comments that would be applicable. </a:t>
            </a:r>
          </a:p>
          <a:p>
            <a:pPr lvl="0"/>
            <a:endParaRPr lang="en-US" sz="1200" dirty="0" smtClean="0"/>
          </a:p>
          <a:p>
            <a:pPr marL="228600" lvl="0" indent="-228600">
              <a:buFont typeface="+mj-lt"/>
              <a:buAutoNum type="arabicPeriod" startAt="6"/>
            </a:pPr>
            <a:r>
              <a:rPr lang="en-US" sz="1200" dirty="0" smtClean="0"/>
              <a:t>After populating the form, click the </a:t>
            </a:r>
            <a:r>
              <a:rPr lang="en-US" sz="1200" b="1" dirty="0" smtClean="0"/>
              <a:t>Save</a:t>
            </a:r>
            <a:r>
              <a:rPr lang="en-US" sz="1200" dirty="0" smtClean="0"/>
              <a:t> button.  The Specify Long-Term Storage Source Confirmation window will be displayed.</a:t>
            </a:r>
          </a:p>
        </p:txBody>
      </p:sp>
      <p:sp>
        <p:nvSpPr>
          <p:cNvPr id="13" name="Slide Number Placeholder 12"/>
          <p:cNvSpPr>
            <a:spLocks noGrp="1"/>
          </p:cNvSpPr>
          <p:nvPr>
            <p:ph type="sldNum" sz="quarter" idx="12"/>
          </p:nvPr>
        </p:nvSpPr>
        <p:spPr/>
        <p:txBody>
          <a:bodyPr/>
          <a:lstStyle/>
          <a:p>
            <a:fld id="{4A4C55D3-80C2-40D0-AD82-A9B311009251}"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3.3</a:t>
            </a:r>
            <a:r>
              <a:rPr lang="en-US" dirty="0" smtClean="0"/>
              <a:t> </a:t>
            </a:r>
            <a:r>
              <a:rPr lang="en-US" dirty="0"/>
              <a:t/>
            </a:r>
            <a:br>
              <a:rPr lang="en-US" dirty="0"/>
            </a:br>
            <a:r>
              <a:rPr lang="en-US" sz="1800" dirty="0" smtClean="0"/>
              <a:t>Specify Long-Term Storage Sources</a:t>
            </a:r>
            <a:endParaRPr lang="en-US" sz="800" dirty="0"/>
          </a:p>
        </p:txBody>
      </p:sp>
      <p:sp>
        <p:nvSpPr>
          <p:cNvPr id="12" name="TextBox 11"/>
          <p:cNvSpPr txBox="1"/>
          <p:nvPr/>
        </p:nvSpPr>
        <p:spPr>
          <a:xfrm>
            <a:off x="533400" y="5791203"/>
            <a:ext cx="6019800" cy="1015663"/>
          </a:xfrm>
          <a:prstGeom prst="rect">
            <a:avLst/>
          </a:prstGeom>
          <a:noFill/>
        </p:spPr>
        <p:txBody>
          <a:bodyPr wrap="square" rtlCol="0">
            <a:spAutoFit/>
          </a:bodyPr>
          <a:lstStyle/>
          <a:p>
            <a:pPr marL="228600" lvl="0" indent="-228600">
              <a:buFont typeface="+mj-lt"/>
              <a:buAutoNum type="arabicPeriod" startAt="6"/>
            </a:pPr>
            <a:r>
              <a:rPr lang="en-US" sz="1200" dirty="0" smtClean="0"/>
              <a:t>Click the </a:t>
            </a:r>
            <a:r>
              <a:rPr lang="en-US" sz="1200" b="1" dirty="0" smtClean="0"/>
              <a:t>Specify Long Term Storage Source</a:t>
            </a:r>
            <a:r>
              <a:rPr lang="en-US" sz="1200" dirty="0" smtClean="0"/>
              <a:t> button to select another source for long-term storage, or click the </a:t>
            </a:r>
            <a:r>
              <a:rPr lang="en-US" sz="1200" b="1" dirty="0" smtClean="0"/>
              <a:t>Back to Menu</a:t>
            </a:r>
            <a:r>
              <a:rPr lang="en-US" sz="1200" dirty="0" smtClean="0"/>
              <a:t> button to return to the NSTS Main Menu.</a:t>
            </a:r>
          </a:p>
          <a:p>
            <a:r>
              <a:rPr lang="en-US" sz="1200" dirty="0" smtClean="0"/>
              <a:t> </a:t>
            </a:r>
          </a:p>
          <a:p>
            <a:r>
              <a:rPr lang="en-US" sz="1200" dirty="0" smtClean="0"/>
              <a:t> </a:t>
            </a:r>
          </a:p>
        </p:txBody>
      </p:sp>
      <p:sp>
        <p:nvSpPr>
          <p:cNvPr id="10" name="TextBox 9"/>
          <p:cNvSpPr txBox="1"/>
          <p:nvPr/>
        </p:nvSpPr>
        <p:spPr>
          <a:xfrm>
            <a:off x="381000" y="2057404"/>
            <a:ext cx="6019800" cy="461665"/>
          </a:xfrm>
          <a:prstGeom prst="rect">
            <a:avLst/>
          </a:prstGeom>
          <a:noFill/>
        </p:spPr>
        <p:txBody>
          <a:bodyPr wrap="square" rtlCol="0">
            <a:spAutoFit/>
          </a:bodyPr>
          <a:lstStyle/>
          <a:p>
            <a:r>
              <a:rPr lang="en-US" sz="1200" b="1" u="sng" dirty="0" smtClean="0"/>
              <a:t>Specify Long-Term Storage Sources cont.:</a:t>
            </a:r>
          </a:p>
          <a:p>
            <a:endParaRPr lang="en-US" sz="1200" b="1" u="sng" dirty="0" smtClean="0"/>
          </a:p>
        </p:txBody>
      </p:sp>
      <p:pic>
        <p:nvPicPr>
          <p:cNvPr id="35842" name="Picture 2" descr="Specify Long-Term Storage 4"/>
          <p:cNvPicPr>
            <a:picLocks noChangeAspect="1" noChangeArrowheads="1"/>
          </p:cNvPicPr>
          <p:nvPr/>
        </p:nvPicPr>
        <p:blipFill>
          <a:blip r:embed="rId5" cstate="print"/>
          <a:srcRect/>
          <a:stretch>
            <a:fillRect/>
          </a:stretch>
        </p:blipFill>
        <p:spPr bwMode="auto">
          <a:xfrm>
            <a:off x="1371600" y="2514600"/>
            <a:ext cx="4114800" cy="3175000"/>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4A4C55D3-80C2-40D0-AD82-A9B311009251}"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81000" y="38862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3.4</a:t>
            </a:r>
            <a:r>
              <a:rPr lang="en-US" dirty="0" smtClean="0"/>
              <a:t> </a:t>
            </a:r>
            <a:r>
              <a:rPr lang="en-US" dirty="0"/>
              <a:t/>
            </a:r>
            <a:br>
              <a:rPr lang="en-US" dirty="0"/>
            </a:br>
            <a:r>
              <a:rPr lang="en-US" sz="1600" dirty="0" smtClean="0"/>
              <a:t>Current Alerts</a:t>
            </a:r>
            <a:endParaRPr lang="en-US" sz="800" dirty="0"/>
          </a:p>
        </p:txBody>
      </p:sp>
      <p:sp>
        <p:nvSpPr>
          <p:cNvPr id="55" name="TextBox 54"/>
          <p:cNvSpPr txBox="1"/>
          <p:nvPr/>
        </p:nvSpPr>
        <p:spPr>
          <a:xfrm>
            <a:off x="304800" y="2133603"/>
            <a:ext cx="6248400" cy="1615827"/>
          </a:xfrm>
          <a:prstGeom prst="rect">
            <a:avLst/>
          </a:prstGeom>
          <a:noFill/>
        </p:spPr>
        <p:txBody>
          <a:bodyPr wrap="square" rtlCol="0">
            <a:spAutoFit/>
          </a:bodyPr>
          <a:lstStyle/>
          <a:p>
            <a:r>
              <a:rPr lang="en-US" sz="1100" dirty="0" smtClean="0"/>
              <a:t>Certain business or system events require the attention of the NRC staff, Agreement State Staff, DOE Staff, and/or Licensees.   When such events occur, the system generates an alert, presents it to the user when they login to the system, emails it to the designated alert recipients, and logs the alert.  Alerts are generated in response to rules maintained by the system administrator.</a:t>
            </a:r>
          </a:p>
          <a:p>
            <a:r>
              <a:rPr lang="en-US" sz="1100" dirty="0" smtClean="0"/>
              <a:t> </a:t>
            </a:r>
          </a:p>
          <a:p>
            <a:r>
              <a:rPr lang="en-US" sz="1100" dirty="0" smtClean="0"/>
              <a:t>Alerts will be generated for such events as the report of a lost or stolen source; an overdue receipt of a source; incomplete recipient of a shipment; and the entry of unrecorded sources, makes/models, and locations.</a:t>
            </a:r>
          </a:p>
          <a:p>
            <a:endParaRPr lang="en-US" sz="1100" dirty="0"/>
          </a:p>
        </p:txBody>
      </p:sp>
      <p:sp>
        <p:nvSpPr>
          <p:cNvPr id="59" name="TextBox 58"/>
          <p:cNvSpPr txBox="1"/>
          <p:nvPr/>
        </p:nvSpPr>
        <p:spPr>
          <a:xfrm>
            <a:off x="457200" y="3962400"/>
            <a:ext cx="1524000" cy="261610"/>
          </a:xfrm>
          <a:prstGeom prst="rect">
            <a:avLst/>
          </a:prstGeom>
          <a:noFill/>
        </p:spPr>
        <p:txBody>
          <a:bodyPr wrap="square" rtlCol="0">
            <a:spAutoFit/>
          </a:bodyPr>
          <a:lstStyle/>
          <a:p>
            <a:r>
              <a:rPr lang="en-US" sz="1100" dirty="0" smtClean="0"/>
              <a:t>Scenario 3.4</a:t>
            </a:r>
            <a:endParaRPr lang="en-US" sz="1100" dirty="0"/>
          </a:p>
        </p:txBody>
      </p:sp>
      <p:grpSp>
        <p:nvGrpSpPr>
          <p:cNvPr id="2" name="Group 82"/>
          <p:cNvGrpSpPr>
            <a:grpSpLocks/>
          </p:cNvGrpSpPr>
          <p:nvPr/>
        </p:nvGrpSpPr>
        <p:grpSpPr bwMode="auto">
          <a:xfrm>
            <a:off x="1676400" y="5867400"/>
            <a:ext cx="685800" cy="762000"/>
            <a:chOff x="4976" y="2572"/>
            <a:chExt cx="346" cy="467"/>
          </a:xfrm>
        </p:grpSpPr>
        <p:sp>
          <p:nvSpPr>
            <p:cNvPr id="74"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78" name="Oval Callout 77"/>
          <p:cNvSpPr/>
          <p:nvPr/>
        </p:nvSpPr>
        <p:spPr>
          <a:xfrm>
            <a:off x="838200" y="4800600"/>
            <a:ext cx="2438400" cy="8382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What Alert options are available in NSTS?</a:t>
            </a:r>
            <a:endParaRPr lang="en-US" sz="1100" dirty="0"/>
          </a:p>
        </p:txBody>
      </p:sp>
      <p:sp>
        <p:nvSpPr>
          <p:cNvPr id="19" name="TextBox 18"/>
          <p:cNvSpPr txBox="1"/>
          <p:nvPr/>
        </p:nvSpPr>
        <p:spPr>
          <a:xfrm>
            <a:off x="3429000" y="4953000"/>
            <a:ext cx="2743200" cy="1554272"/>
          </a:xfrm>
          <a:prstGeom prst="rect">
            <a:avLst/>
          </a:prstGeom>
          <a:noFill/>
        </p:spPr>
        <p:txBody>
          <a:bodyPr wrap="square" rtlCol="0">
            <a:spAutoFit/>
          </a:bodyPr>
          <a:lstStyle/>
          <a:p>
            <a:pPr lvl="0">
              <a:buFont typeface="Arial" pitchFamily="34" charset="0"/>
              <a:buChar char="•"/>
            </a:pPr>
            <a:r>
              <a:rPr lang="en-US" sz="1100" dirty="0" smtClean="0"/>
              <a:t>Alert notice at the top of the main menu</a:t>
            </a:r>
          </a:p>
          <a:p>
            <a:pPr lvl="0">
              <a:buFont typeface="Arial" pitchFamily="34" charset="0"/>
              <a:buChar char="•"/>
            </a:pPr>
            <a:endParaRPr lang="en-US" sz="1100" dirty="0" smtClean="0"/>
          </a:p>
          <a:p>
            <a:pPr lvl="0">
              <a:buFont typeface="Arial" pitchFamily="34" charset="0"/>
              <a:buChar char="•"/>
            </a:pPr>
            <a:r>
              <a:rPr lang="en-US" sz="1100" dirty="0" smtClean="0"/>
              <a:t> View Alert Details</a:t>
            </a:r>
          </a:p>
          <a:p>
            <a:pPr lvl="0">
              <a:buFont typeface="Arial" pitchFamily="34" charset="0"/>
              <a:buChar char="•"/>
            </a:pPr>
            <a:endParaRPr lang="en-US" sz="1100" dirty="0" smtClean="0"/>
          </a:p>
          <a:p>
            <a:pPr lvl="0">
              <a:buFont typeface="Arial" pitchFamily="34" charset="0"/>
              <a:buChar char="•"/>
            </a:pPr>
            <a:r>
              <a:rPr lang="en-US" sz="1100" dirty="0" smtClean="0"/>
              <a:t>Update Alert  Status </a:t>
            </a:r>
          </a:p>
          <a:p>
            <a:pPr lvl="0">
              <a:buFont typeface="Arial" pitchFamily="34" charset="0"/>
              <a:buChar char="•"/>
            </a:pPr>
            <a:endParaRPr lang="en-US" sz="1100" dirty="0" smtClean="0"/>
          </a:p>
          <a:p>
            <a:pPr lvl="0">
              <a:buFont typeface="Arial" pitchFamily="34" charset="0"/>
              <a:buChar char="•"/>
            </a:pPr>
            <a:r>
              <a:rPr lang="en-US" sz="1100" dirty="0" smtClean="0"/>
              <a:t>You can change the Primary Recipient</a:t>
            </a:r>
          </a:p>
          <a:p>
            <a:endParaRPr lang="en-US" dirty="0"/>
          </a:p>
        </p:txBody>
      </p:sp>
      <p:sp>
        <p:nvSpPr>
          <p:cNvPr id="21" name="Slide Number Placeholder 20"/>
          <p:cNvSpPr>
            <a:spLocks noGrp="1"/>
          </p:cNvSpPr>
          <p:nvPr>
            <p:ph type="sldNum" sz="quarter" idx="12"/>
          </p:nvPr>
        </p:nvSpPr>
        <p:spPr/>
        <p:txBody>
          <a:bodyPr/>
          <a:lstStyle/>
          <a:p>
            <a:fld id="{4A4C55D3-80C2-40D0-AD82-A9B311009251}"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22960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346016"/>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13" name="TextBox 12"/>
          <p:cNvSpPr txBox="1"/>
          <p:nvPr/>
        </p:nvSpPr>
        <p:spPr>
          <a:xfrm>
            <a:off x="533400" y="1371600"/>
            <a:ext cx="5791200" cy="369332"/>
          </a:xfrm>
          <a:prstGeom prst="rect">
            <a:avLst/>
          </a:prstGeom>
          <a:noFill/>
        </p:spPr>
        <p:txBody>
          <a:bodyPr wrap="square" rtlCol="0">
            <a:spAutoFit/>
          </a:bodyPr>
          <a:lstStyle/>
          <a:p>
            <a:pPr algn="ctr"/>
            <a:r>
              <a:rPr lang="en-US" b="1" dirty="0" smtClean="0"/>
              <a:t>NSTS  </a:t>
            </a:r>
            <a:r>
              <a:rPr lang="en-US" b="1" dirty="0" smtClean="0"/>
              <a:t>2.0.1 </a:t>
            </a:r>
            <a:r>
              <a:rPr lang="en-US" b="1" dirty="0" smtClean="0"/>
              <a:t>Summary</a:t>
            </a:r>
            <a:endParaRPr lang="en-US" b="1" dirty="0"/>
          </a:p>
        </p:txBody>
      </p:sp>
      <p:sp>
        <p:nvSpPr>
          <p:cNvPr id="14" name="TextBox 13"/>
          <p:cNvSpPr txBox="1"/>
          <p:nvPr/>
        </p:nvSpPr>
        <p:spPr>
          <a:xfrm>
            <a:off x="609600" y="1905000"/>
            <a:ext cx="5943600" cy="3939540"/>
          </a:xfrm>
          <a:prstGeom prst="rect">
            <a:avLst/>
          </a:prstGeom>
          <a:noFill/>
        </p:spPr>
        <p:txBody>
          <a:bodyPr wrap="square" rtlCol="0">
            <a:spAutoFit/>
          </a:bodyPr>
          <a:lstStyle/>
          <a:p>
            <a:r>
              <a:rPr lang="en-US" sz="1400" dirty="0" smtClean="0"/>
              <a:t>The release of NSTS </a:t>
            </a:r>
            <a:r>
              <a:rPr lang="en-US" sz="1400" dirty="0" smtClean="0"/>
              <a:t>2.0.1 includes </a:t>
            </a:r>
            <a:r>
              <a:rPr lang="en-US" sz="1400" dirty="0" smtClean="0"/>
              <a:t>31 functionality enhancements designed to broaden the system capabilities in relation to national source tracking.  The release features new functionality designed to</a:t>
            </a:r>
            <a:r>
              <a:rPr lang="en-US" sz="1200" dirty="0" smtClean="0"/>
              <a:t>:</a:t>
            </a:r>
          </a:p>
          <a:p>
            <a:endParaRPr lang="en-US" sz="1200" dirty="0" smtClean="0"/>
          </a:p>
          <a:p>
            <a:pPr>
              <a:buFont typeface="Arial" pitchFamily="34" charset="0"/>
              <a:buChar char="•"/>
            </a:pPr>
            <a:r>
              <a:rPr lang="en-US" sz="1400" dirty="0" smtClean="0"/>
              <a:t>Enhance transfer management</a:t>
            </a:r>
          </a:p>
          <a:p>
            <a:pPr>
              <a:buFont typeface="Arial" pitchFamily="34" charset="0"/>
              <a:buChar char="•"/>
            </a:pPr>
            <a:r>
              <a:rPr lang="en-US" sz="1400" dirty="0" smtClean="0"/>
              <a:t>Support the long-term storage of sources</a:t>
            </a:r>
          </a:p>
          <a:p>
            <a:pPr>
              <a:buFont typeface="Arial" pitchFamily="34" charset="0"/>
              <a:buChar char="•"/>
            </a:pPr>
            <a:r>
              <a:rPr lang="en-US" sz="1400" dirty="0" smtClean="0"/>
              <a:t>Support  the recording of import/export notifications</a:t>
            </a:r>
          </a:p>
          <a:p>
            <a:pPr>
              <a:buFont typeface="Arial" pitchFamily="34" charset="0"/>
              <a:buChar char="•"/>
            </a:pPr>
            <a:r>
              <a:rPr lang="en-US" sz="1400" dirty="0" smtClean="0"/>
              <a:t>Support  the recording of lost, stolen, found , and irretrievable sources</a:t>
            </a:r>
          </a:p>
          <a:p>
            <a:pPr>
              <a:buFont typeface="Arial" pitchFamily="34" charset="0"/>
              <a:buChar char="•"/>
            </a:pPr>
            <a:r>
              <a:rPr lang="en-US" sz="1400" dirty="0" smtClean="0"/>
              <a:t>Enhance query capabilities</a:t>
            </a:r>
          </a:p>
          <a:p>
            <a:pPr>
              <a:buFont typeface="Arial" pitchFamily="34" charset="0"/>
              <a:buChar char="•"/>
            </a:pPr>
            <a:r>
              <a:rPr lang="en-US" sz="1400" dirty="0" smtClean="0"/>
              <a:t> Provide alert functionality</a:t>
            </a:r>
          </a:p>
          <a:p>
            <a:pPr>
              <a:buFont typeface="Arial" pitchFamily="34" charset="0"/>
              <a:buChar char="•"/>
            </a:pPr>
            <a:r>
              <a:rPr lang="en-US" sz="1400" dirty="0" smtClean="0"/>
              <a:t>Provide reporting functionality</a:t>
            </a:r>
          </a:p>
          <a:p>
            <a:pPr>
              <a:buFont typeface="Arial" pitchFamily="34" charset="0"/>
              <a:buChar char="•"/>
            </a:pPr>
            <a:r>
              <a:rPr lang="en-US" sz="1400" dirty="0" smtClean="0"/>
              <a:t>Provide user resources with enhanced help functionality</a:t>
            </a:r>
          </a:p>
          <a:p>
            <a:pPr>
              <a:buFont typeface="Arial" pitchFamily="34" charset="0"/>
              <a:buChar char="•"/>
            </a:pPr>
            <a:r>
              <a:rPr lang="en-US" sz="1400" dirty="0" smtClean="0"/>
              <a:t>Enhance administrative features to support alerts, reports, license relationship, and vicinity functions</a:t>
            </a:r>
          </a:p>
          <a:p>
            <a:pPr>
              <a:buFont typeface="Arial" pitchFamily="34" charset="0"/>
              <a:buChar char="•"/>
            </a:pPr>
            <a:endParaRPr lang="en-US" sz="1400" dirty="0" smtClean="0"/>
          </a:p>
          <a:p>
            <a:r>
              <a:rPr lang="en-US" sz="1400" dirty="0" smtClean="0"/>
              <a:t>The Scenarios in the following pages detail each function by user group.  In addition detailed user guide excerpts are included for each function in Section three of this document.</a:t>
            </a:r>
            <a:endParaRPr lang="en-US" sz="1400" dirty="0"/>
          </a:p>
        </p:txBody>
      </p:sp>
      <p:sp>
        <p:nvSpPr>
          <p:cNvPr id="18" name="Slide Number Placeholder 17"/>
          <p:cNvSpPr>
            <a:spLocks noGrp="1"/>
          </p:cNvSpPr>
          <p:nvPr>
            <p:ph type="sldNum" sz="quarter" idx="12"/>
          </p:nvPr>
        </p:nvSpPr>
        <p:spPr/>
        <p:txBody>
          <a:bodyPr/>
          <a:lstStyle/>
          <a:p>
            <a:fld id="{4A4C55D3-80C2-40D0-AD82-A9B311009251}"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3.4</a:t>
            </a:r>
            <a:r>
              <a:rPr lang="en-US" dirty="0" smtClean="0"/>
              <a:t> </a:t>
            </a:r>
            <a:r>
              <a:rPr lang="en-US" dirty="0"/>
              <a:t/>
            </a:r>
            <a:br>
              <a:rPr lang="en-US" dirty="0"/>
            </a:br>
            <a:r>
              <a:rPr lang="en-US" sz="1800" dirty="0" smtClean="0"/>
              <a:t>Display Current Alerts</a:t>
            </a:r>
            <a:endParaRPr lang="en-US" sz="800" dirty="0"/>
          </a:p>
        </p:txBody>
      </p:sp>
      <p:sp>
        <p:nvSpPr>
          <p:cNvPr id="12" name="TextBox 11"/>
          <p:cNvSpPr txBox="1"/>
          <p:nvPr/>
        </p:nvSpPr>
        <p:spPr>
          <a:xfrm>
            <a:off x="419100" y="2362203"/>
            <a:ext cx="6019800" cy="646331"/>
          </a:xfrm>
          <a:prstGeom prst="rect">
            <a:avLst/>
          </a:prstGeom>
          <a:noFill/>
        </p:spPr>
        <p:txBody>
          <a:bodyPr wrap="square" rtlCol="0">
            <a:spAutoFit/>
          </a:bodyPr>
          <a:lstStyle/>
          <a:p>
            <a:pPr marL="228600" indent="-228600">
              <a:buFont typeface="+mj-lt"/>
              <a:buAutoNum type="arabicPeriod"/>
            </a:pPr>
            <a:r>
              <a:rPr lang="en-US" sz="1200" dirty="0" smtClean="0"/>
              <a:t>At the top of the Main Menu, a notice of new Alerts in which the user is a recipient will be displayed.  Click the link to display the details of the Alert(s). </a:t>
            </a:r>
          </a:p>
          <a:p>
            <a:r>
              <a:rPr lang="en-US" sz="1200" dirty="0" smtClean="0"/>
              <a:t> </a:t>
            </a:r>
          </a:p>
        </p:txBody>
      </p:sp>
      <p:sp>
        <p:nvSpPr>
          <p:cNvPr id="10" name="TextBox 9"/>
          <p:cNvSpPr txBox="1"/>
          <p:nvPr/>
        </p:nvSpPr>
        <p:spPr>
          <a:xfrm>
            <a:off x="381000" y="2057404"/>
            <a:ext cx="6019800" cy="461665"/>
          </a:xfrm>
          <a:prstGeom prst="rect">
            <a:avLst/>
          </a:prstGeom>
          <a:noFill/>
        </p:spPr>
        <p:txBody>
          <a:bodyPr wrap="square" rtlCol="0">
            <a:spAutoFit/>
          </a:bodyPr>
          <a:lstStyle/>
          <a:p>
            <a:r>
              <a:rPr lang="en-US" sz="1200" b="1" u="sng" dirty="0" smtClean="0"/>
              <a:t>To  Display Current Alerts.:</a:t>
            </a:r>
          </a:p>
          <a:p>
            <a:endParaRPr lang="en-US" sz="1200" b="1" u="sng" dirty="0" smtClean="0"/>
          </a:p>
        </p:txBody>
      </p:sp>
      <p:pic>
        <p:nvPicPr>
          <p:cNvPr id="36866" name="Picture 2" descr="Display Current Alerts 1 Licensee"/>
          <p:cNvPicPr>
            <a:picLocks noChangeAspect="1" noChangeArrowheads="1"/>
          </p:cNvPicPr>
          <p:nvPr/>
        </p:nvPicPr>
        <p:blipFill>
          <a:blip r:embed="rId5" cstate="print"/>
          <a:srcRect/>
          <a:stretch>
            <a:fillRect/>
          </a:stretch>
        </p:blipFill>
        <p:spPr bwMode="auto">
          <a:xfrm>
            <a:off x="1431134" y="2895603"/>
            <a:ext cx="3995737" cy="2155351"/>
          </a:xfrm>
          <a:prstGeom prst="rect">
            <a:avLst/>
          </a:prstGeom>
          <a:noFill/>
          <a:ln w="9525">
            <a:noFill/>
            <a:miter lim="800000"/>
            <a:headEnd/>
            <a:tailEnd/>
          </a:ln>
        </p:spPr>
      </p:pic>
      <p:sp>
        <p:nvSpPr>
          <p:cNvPr id="11" name="TextBox 10"/>
          <p:cNvSpPr txBox="1"/>
          <p:nvPr/>
        </p:nvSpPr>
        <p:spPr>
          <a:xfrm>
            <a:off x="419100" y="5181602"/>
            <a:ext cx="6019800" cy="461665"/>
          </a:xfrm>
          <a:prstGeom prst="rect">
            <a:avLst/>
          </a:prstGeom>
          <a:noFill/>
        </p:spPr>
        <p:txBody>
          <a:bodyPr wrap="square" rtlCol="0">
            <a:spAutoFit/>
          </a:bodyPr>
          <a:lstStyle/>
          <a:p>
            <a:pPr marL="228600" indent="-228600">
              <a:buFont typeface="+mj-lt"/>
              <a:buAutoNum type="arabicPeriod" startAt="2"/>
            </a:pPr>
            <a:r>
              <a:rPr lang="en-US" sz="1200" dirty="0" smtClean="0"/>
              <a:t> From the NSTS Main Menu, under Alert Management, click the </a:t>
            </a:r>
            <a:r>
              <a:rPr lang="en-US" sz="1200" b="1" dirty="0" smtClean="0"/>
              <a:t>Current Alerts</a:t>
            </a:r>
            <a:r>
              <a:rPr lang="en-US" sz="1200" dirty="0" smtClean="0"/>
              <a:t> link.  Details of all current Alerts in which the user is a recipient will be displayed.</a:t>
            </a:r>
          </a:p>
        </p:txBody>
      </p:sp>
      <p:pic>
        <p:nvPicPr>
          <p:cNvPr id="36867" name="Picture 3" descr="Display Current Alerts 3 Licensee"/>
          <p:cNvPicPr>
            <a:picLocks noChangeAspect="1" noChangeArrowheads="1"/>
          </p:cNvPicPr>
          <p:nvPr/>
        </p:nvPicPr>
        <p:blipFill>
          <a:blip r:embed="rId6" cstate="print"/>
          <a:srcRect/>
          <a:stretch>
            <a:fillRect/>
          </a:stretch>
        </p:blipFill>
        <p:spPr bwMode="auto">
          <a:xfrm>
            <a:off x="838200" y="5791201"/>
            <a:ext cx="5181600" cy="1393507"/>
          </a:xfrm>
          <a:prstGeom prst="rect">
            <a:avLst/>
          </a:prstGeom>
          <a:noFill/>
          <a:ln w="9525">
            <a:noFill/>
            <a:miter lim="800000"/>
            <a:headEnd/>
            <a:tailEnd/>
          </a:ln>
        </p:spPr>
      </p:pic>
      <p:sp>
        <p:nvSpPr>
          <p:cNvPr id="15" name="TextBox 14"/>
          <p:cNvSpPr txBox="1"/>
          <p:nvPr/>
        </p:nvSpPr>
        <p:spPr>
          <a:xfrm>
            <a:off x="419100" y="7391403"/>
            <a:ext cx="6019800" cy="646331"/>
          </a:xfrm>
          <a:prstGeom prst="rect">
            <a:avLst/>
          </a:prstGeom>
          <a:noFill/>
        </p:spPr>
        <p:txBody>
          <a:bodyPr wrap="square" rtlCol="0">
            <a:spAutoFit/>
          </a:bodyPr>
          <a:lstStyle/>
          <a:p>
            <a:pPr marL="228600" lvl="0" indent="-228600">
              <a:buFont typeface="+mj-lt"/>
              <a:buAutoNum type="arabicPeriod" startAt="3"/>
            </a:pPr>
            <a:r>
              <a:rPr lang="en-US" sz="1200" dirty="0" smtClean="0"/>
              <a:t>Click the </a:t>
            </a:r>
            <a:r>
              <a:rPr lang="en-US" sz="1200" b="1" dirty="0" smtClean="0"/>
              <a:t>Recipient Details</a:t>
            </a:r>
            <a:r>
              <a:rPr lang="en-US" sz="1200" dirty="0" smtClean="0"/>
              <a:t> link under either Primary Recipient or Secondary Recipient to display the name and information about the recipient of the Alert.</a:t>
            </a:r>
          </a:p>
          <a:p>
            <a:r>
              <a:rPr lang="en-US" sz="1200" dirty="0" smtClean="0"/>
              <a:t> </a:t>
            </a:r>
          </a:p>
        </p:txBody>
      </p:sp>
      <p:sp>
        <p:nvSpPr>
          <p:cNvPr id="14" name="Slide Number Placeholder 13"/>
          <p:cNvSpPr>
            <a:spLocks noGrp="1"/>
          </p:cNvSpPr>
          <p:nvPr>
            <p:ph type="sldNum" sz="quarter" idx="12"/>
          </p:nvPr>
        </p:nvSpPr>
        <p:spPr/>
        <p:txBody>
          <a:bodyPr/>
          <a:lstStyle/>
          <a:p>
            <a:fld id="{4A4C55D3-80C2-40D0-AD82-A9B311009251}" type="slidenum">
              <a:rPr lang="en-US" smtClean="0"/>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3.4</a:t>
            </a:r>
            <a:r>
              <a:rPr lang="en-US" dirty="0" smtClean="0"/>
              <a:t> </a:t>
            </a:r>
            <a:r>
              <a:rPr lang="en-US" dirty="0"/>
              <a:t/>
            </a:r>
            <a:br>
              <a:rPr lang="en-US" dirty="0"/>
            </a:br>
            <a:r>
              <a:rPr lang="en-US" sz="1800" dirty="0" smtClean="0"/>
              <a:t>Display Current Alerts</a:t>
            </a:r>
            <a:endParaRPr lang="en-US" sz="800" dirty="0"/>
          </a:p>
        </p:txBody>
      </p:sp>
      <p:sp>
        <p:nvSpPr>
          <p:cNvPr id="10" name="TextBox 9"/>
          <p:cNvSpPr txBox="1"/>
          <p:nvPr/>
        </p:nvSpPr>
        <p:spPr>
          <a:xfrm>
            <a:off x="381000" y="2057404"/>
            <a:ext cx="6019800" cy="461665"/>
          </a:xfrm>
          <a:prstGeom prst="rect">
            <a:avLst/>
          </a:prstGeom>
          <a:noFill/>
        </p:spPr>
        <p:txBody>
          <a:bodyPr wrap="square" rtlCol="0">
            <a:spAutoFit/>
          </a:bodyPr>
          <a:lstStyle/>
          <a:p>
            <a:r>
              <a:rPr lang="en-US" sz="1200" b="1" u="sng" dirty="0" smtClean="0"/>
              <a:t>Display Current Alerts Cont.:</a:t>
            </a:r>
          </a:p>
          <a:p>
            <a:endParaRPr lang="en-US" sz="1200" b="1" u="sng" dirty="0" smtClean="0"/>
          </a:p>
        </p:txBody>
      </p:sp>
      <p:sp>
        <p:nvSpPr>
          <p:cNvPr id="11" name="TextBox 10"/>
          <p:cNvSpPr txBox="1"/>
          <p:nvPr/>
        </p:nvSpPr>
        <p:spPr>
          <a:xfrm>
            <a:off x="381000" y="4876803"/>
            <a:ext cx="6019800" cy="276999"/>
          </a:xfrm>
          <a:prstGeom prst="rect">
            <a:avLst/>
          </a:prstGeom>
          <a:noFill/>
        </p:spPr>
        <p:txBody>
          <a:bodyPr wrap="square" rtlCol="0">
            <a:spAutoFit/>
          </a:bodyPr>
          <a:lstStyle/>
          <a:p>
            <a:r>
              <a:rPr lang="en-US" sz="1200" dirty="0" smtClean="0"/>
              <a:t>Click the </a:t>
            </a:r>
            <a:r>
              <a:rPr lang="en-US" sz="1200" b="1" dirty="0" smtClean="0"/>
              <a:t>Close</a:t>
            </a:r>
            <a:r>
              <a:rPr lang="en-US" sz="1200" dirty="0" smtClean="0"/>
              <a:t> button to return to the list of Alerts.</a:t>
            </a:r>
            <a:endParaRPr lang="en-US" sz="1200" dirty="0"/>
          </a:p>
        </p:txBody>
      </p:sp>
      <p:sp>
        <p:nvSpPr>
          <p:cNvPr id="15" name="TextBox 14"/>
          <p:cNvSpPr txBox="1"/>
          <p:nvPr/>
        </p:nvSpPr>
        <p:spPr>
          <a:xfrm>
            <a:off x="381000" y="5257802"/>
            <a:ext cx="6019800" cy="646331"/>
          </a:xfrm>
          <a:prstGeom prst="rect">
            <a:avLst/>
          </a:prstGeom>
          <a:noFill/>
        </p:spPr>
        <p:txBody>
          <a:bodyPr wrap="square" rtlCol="0">
            <a:spAutoFit/>
          </a:bodyPr>
          <a:lstStyle/>
          <a:p>
            <a:pPr marL="228600" indent="-228600">
              <a:buFont typeface="+mj-lt"/>
              <a:buAutoNum type="arabicPeriod" startAt="4"/>
            </a:pPr>
            <a:r>
              <a:rPr lang="en-US" sz="1200" dirty="0" smtClean="0"/>
              <a:t>To update the status of an Alert, in the list of Alerts select the radio button of the Alert to be updated.  Then click the </a:t>
            </a:r>
            <a:r>
              <a:rPr lang="en-US" sz="1200" b="1" dirty="0" smtClean="0"/>
              <a:t>Update Alert Status</a:t>
            </a:r>
            <a:r>
              <a:rPr lang="en-US" sz="1200" dirty="0" smtClean="0"/>
              <a:t> button.  The Update Alert Status window will be displayed.</a:t>
            </a:r>
          </a:p>
        </p:txBody>
      </p:sp>
      <p:pic>
        <p:nvPicPr>
          <p:cNvPr id="37890" name="Picture 2" descr="Display Current Alerts 4 Licensee"/>
          <p:cNvPicPr>
            <a:picLocks noChangeAspect="1" noChangeArrowheads="1"/>
          </p:cNvPicPr>
          <p:nvPr/>
        </p:nvPicPr>
        <p:blipFill>
          <a:blip r:embed="rId5" cstate="print"/>
          <a:srcRect/>
          <a:stretch>
            <a:fillRect/>
          </a:stretch>
        </p:blipFill>
        <p:spPr bwMode="auto">
          <a:xfrm>
            <a:off x="347663" y="2514602"/>
            <a:ext cx="6162675" cy="2171700"/>
          </a:xfrm>
          <a:prstGeom prst="rect">
            <a:avLst/>
          </a:prstGeom>
          <a:noFill/>
          <a:ln w="9525">
            <a:noFill/>
            <a:miter lim="800000"/>
            <a:headEnd/>
            <a:tailEnd/>
          </a:ln>
        </p:spPr>
      </p:pic>
      <p:pic>
        <p:nvPicPr>
          <p:cNvPr id="37891" name="Picture 3" descr="Display Current Alerts 5 Licensee"/>
          <p:cNvPicPr>
            <a:picLocks noChangeAspect="1" noChangeArrowheads="1"/>
          </p:cNvPicPr>
          <p:nvPr/>
        </p:nvPicPr>
        <p:blipFill>
          <a:blip r:embed="rId6" cstate="print"/>
          <a:srcRect/>
          <a:stretch>
            <a:fillRect/>
          </a:stretch>
        </p:blipFill>
        <p:spPr bwMode="auto">
          <a:xfrm>
            <a:off x="1447800" y="6019802"/>
            <a:ext cx="3962400" cy="2372548"/>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4A4C55D3-80C2-40D0-AD82-A9B311009251}" type="slidenum">
              <a:rPr lang="en-US" smtClean="0"/>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3.4</a:t>
            </a:r>
            <a:r>
              <a:rPr lang="en-US" dirty="0" smtClean="0"/>
              <a:t> </a:t>
            </a:r>
            <a:r>
              <a:rPr lang="en-US" dirty="0"/>
              <a:t/>
            </a:r>
            <a:br>
              <a:rPr lang="en-US" dirty="0"/>
            </a:br>
            <a:r>
              <a:rPr lang="en-US" sz="1800" dirty="0" smtClean="0"/>
              <a:t>Display Current Alerts</a:t>
            </a:r>
            <a:endParaRPr lang="en-US" sz="800" dirty="0"/>
          </a:p>
        </p:txBody>
      </p:sp>
      <p:sp>
        <p:nvSpPr>
          <p:cNvPr id="10" name="TextBox 9"/>
          <p:cNvSpPr txBox="1"/>
          <p:nvPr/>
        </p:nvSpPr>
        <p:spPr>
          <a:xfrm>
            <a:off x="381000" y="2057404"/>
            <a:ext cx="6019800" cy="461665"/>
          </a:xfrm>
          <a:prstGeom prst="rect">
            <a:avLst/>
          </a:prstGeom>
          <a:noFill/>
        </p:spPr>
        <p:txBody>
          <a:bodyPr wrap="square" rtlCol="0">
            <a:spAutoFit/>
          </a:bodyPr>
          <a:lstStyle/>
          <a:p>
            <a:r>
              <a:rPr lang="en-US" sz="1200" b="1" u="sng" dirty="0" smtClean="0"/>
              <a:t>To  Display Current Alerts Cont.:</a:t>
            </a:r>
          </a:p>
          <a:p>
            <a:endParaRPr lang="en-US" sz="1200" b="1" u="sng" dirty="0" smtClean="0"/>
          </a:p>
        </p:txBody>
      </p:sp>
      <p:sp>
        <p:nvSpPr>
          <p:cNvPr id="11" name="TextBox 10"/>
          <p:cNvSpPr txBox="1"/>
          <p:nvPr/>
        </p:nvSpPr>
        <p:spPr>
          <a:xfrm>
            <a:off x="457200" y="2438400"/>
            <a:ext cx="6019800" cy="2308324"/>
          </a:xfrm>
          <a:prstGeom prst="rect">
            <a:avLst/>
          </a:prstGeom>
          <a:noFill/>
        </p:spPr>
        <p:txBody>
          <a:bodyPr wrap="square" rtlCol="0">
            <a:spAutoFit/>
          </a:bodyPr>
          <a:lstStyle/>
          <a:p>
            <a:r>
              <a:rPr lang="en-US" sz="1200" dirty="0" smtClean="0"/>
              <a:t>After reviewing the Alert Status History, click the </a:t>
            </a:r>
            <a:r>
              <a:rPr lang="en-US" sz="1200" b="1" dirty="0" smtClean="0"/>
              <a:t>Previous</a:t>
            </a:r>
            <a:r>
              <a:rPr lang="en-US" sz="1200" dirty="0" smtClean="0"/>
              <a:t> button to return to the list of Alerts or click the</a:t>
            </a:r>
            <a:r>
              <a:rPr lang="en-US" sz="1200" b="1" dirty="0" smtClean="0"/>
              <a:t> Cancel</a:t>
            </a:r>
            <a:r>
              <a:rPr lang="en-US" sz="1200" dirty="0" smtClean="0"/>
              <a:t> button to return to the NSTS Main Menu. </a:t>
            </a:r>
          </a:p>
          <a:p>
            <a:r>
              <a:rPr lang="en-US" sz="1200" dirty="0" smtClean="0"/>
              <a:t> </a:t>
            </a:r>
          </a:p>
          <a:p>
            <a:r>
              <a:rPr lang="en-US" sz="1200" dirty="0" smtClean="0"/>
              <a:t>(See 6. below regarding the </a:t>
            </a:r>
            <a:r>
              <a:rPr lang="en-US" sz="1200" b="1" dirty="0" smtClean="0"/>
              <a:t>Save</a:t>
            </a:r>
            <a:r>
              <a:rPr lang="en-US" sz="1200" dirty="0" smtClean="0"/>
              <a:t> and </a:t>
            </a:r>
            <a:r>
              <a:rPr lang="en-US" sz="1200" b="1" dirty="0" smtClean="0"/>
              <a:t>Reset</a:t>
            </a:r>
            <a:r>
              <a:rPr lang="en-US" sz="1200" dirty="0" smtClean="0"/>
              <a:t> buttons.)</a:t>
            </a:r>
          </a:p>
          <a:p>
            <a:endParaRPr lang="en-US" sz="1200" dirty="0" smtClean="0"/>
          </a:p>
          <a:p>
            <a:pPr marL="228600" lvl="0" indent="-228600">
              <a:buFont typeface="+mj-lt"/>
              <a:buAutoNum type="arabicPeriod" startAt="5"/>
            </a:pPr>
            <a:r>
              <a:rPr lang="en-US" sz="1200" dirty="0" smtClean="0"/>
              <a:t>A user named as the Primary Recipient and whose role includes Alert Manager for the associated license can update the Alert Status or change the Primary Recipient.  Both Primary and Secondary Recipients can add Comments.</a:t>
            </a:r>
          </a:p>
          <a:p>
            <a:pPr marL="228600" lvl="0" indent="-228600"/>
            <a:r>
              <a:rPr lang="en-US" sz="1200" dirty="0" smtClean="0"/>
              <a:t> </a:t>
            </a:r>
          </a:p>
          <a:p>
            <a:pPr marL="228600" indent="-228600"/>
            <a:endParaRPr lang="en-US" sz="1200" dirty="0" smtClean="0"/>
          </a:p>
          <a:p>
            <a:endParaRPr lang="en-US" sz="1200" dirty="0" smtClean="0"/>
          </a:p>
          <a:p>
            <a:endParaRPr lang="en-US" sz="1200" dirty="0"/>
          </a:p>
        </p:txBody>
      </p:sp>
      <p:pic>
        <p:nvPicPr>
          <p:cNvPr id="38914" name="Picture 2" descr="Display Current Alerts 6 Licensee"/>
          <p:cNvPicPr>
            <a:picLocks noChangeAspect="1" noChangeArrowheads="1"/>
          </p:cNvPicPr>
          <p:nvPr/>
        </p:nvPicPr>
        <p:blipFill>
          <a:blip r:embed="rId5" cstate="print"/>
          <a:srcRect/>
          <a:stretch>
            <a:fillRect/>
          </a:stretch>
        </p:blipFill>
        <p:spPr bwMode="auto">
          <a:xfrm>
            <a:off x="1371600" y="4114802"/>
            <a:ext cx="4114800" cy="2206033"/>
          </a:xfrm>
          <a:prstGeom prst="rect">
            <a:avLst/>
          </a:prstGeom>
          <a:noFill/>
          <a:ln w="9525">
            <a:noFill/>
            <a:miter lim="800000"/>
            <a:headEnd/>
            <a:tailEnd/>
          </a:ln>
        </p:spPr>
      </p:pic>
      <p:sp>
        <p:nvSpPr>
          <p:cNvPr id="16" name="TextBox 15"/>
          <p:cNvSpPr txBox="1"/>
          <p:nvPr/>
        </p:nvSpPr>
        <p:spPr>
          <a:xfrm>
            <a:off x="381000" y="6400800"/>
            <a:ext cx="6019800" cy="1754326"/>
          </a:xfrm>
          <a:prstGeom prst="rect">
            <a:avLst/>
          </a:prstGeom>
          <a:noFill/>
        </p:spPr>
        <p:txBody>
          <a:bodyPr wrap="square" rtlCol="0">
            <a:spAutoFit/>
          </a:bodyPr>
          <a:lstStyle/>
          <a:p>
            <a:r>
              <a:rPr lang="en-US" sz="1200" dirty="0" smtClean="0"/>
              <a:t>To select a new Primary Recipient, click the radio button ( ) for that user.  Then click the </a:t>
            </a:r>
            <a:r>
              <a:rPr lang="en-US" sz="1200" b="1" dirty="0" smtClean="0"/>
              <a:t>Continue</a:t>
            </a:r>
            <a:r>
              <a:rPr lang="en-US" sz="1200" dirty="0" smtClean="0"/>
              <a:t> button.  The Update Alert Status window will be displayed.</a:t>
            </a:r>
          </a:p>
          <a:p>
            <a:r>
              <a:rPr lang="en-US" sz="1200" dirty="0" smtClean="0"/>
              <a:t> </a:t>
            </a:r>
          </a:p>
          <a:p>
            <a:r>
              <a:rPr lang="en-US" sz="1200" dirty="0" smtClean="0"/>
              <a:t>(Click the </a:t>
            </a:r>
            <a:r>
              <a:rPr lang="en-US" sz="1200" b="1" dirty="0" smtClean="0"/>
              <a:t>Cancel</a:t>
            </a:r>
            <a:r>
              <a:rPr lang="en-US" sz="1200" dirty="0" smtClean="0"/>
              <a:t> button to return to the Update Alert Status window without making any change.)</a:t>
            </a:r>
          </a:p>
          <a:p>
            <a:pPr marL="228600" indent="-228600"/>
            <a:endParaRPr lang="en-US" sz="1200" dirty="0" smtClean="0"/>
          </a:p>
          <a:p>
            <a:pPr marL="228600" lvl="0" indent="-228600">
              <a:buFont typeface="+mj-lt"/>
              <a:buAutoNum type="arabicPeriod" startAt="6"/>
            </a:pPr>
            <a:r>
              <a:rPr lang="en-US" sz="1200" dirty="0" smtClean="0"/>
              <a:t>Review the changes and add a comment if appropriate.  Then click the </a:t>
            </a:r>
            <a:r>
              <a:rPr lang="en-US" sz="1200" b="1" dirty="0" smtClean="0"/>
              <a:t>Save</a:t>
            </a:r>
            <a:r>
              <a:rPr lang="en-US" sz="1200" dirty="0" smtClean="0"/>
              <a:t> button.  The Update Alert Status Confirmation window will be displayed.</a:t>
            </a:r>
          </a:p>
          <a:p>
            <a:pPr marL="228600" indent="-228600"/>
            <a:endParaRPr lang="en-US" sz="1200" dirty="0" smtClean="0"/>
          </a:p>
        </p:txBody>
      </p:sp>
      <p:sp>
        <p:nvSpPr>
          <p:cNvPr id="13" name="Slide Number Placeholder 12"/>
          <p:cNvSpPr>
            <a:spLocks noGrp="1"/>
          </p:cNvSpPr>
          <p:nvPr>
            <p:ph type="sldNum" sz="quarter" idx="12"/>
          </p:nvPr>
        </p:nvSpPr>
        <p:spPr/>
        <p:txBody>
          <a:bodyPr/>
          <a:lstStyle/>
          <a:p>
            <a:fld id="{4A4C55D3-80C2-40D0-AD82-A9B311009251}"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3.4</a:t>
            </a:r>
            <a:r>
              <a:rPr lang="en-US" dirty="0" smtClean="0"/>
              <a:t> </a:t>
            </a:r>
            <a:r>
              <a:rPr lang="en-US" dirty="0"/>
              <a:t/>
            </a:r>
            <a:br>
              <a:rPr lang="en-US" dirty="0"/>
            </a:br>
            <a:r>
              <a:rPr lang="en-US" sz="1800" dirty="0" smtClean="0"/>
              <a:t>Display Current Alerts</a:t>
            </a:r>
            <a:endParaRPr lang="en-US" sz="800" dirty="0"/>
          </a:p>
        </p:txBody>
      </p:sp>
      <p:sp>
        <p:nvSpPr>
          <p:cNvPr id="10" name="TextBox 9"/>
          <p:cNvSpPr txBox="1"/>
          <p:nvPr/>
        </p:nvSpPr>
        <p:spPr>
          <a:xfrm>
            <a:off x="381000" y="2057404"/>
            <a:ext cx="6019800" cy="461665"/>
          </a:xfrm>
          <a:prstGeom prst="rect">
            <a:avLst/>
          </a:prstGeom>
          <a:noFill/>
        </p:spPr>
        <p:txBody>
          <a:bodyPr wrap="square" rtlCol="0">
            <a:spAutoFit/>
          </a:bodyPr>
          <a:lstStyle/>
          <a:p>
            <a:r>
              <a:rPr lang="en-US" sz="1200" b="1" u="sng" dirty="0" smtClean="0"/>
              <a:t>Display Current Alerts Cont.:</a:t>
            </a:r>
          </a:p>
          <a:p>
            <a:endParaRPr lang="en-US" sz="1200" b="1" u="sng" dirty="0" smtClean="0"/>
          </a:p>
        </p:txBody>
      </p:sp>
      <p:sp>
        <p:nvSpPr>
          <p:cNvPr id="16" name="TextBox 15"/>
          <p:cNvSpPr txBox="1"/>
          <p:nvPr/>
        </p:nvSpPr>
        <p:spPr>
          <a:xfrm>
            <a:off x="381000" y="5257800"/>
            <a:ext cx="6019800" cy="1938992"/>
          </a:xfrm>
          <a:prstGeom prst="rect">
            <a:avLst/>
          </a:prstGeom>
          <a:noFill/>
        </p:spPr>
        <p:txBody>
          <a:bodyPr wrap="square" rtlCol="0">
            <a:spAutoFit/>
          </a:bodyPr>
          <a:lstStyle/>
          <a:p>
            <a:r>
              <a:rPr lang="en-US" sz="1200" dirty="0" smtClean="0"/>
              <a:t>If the Primary Recipient is changed, the new recipient will be sent a copy of the Alert</a:t>
            </a:r>
          </a:p>
          <a:p>
            <a:endParaRPr lang="en-US" sz="1200" dirty="0" smtClean="0"/>
          </a:p>
          <a:p>
            <a:r>
              <a:rPr lang="en-US" sz="1200" dirty="0" smtClean="0"/>
              <a:t>(Prior to saving, you may click the </a:t>
            </a:r>
            <a:r>
              <a:rPr lang="en-US" sz="1200" b="1" dirty="0" smtClean="0"/>
              <a:t>Reset</a:t>
            </a:r>
            <a:r>
              <a:rPr lang="en-US" sz="1200" dirty="0" smtClean="0"/>
              <a:t> button to undo any changes to the Alert Status or Comments and remain in the Update Alert Status Window. The Reset button will not undo a change of the Primary Recipient.  </a:t>
            </a:r>
          </a:p>
          <a:p>
            <a:r>
              <a:rPr lang="en-US" sz="1200" dirty="0" smtClean="0"/>
              <a:t> </a:t>
            </a:r>
          </a:p>
          <a:p>
            <a:r>
              <a:rPr lang="en-US" sz="1200" dirty="0" smtClean="0"/>
              <a:t>Click the </a:t>
            </a:r>
            <a:r>
              <a:rPr lang="en-US" sz="1200" b="1" dirty="0" smtClean="0"/>
              <a:t>Cancel</a:t>
            </a:r>
            <a:r>
              <a:rPr lang="en-US" sz="1200" dirty="0" smtClean="0"/>
              <a:t> button to return to the list of current Alerts without saving any changes (including a change of the Primary Recipient.))</a:t>
            </a:r>
          </a:p>
          <a:p>
            <a:r>
              <a:rPr lang="en-US" sz="1200" dirty="0" smtClean="0"/>
              <a:t> </a:t>
            </a:r>
          </a:p>
          <a:p>
            <a:pPr marL="228600" indent="-228600">
              <a:buFont typeface="+mj-lt"/>
              <a:buAutoNum type="arabicPeriod" startAt="7"/>
            </a:pPr>
            <a:r>
              <a:rPr lang="en-US" sz="1200" dirty="0" smtClean="0"/>
              <a:t>Review the confirmation of changes to the Alert Status</a:t>
            </a:r>
            <a:endParaRPr lang="en-US" sz="1200" dirty="0"/>
          </a:p>
        </p:txBody>
      </p:sp>
      <p:pic>
        <p:nvPicPr>
          <p:cNvPr id="41986" name="Picture 2" descr="Display Current Alerts 6b Licensee"/>
          <p:cNvPicPr>
            <a:picLocks noChangeAspect="1" noChangeArrowheads="1"/>
          </p:cNvPicPr>
          <p:nvPr/>
        </p:nvPicPr>
        <p:blipFill>
          <a:blip r:embed="rId5" cstate="print"/>
          <a:srcRect/>
          <a:stretch>
            <a:fillRect/>
          </a:stretch>
        </p:blipFill>
        <p:spPr bwMode="auto">
          <a:xfrm>
            <a:off x="1066800" y="2590803"/>
            <a:ext cx="4343400" cy="2506839"/>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4A4C55D3-80C2-40D0-AD82-A9B311009251}" type="slidenum">
              <a:rPr lang="en-US" smtClean="0"/>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3.4</a:t>
            </a:r>
            <a:r>
              <a:rPr lang="en-US" dirty="0" smtClean="0"/>
              <a:t> </a:t>
            </a:r>
            <a:r>
              <a:rPr lang="en-US" dirty="0"/>
              <a:t/>
            </a:r>
            <a:br>
              <a:rPr lang="en-US" dirty="0"/>
            </a:br>
            <a:r>
              <a:rPr lang="en-US" sz="1800" dirty="0" smtClean="0"/>
              <a:t>Display Current Alerts</a:t>
            </a:r>
            <a:endParaRPr lang="en-US" sz="800" dirty="0"/>
          </a:p>
        </p:txBody>
      </p:sp>
      <p:sp>
        <p:nvSpPr>
          <p:cNvPr id="10" name="TextBox 9"/>
          <p:cNvSpPr txBox="1"/>
          <p:nvPr/>
        </p:nvSpPr>
        <p:spPr>
          <a:xfrm>
            <a:off x="381000" y="2057404"/>
            <a:ext cx="6019800" cy="461665"/>
          </a:xfrm>
          <a:prstGeom prst="rect">
            <a:avLst/>
          </a:prstGeom>
          <a:noFill/>
        </p:spPr>
        <p:txBody>
          <a:bodyPr wrap="square" rtlCol="0">
            <a:spAutoFit/>
          </a:bodyPr>
          <a:lstStyle/>
          <a:p>
            <a:r>
              <a:rPr lang="en-US" sz="1200" b="1" u="sng" dirty="0" smtClean="0"/>
              <a:t>To  Display Current Alerts Cont.:</a:t>
            </a:r>
          </a:p>
          <a:p>
            <a:endParaRPr lang="en-US" sz="1200" b="1" u="sng" dirty="0" smtClean="0"/>
          </a:p>
        </p:txBody>
      </p:sp>
      <p:pic>
        <p:nvPicPr>
          <p:cNvPr id="43010" name="Picture 2" descr="Display Current Alerts 7 Licensee"/>
          <p:cNvPicPr>
            <a:picLocks noChangeAspect="1" noChangeArrowheads="1"/>
          </p:cNvPicPr>
          <p:nvPr/>
        </p:nvPicPr>
        <p:blipFill>
          <a:blip r:embed="rId5" cstate="print"/>
          <a:srcRect/>
          <a:stretch>
            <a:fillRect/>
          </a:stretch>
        </p:blipFill>
        <p:spPr bwMode="auto">
          <a:xfrm>
            <a:off x="381001" y="1981202"/>
            <a:ext cx="6162675" cy="3390900"/>
          </a:xfrm>
          <a:prstGeom prst="rect">
            <a:avLst/>
          </a:prstGeom>
          <a:noFill/>
          <a:ln w="9525">
            <a:noFill/>
            <a:miter lim="800000"/>
            <a:headEnd/>
            <a:tailEnd/>
          </a:ln>
        </p:spPr>
      </p:pic>
      <p:sp>
        <p:nvSpPr>
          <p:cNvPr id="13" name="TextBox 12"/>
          <p:cNvSpPr txBox="1"/>
          <p:nvPr/>
        </p:nvSpPr>
        <p:spPr>
          <a:xfrm>
            <a:off x="381000" y="5486402"/>
            <a:ext cx="6019800" cy="461665"/>
          </a:xfrm>
          <a:prstGeom prst="rect">
            <a:avLst/>
          </a:prstGeom>
          <a:noFill/>
        </p:spPr>
        <p:txBody>
          <a:bodyPr wrap="square" rtlCol="0">
            <a:spAutoFit/>
          </a:bodyPr>
          <a:lstStyle/>
          <a:p>
            <a:pPr marL="228600" indent="-228600">
              <a:buFont typeface="+mj-lt"/>
              <a:buAutoNum type="arabicPeriod" startAt="8"/>
            </a:pPr>
            <a:r>
              <a:rPr lang="en-US" sz="1200" dirty="0" smtClean="0"/>
              <a:t>Click the </a:t>
            </a:r>
            <a:r>
              <a:rPr lang="en-US" sz="1200" b="1" dirty="0" smtClean="0"/>
              <a:t>Current Alerts</a:t>
            </a:r>
            <a:r>
              <a:rPr lang="en-US" sz="1200" dirty="0" smtClean="0"/>
              <a:t> button to return to the list of current Alerts.  To return to the Main Menu, click the </a:t>
            </a:r>
            <a:r>
              <a:rPr lang="en-US" sz="1200" b="1" dirty="0" smtClean="0"/>
              <a:t>Back to Menu</a:t>
            </a:r>
            <a:r>
              <a:rPr lang="en-US" sz="1200" dirty="0" smtClean="0"/>
              <a:t> button</a:t>
            </a:r>
            <a:endParaRPr lang="en-US" sz="1200" dirty="0"/>
          </a:p>
        </p:txBody>
      </p:sp>
      <p:sp>
        <p:nvSpPr>
          <p:cNvPr id="12" name="Slide Number Placeholder 11"/>
          <p:cNvSpPr>
            <a:spLocks noGrp="1"/>
          </p:cNvSpPr>
          <p:nvPr>
            <p:ph type="sldNum" sz="quarter" idx="12"/>
          </p:nvPr>
        </p:nvSpPr>
        <p:spPr/>
        <p:txBody>
          <a:bodyPr/>
          <a:lstStyle/>
          <a:p>
            <a:fld id="{4A4C55D3-80C2-40D0-AD82-A9B311009251}" type="slidenum">
              <a:rPr lang="en-US" smtClean="0"/>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81000" y="38862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3.5</a:t>
            </a:r>
            <a:r>
              <a:rPr lang="en-US" dirty="0" smtClean="0"/>
              <a:t> </a:t>
            </a:r>
            <a:r>
              <a:rPr lang="en-US" dirty="0"/>
              <a:t/>
            </a:r>
            <a:br>
              <a:rPr lang="en-US" dirty="0"/>
            </a:br>
            <a:r>
              <a:rPr lang="en-US" sz="1600" dirty="0" smtClean="0"/>
              <a:t>Send Message to NSTS Mailbox</a:t>
            </a:r>
            <a:endParaRPr lang="en-US" sz="800" dirty="0"/>
          </a:p>
        </p:txBody>
      </p:sp>
      <p:sp>
        <p:nvSpPr>
          <p:cNvPr id="55" name="TextBox 54"/>
          <p:cNvSpPr txBox="1"/>
          <p:nvPr/>
        </p:nvSpPr>
        <p:spPr>
          <a:xfrm>
            <a:off x="304800" y="2133603"/>
            <a:ext cx="6248400" cy="430887"/>
          </a:xfrm>
          <a:prstGeom prst="rect">
            <a:avLst/>
          </a:prstGeom>
          <a:noFill/>
        </p:spPr>
        <p:txBody>
          <a:bodyPr wrap="square" rtlCol="0">
            <a:spAutoFit/>
          </a:bodyPr>
          <a:lstStyle/>
          <a:p>
            <a:r>
              <a:rPr lang="en-US" sz="1100" dirty="0" smtClean="0"/>
              <a:t>The Send Message to NSTS Mailbox capability enables the Licensee, Agency, and Admin user to send an email message to the NSTS Mailbox within the application.  </a:t>
            </a:r>
            <a:endParaRPr lang="en-US" sz="1100" dirty="0"/>
          </a:p>
        </p:txBody>
      </p:sp>
      <p:sp>
        <p:nvSpPr>
          <p:cNvPr id="59" name="TextBox 58"/>
          <p:cNvSpPr txBox="1"/>
          <p:nvPr/>
        </p:nvSpPr>
        <p:spPr>
          <a:xfrm>
            <a:off x="457200" y="3962400"/>
            <a:ext cx="1524000" cy="261610"/>
          </a:xfrm>
          <a:prstGeom prst="rect">
            <a:avLst/>
          </a:prstGeom>
          <a:noFill/>
        </p:spPr>
        <p:txBody>
          <a:bodyPr wrap="square" rtlCol="0">
            <a:spAutoFit/>
          </a:bodyPr>
          <a:lstStyle/>
          <a:p>
            <a:r>
              <a:rPr lang="en-US" sz="1100" dirty="0" smtClean="0"/>
              <a:t>Scenario 3.5</a:t>
            </a:r>
            <a:endParaRPr lang="en-US" sz="1100" dirty="0"/>
          </a:p>
        </p:txBody>
      </p:sp>
      <p:grpSp>
        <p:nvGrpSpPr>
          <p:cNvPr id="2" name="Group 82"/>
          <p:cNvGrpSpPr>
            <a:grpSpLocks/>
          </p:cNvGrpSpPr>
          <p:nvPr/>
        </p:nvGrpSpPr>
        <p:grpSpPr bwMode="auto">
          <a:xfrm>
            <a:off x="1676400" y="5715000"/>
            <a:ext cx="685800" cy="762000"/>
            <a:chOff x="4976" y="2572"/>
            <a:chExt cx="346" cy="467"/>
          </a:xfrm>
        </p:grpSpPr>
        <p:sp>
          <p:nvSpPr>
            <p:cNvPr id="74"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78" name="Oval Callout 77"/>
          <p:cNvSpPr/>
          <p:nvPr/>
        </p:nvSpPr>
        <p:spPr>
          <a:xfrm>
            <a:off x="838200" y="4724400"/>
            <a:ext cx="2438400" cy="8382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solidFill>
                  <a:schemeClr val="tx1"/>
                </a:solidFill>
              </a:rPr>
              <a:t>How can I contact the NSTS Administrator?</a:t>
            </a:r>
            <a:endParaRPr lang="en-US" sz="1100" dirty="0">
              <a:solidFill>
                <a:schemeClr val="tx1"/>
              </a:solidFill>
            </a:endParaRPr>
          </a:p>
        </p:txBody>
      </p:sp>
      <p:sp>
        <p:nvSpPr>
          <p:cNvPr id="19" name="TextBox 18"/>
          <p:cNvSpPr txBox="1"/>
          <p:nvPr/>
        </p:nvSpPr>
        <p:spPr>
          <a:xfrm>
            <a:off x="3733800" y="4114803"/>
            <a:ext cx="2743200" cy="3139321"/>
          </a:xfrm>
          <a:prstGeom prst="rect">
            <a:avLst/>
          </a:prstGeom>
          <a:noFill/>
        </p:spPr>
        <p:txBody>
          <a:bodyPr wrap="square" rtlCol="0">
            <a:spAutoFit/>
          </a:bodyPr>
          <a:lstStyle/>
          <a:p>
            <a:pPr lvl="0">
              <a:buFont typeface="Arial" pitchFamily="34" charset="0"/>
              <a:buChar char="•"/>
            </a:pPr>
            <a:r>
              <a:rPr lang="en-US" sz="1100" dirty="0" smtClean="0"/>
              <a:t> From the NSTS Main Menu, under  Alert Management, click the </a:t>
            </a:r>
            <a:r>
              <a:rPr lang="en-US" sz="1100" b="1" dirty="0" smtClean="0"/>
              <a:t>Send Message to NSTS Mailbox </a:t>
            </a:r>
            <a:r>
              <a:rPr lang="en-US" sz="1100" dirty="0" smtClean="0"/>
              <a:t>link. </a:t>
            </a:r>
          </a:p>
          <a:p>
            <a:pPr lvl="0">
              <a:buFont typeface="Arial" pitchFamily="34" charset="0"/>
              <a:buChar char="•"/>
            </a:pPr>
            <a:endParaRPr lang="en-US" sz="1100" dirty="0" smtClean="0"/>
          </a:p>
          <a:p>
            <a:pPr lvl="0">
              <a:buFont typeface="Arial" pitchFamily="34" charset="0"/>
              <a:buChar char="•"/>
            </a:pPr>
            <a:r>
              <a:rPr lang="en-US" sz="1100" dirty="0" smtClean="0"/>
              <a:t>The Send Message to NSTS Mailbox display appears</a:t>
            </a:r>
          </a:p>
          <a:p>
            <a:pPr lvl="0">
              <a:buFont typeface="Arial" pitchFamily="34" charset="0"/>
              <a:buChar char="•"/>
            </a:pPr>
            <a:endParaRPr lang="en-US" sz="1100" dirty="0" smtClean="0"/>
          </a:p>
          <a:p>
            <a:pPr lvl="0">
              <a:buFont typeface="Arial" pitchFamily="34" charset="0"/>
              <a:buChar char="•"/>
            </a:pPr>
            <a:r>
              <a:rPr lang="en-US" sz="1100" dirty="0" smtClean="0"/>
              <a:t>Fill in the Organization, Email, and if desired phone number field.</a:t>
            </a:r>
          </a:p>
          <a:p>
            <a:pPr lvl="0">
              <a:buFont typeface="Arial" pitchFamily="34" charset="0"/>
              <a:buChar char="•"/>
            </a:pPr>
            <a:endParaRPr lang="en-US" sz="1100" dirty="0" smtClean="0"/>
          </a:p>
          <a:p>
            <a:pPr lvl="0">
              <a:buFont typeface="Arial" pitchFamily="34" charset="0"/>
              <a:buChar char="•"/>
            </a:pPr>
            <a:r>
              <a:rPr lang="en-US" sz="1100" dirty="0" smtClean="0"/>
              <a:t>Type in the message to be sent to the NSTS Mailbox</a:t>
            </a:r>
          </a:p>
          <a:p>
            <a:pPr lvl="0">
              <a:buFont typeface="Arial" pitchFamily="34" charset="0"/>
              <a:buChar char="•"/>
            </a:pPr>
            <a:endParaRPr lang="en-US" sz="1100" dirty="0" smtClean="0"/>
          </a:p>
          <a:p>
            <a:pPr lvl="0">
              <a:buFont typeface="Arial" pitchFamily="34" charset="0"/>
              <a:buChar char="•"/>
            </a:pPr>
            <a:r>
              <a:rPr lang="en-US" sz="1100" dirty="0" smtClean="0"/>
              <a:t>Click Send</a:t>
            </a:r>
          </a:p>
          <a:p>
            <a:pPr lvl="0">
              <a:buFont typeface="Arial" pitchFamily="34" charset="0"/>
              <a:buChar char="•"/>
            </a:pPr>
            <a:endParaRPr lang="en-US" sz="1100" dirty="0" smtClean="0"/>
          </a:p>
          <a:p>
            <a:pPr lvl="0">
              <a:buFont typeface="Arial" pitchFamily="34" charset="0"/>
              <a:buChar char="•"/>
            </a:pPr>
            <a:endParaRPr lang="en-US" sz="1100" dirty="0" smtClean="0"/>
          </a:p>
          <a:p>
            <a:pPr lvl="0">
              <a:buFont typeface="Arial" pitchFamily="34" charset="0"/>
              <a:buChar char="•"/>
            </a:pPr>
            <a:endParaRPr lang="en-US" sz="1100" dirty="0" smtClean="0"/>
          </a:p>
          <a:p>
            <a:pPr lvl="0">
              <a:buFont typeface="Arial" pitchFamily="34" charset="0"/>
              <a:buChar char="•"/>
            </a:pPr>
            <a:endParaRPr lang="en-US" sz="1100" dirty="0" smtClean="0"/>
          </a:p>
        </p:txBody>
      </p:sp>
      <p:sp>
        <p:nvSpPr>
          <p:cNvPr id="21" name="Slide Number Placeholder 20"/>
          <p:cNvSpPr>
            <a:spLocks noGrp="1"/>
          </p:cNvSpPr>
          <p:nvPr>
            <p:ph type="sldNum" sz="quarter" idx="12"/>
          </p:nvPr>
        </p:nvSpPr>
        <p:spPr/>
        <p:txBody>
          <a:bodyPr/>
          <a:lstStyle/>
          <a:p>
            <a:fld id="{4A4C55D3-80C2-40D0-AD82-A9B311009251}" type="slidenum">
              <a:rPr lang="en-US" smtClean="0"/>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3.5</a:t>
            </a:r>
            <a:r>
              <a:rPr lang="en-US" dirty="0" smtClean="0"/>
              <a:t> </a:t>
            </a:r>
            <a:r>
              <a:rPr lang="en-US" dirty="0"/>
              <a:t/>
            </a:r>
            <a:br>
              <a:rPr lang="en-US" dirty="0"/>
            </a:br>
            <a:r>
              <a:rPr lang="en-US" sz="1800" dirty="0" smtClean="0"/>
              <a:t>Send Message to NSTS Mailbox</a:t>
            </a:r>
            <a:endParaRPr lang="en-US" sz="800" dirty="0"/>
          </a:p>
        </p:txBody>
      </p:sp>
      <p:sp>
        <p:nvSpPr>
          <p:cNvPr id="12" name="TextBox 11"/>
          <p:cNvSpPr txBox="1"/>
          <p:nvPr/>
        </p:nvSpPr>
        <p:spPr>
          <a:xfrm>
            <a:off x="419100" y="2362203"/>
            <a:ext cx="6019800" cy="861775"/>
          </a:xfrm>
          <a:prstGeom prst="rect">
            <a:avLst/>
          </a:prstGeom>
          <a:noFill/>
        </p:spPr>
        <p:txBody>
          <a:bodyPr wrap="square" rtlCol="0">
            <a:spAutoFit/>
          </a:bodyPr>
          <a:lstStyle/>
          <a:p>
            <a:pPr marL="228600" lvl="0" indent="-228600">
              <a:buFont typeface="+mj-lt"/>
              <a:buAutoNum type="arabicPeriod"/>
            </a:pPr>
            <a:r>
              <a:rPr lang="en-US" sz="1200" dirty="0" smtClean="0"/>
              <a:t>From the NSTS Main Menu, under  Alert Management, click the </a:t>
            </a:r>
            <a:r>
              <a:rPr lang="en-US" sz="1200" b="1" dirty="0" smtClean="0"/>
              <a:t>Send Message to NSTS Mailbox </a:t>
            </a:r>
            <a:r>
              <a:rPr lang="en-US" sz="1200" dirty="0" smtClean="0"/>
              <a:t>link. </a:t>
            </a:r>
          </a:p>
          <a:p>
            <a:pPr marL="228600" lvl="0" indent="-228600">
              <a:buFont typeface="+mj-lt"/>
              <a:buAutoNum type="arabicPeriod"/>
            </a:pPr>
            <a:endParaRPr lang="en-US" sz="1200" dirty="0" smtClean="0"/>
          </a:p>
          <a:p>
            <a:pPr marL="228600" indent="-228600"/>
            <a:r>
              <a:rPr lang="en-US" sz="1200" dirty="0" smtClean="0"/>
              <a:t>The Send Message to NSTS Mailbox display appears </a:t>
            </a:r>
          </a:p>
        </p:txBody>
      </p:sp>
      <p:sp>
        <p:nvSpPr>
          <p:cNvPr id="10" name="TextBox 9"/>
          <p:cNvSpPr txBox="1"/>
          <p:nvPr/>
        </p:nvSpPr>
        <p:spPr>
          <a:xfrm>
            <a:off x="381000" y="2057404"/>
            <a:ext cx="6019800" cy="461665"/>
          </a:xfrm>
          <a:prstGeom prst="rect">
            <a:avLst/>
          </a:prstGeom>
          <a:noFill/>
        </p:spPr>
        <p:txBody>
          <a:bodyPr wrap="square" rtlCol="0">
            <a:spAutoFit/>
          </a:bodyPr>
          <a:lstStyle/>
          <a:p>
            <a:r>
              <a:rPr lang="en-US" sz="1200" b="1" u="sng" dirty="0" smtClean="0"/>
              <a:t>To Send a Message to the NSTS Mailbox.:</a:t>
            </a:r>
          </a:p>
          <a:p>
            <a:endParaRPr lang="en-US" sz="1200" b="1" u="sng" dirty="0" smtClean="0"/>
          </a:p>
        </p:txBody>
      </p:sp>
      <p:sp>
        <p:nvSpPr>
          <p:cNvPr id="11" name="TextBox 10"/>
          <p:cNvSpPr txBox="1"/>
          <p:nvPr/>
        </p:nvSpPr>
        <p:spPr>
          <a:xfrm>
            <a:off x="419100" y="5181602"/>
            <a:ext cx="6019800" cy="1200329"/>
          </a:xfrm>
          <a:prstGeom prst="rect">
            <a:avLst/>
          </a:prstGeom>
          <a:noFill/>
        </p:spPr>
        <p:txBody>
          <a:bodyPr wrap="square" rtlCol="0">
            <a:spAutoFit/>
          </a:bodyPr>
          <a:lstStyle/>
          <a:p>
            <a:pPr marL="228600" lvl="0" indent="-228600">
              <a:buFont typeface="+mj-lt"/>
              <a:buAutoNum type="arabicPeriod" startAt="2"/>
            </a:pPr>
            <a:r>
              <a:rPr lang="en-US" sz="1200" dirty="0" smtClean="0"/>
              <a:t>Fill in the Organization, Email, and if desired phone number field.</a:t>
            </a:r>
          </a:p>
          <a:p>
            <a:pPr marL="228600" lvl="0" indent="-228600">
              <a:buFont typeface="+mj-lt"/>
              <a:buAutoNum type="arabicPeriod" startAt="2"/>
            </a:pPr>
            <a:r>
              <a:rPr lang="en-US" sz="1200" dirty="0" smtClean="0"/>
              <a:t>Type in the message to be sent to the NSTS Mailbox</a:t>
            </a:r>
          </a:p>
          <a:p>
            <a:pPr marL="228600" lvl="0" indent="-228600">
              <a:buFont typeface="+mj-lt"/>
              <a:buAutoNum type="arabicPeriod" startAt="2"/>
            </a:pPr>
            <a:r>
              <a:rPr lang="en-US" sz="1200" dirty="0" smtClean="0"/>
              <a:t>Click the Send button </a:t>
            </a:r>
          </a:p>
          <a:p>
            <a:pPr marL="228600" lvl="0" indent="-228600">
              <a:buFont typeface="+mj-lt"/>
              <a:buAutoNum type="arabicPeriod" startAt="2"/>
            </a:pPr>
            <a:r>
              <a:rPr lang="en-US" sz="1200" dirty="0" smtClean="0"/>
              <a:t>The Send Message confirmation appears</a:t>
            </a:r>
          </a:p>
          <a:p>
            <a:pPr marL="228600" indent="-228600">
              <a:buFont typeface="+mj-lt"/>
              <a:buAutoNum type="arabicPeriod" startAt="2"/>
            </a:pPr>
            <a:endParaRPr lang="en-US" sz="1200" dirty="0" smtClean="0"/>
          </a:p>
          <a:p>
            <a:pPr marL="228600" indent="-228600">
              <a:buFont typeface="+mj-lt"/>
              <a:buAutoNum type="arabicPeriod" startAt="2"/>
            </a:pPr>
            <a:endParaRPr lang="en-US" sz="1200" dirty="0" smtClean="0"/>
          </a:p>
        </p:txBody>
      </p:sp>
      <p:pic>
        <p:nvPicPr>
          <p:cNvPr id="44034" name="Picture 2"/>
          <p:cNvPicPr>
            <a:picLocks noChangeAspect="1" noChangeArrowheads="1"/>
          </p:cNvPicPr>
          <p:nvPr/>
        </p:nvPicPr>
        <p:blipFill>
          <a:blip r:embed="rId5" cstate="print"/>
          <a:srcRect/>
          <a:stretch>
            <a:fillRect/>
          </a:stretch>
        </p:blipFill>
        <p:spPr bwMode="auto">
          <a:xfrm>
            <a:off x="2057400" y="3429002"/>
            <a:ext cx="2743200" cy="1535785"/>
          </a:xfrm>
          <a:prstGeom prst="rect">
            <a:avLst/>
          </a:prstGeom>
          <a:noFill/>
          <a:ln w="9525">
            <a:noFill/>
            <a:miter lim="800000"/>
            <a:headEnd/>
            <a:tailEnd/>
          </a:ln>
        </p:spPr>
      </p:pic>
      <p:pic>
        <p:nvPicPr>
          <p:cNvPr id="44035" name="Picture 3"/>
          <p:cNvPicPr>
            <a:picLocks noChangeAspect="1" noChangeArrowheads="1"/>
          </p:cNvPicPr>
          <p:nvPr/>
        </p:nvPicPr>
        <p:blipFill>
          <a:blip r:embed="rId6" cstate="print"/>
          <a:srcRect/>
          <a:stretch>
            <a:fillRect/>
          </a:stretch>
        </p:blipFill>
        <p:spPr bwMode="auto">
          <a:xfrm>
            <a:off x="1600200" y="6096002"/>
            <a:ext cx="3048000" cy="1776047"/>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A4C55D3-80C2-40D0-AD82-A9B311009251}" type="slidenum">
              <a:rPr lang="en-US" smtClean="0"/>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81000" y="38862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3.6</a:t>
            </a:r>
            <a:r>
              <a:rPr lang="en-US" dirty="0" smtClean="0"/>
              <a:t> </a:t>
            </a:r>
            <a:r>
              <a:rPr lang="en-US" dirty="0"/>
              <a:t/>
            </a:r>
            <a:br>
              <a:rPr lang="en-US" dirty="0"/>
            </a:br>
            <a:r>
              <a:rPr lang="en-US" sz="1600" dirty="0" smtClean="0"/>
              <a:t>Obtain Supporting Information</a:t>
            </a:r>
            <a:endParaRPr lang="en-US" sz="800" dirty="0"/>
          </a:p>
        </p:txBody>
      </p:sp>
      <p:sp>
        <p:nvSpPr>
          <p:cNvPr id="55" name="TextBox 54"/>
          <p:cNvSpPr txBox="1"/>
          <p:nvPr/>
        </p:nvSpPr>
        <p:spPr>
          <a:xfrm>
            <a:off x="304800" y="2133603"/>
            <a:ext cx="6248400" cy="430887"/>
          </a:xfrm>
          <a:prstGeom prst="rect">
            <a:avLst/>
          </a:prstGeom>
          <a:noFill/>
        </p:spPr>
        <p:txBody>
          <a:bodyPr wrap="square" rtlCol="0">
            <a:spAutoFit/>
          </a:bodyPr>
          <a:lstStyle/>
          <a:p>
            <a:r>
              <a:rPr lang="en-US" sz="1100" dirty="0" smtClean="0"/>
              <a:t>The Obtain Supporting Information  capability enables the Licensee, Agency, and Admin user to access a list of reference documents (including other websites) that are related to NSTS</a:t>
            </a:r>
            <a:endParaRPr lang="en-US" sz="1100" dirty="0"/>
          </a:p>
        </p:txBody>
      </p:sp>
      <p:sp>
        <p:nvSpPr>
          <p:cNvPr id="59" name="TextBox 58"/>
          <p:cNvSpPr txBox="1"/>
          <p:nvPr/>
        </p:nvSpPr>
        <p:spPr>
          <a:xfrm>
            <a:off x="457200" y="3962400"/>
            <a:ext cx="1524000" cy="261610"/>
          </a:xfrm>
          <a:prstGeom prst="rect">
            <a:avLst/>
          </a:prstGeom>
          <a:noFill/>
        </p:spPr>
        <p:txBody>
          <a:bodyPr wrap="square" rtlCol="0">
            <a:spAutoFit/>
          </a:bodyPr>
          <a:lstStyle/>
          <a:p>
            <a:r>
              <a:rPr lang="en-US" sz="1100" dirty="0" smtClean="0"/>
              <a:t>Scenario 3.6</a:t>
            </a:r>
            <a:endParaRPr lang="en-US" sz="1100" dirty="0"/>
          </a:p>
        </p:txBody>
      </p:sp>
      <p:grpSp>
        <p:nvGrpSpPr>
          <p:cNvPr id="2" name="Group 82"/>
          <p:cNvGrpSpPr>
            <a:grpSpLocks/>
          </p:cNvGrpSpPr>
          <p:nvPr/>
        </p:nvGrpSpPr>
        <p:grpSpPr bwMode="auto">
          <a:xfrm>
            <a:off x="1676400" y="5715000"/>
            <a:ext cx="685800" cy="762000"/>
            <a:chOff x="4976" y="2572"/>
            <a:chExt cx="346" cy="467"/>
          </a:xfrm>
        </p:grpSpPr>
        <p:sp>
          <p:nvSpPr>
            <p:cNvPr id="74"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78" name="Oval Callout 77"/>
          <p:cNvSpPr/>
          <p:nvPr/>
        </p:nvSpPr>
        <p:spPr>
          <a:xfrm>
            <a:off x="838200" y="4724400"/>
            <a:ext cx="2438400" cy="8382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I need some regulation information related to reporting source transfers</a:t>
            </a:r>
            <a:endParaRPr lang="en-US" sz="1100" dirty="0"/>
          </a:p>
        </p:txBody>
      </p:sp>
      <p:sp>
        <p:nvSpPr>
          <p:cNvPr id="19" name="TextBox 18"/>
          <p:cNvSpPr txBox="1"/>
          <p:nvPr/>
        </p:nvSpPr>
        <p:spPr>
          <a:xfrm>
            <a:off x="3429000" y="4876800"/>
            <a:ext cx="2743200" cy="1954381"/>
          </a:xfrm>
          <a:prstGeom prst="rect">
            <a:avLst/>
          </a:prstGeom>
          <a:noFill/>
        </p:spPr>
        <p:txBody>
          <a:bodyPr wrap="square" rtlCol="0">
            <a:spAutoFit/>
          </a:bodyPr>
          <a:lstStyle/>
          <a:p>
            <a:pPr lvl="0">
              <a:buFont typeface="Arial" pitchFamily="34" charset="0"/>
              <a:buChar char="•"/>
            </a:pPr>
            <a:r>
              <a:rPr lang="en-US" sz="1100" dirty="0" smtClean="0"/>
              <a:t> From the NSTS Main Menu, under Training, click the </a:t>
            </a:r>
            <a:r>
              <a:rPr lang="en-US" sz="1100" b="1" dirty="0" smtClean="0"/>
              <a:t>Obtain Supporting Information link </a:t>
            </a:r>
            <a:r>
              <a:rPr lang="en-US" sz="1100" dirty="0" smtClean="0"/>
              <a:t>. </a:t>
            </a:r>
          </a:p>
          <a:p>
            <a:pPr lvl="0">
              <a:buFont typeface="Arial" pitchFamily="34" charset="0"/>
              <a:buChar char="•"/>
            </a:pPr>
            <a:endParaRPr lang="en-US" sz="1100" dirty="0" smtClean="0"/>
          </a:p>
          <a:p>
            <a:pPr lvl="0">
              <a:buFont typeface="Arial" pitchFamily="34" charset="0"/>
              <a:buChar char="•"/>
            </a:pPr>
            <a:r>
              <a:rPr lang="en-US" sz="1100" dirty="0" smtClean="0"/>
              <a:t>The NSTS Supporting Information page is will display available resource links</a:t>
            </a:r>
          </a:p>
          <a:p>
            <a:pPr lvl="0">
              <a:buFont typeface="Arial" pitchFamily="34" charset="0"/>
              <a:buChar char="•"/>
            </a:pPr>
            <a:endParaRPr lang="en-US" sz="1100" dirty="0" smtClean="0"/>
          </a:p>
          <a:p>
            <a:pPr lvl="0"/>
            <a:endParaRPr lang="en-US" sz="1100" dirty="0" smtClean="0"/>
          </a:p>
          <a:p>
            <a:pPr lvl="0">
              <a:buFont typeface="Arial" pitchFamily="34" charset="0"/>
              <a:buChar char="•"/>
            </a:pPr>
            <a:endParaRPr lang="en-US" sz="1100" dirty="0" smtClean="0"/>
          </a:p>
          <a:p>
            <a:pPr lvl="0">
              <a:buFont typeface="Arial" pitchFamily="34" charset="0"/>
              <a:buChar char="•"/>
            </a:pPr>
            <a:endParaRPr lang="en-US" sz="1100" dirty="0" smtClean="0"/>
          </a:p>
          <a:p>
            <a:pPr lvl="0">
              <a:buFont typeface="Arial" pitchFamily="34" charset="0"/>
              <a:buChar char="•"/>
            </a:pPr>
            <a:endParaRPr lang="en-US" sz="1100" dirty="0" smtClean="0"/>
          </a:p>
        </p:txBody>
      </p:sp>
      <p:sp>
        <p:nvSpPr>
          <p:cNvPr id="21" name="Slide Number Placeholder 20"/>
          <p:cNvSpPr>
            <a:spLocks noGrp="1"/>
          </p:cNvSpPr>
          <p:nvPr>
            <p:ph type="sldNum" sz="quarter" idx="12"/>
          </p:nvPr>
        </p:nvSpPr>
        <p:spPr/>
        <p:txBody>
          <a:bodyPr/>
          <a:lstStyle/>
          <a:p>
            <a:fld id="{4A4C55D3-80C2-40D0-AD82-A9B311009251}" type="slidenum">
              <a:rPr lang="en-US" smtClean="0"/>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3.6</a:t>
            </a:r>
            <a:r>
              <a:rPr lang="en-US" dirty="0" smtClean="0"/>
              <a:t> </a:t>
            </a:r>
            <a:r>
              <a:rPr lang="en-US" dirty="0"/>
              <a:t/>
            </a:r>
            <a:br>
              <a:rPr lang="en-US" dirty="0"/>
            </a:br>
            <a:r>
              <a:rPr lang="en-US" sz="1600" dirty="0" smtClean="0"/>
              <a:t>O</a:t>
            </a:r>
            <a:r>
              <a:rPr lang="en-US" sz="1800" dirty="0" smtClean="0"/>
              <a:t>btain Supporting Information</a:t>
            </a:r>
            <a:endParaRPr lang="en-US" sz="800" dirty="0"/>
          </a:p>
        </p:txBody>
      </p:sp>
      <p:sp>
        <p:nvSpPr>
          <p:cNvPr id="12" name="TextBox 11"/>
          <p:cNvSpPr txBox="1"/>
          <p:nvPr/>
        </p:nvSpPr>
        <p:spPr>
          <a:xfrm>
            <a:off x="457200" y="2357738"/>
            <a:ext cx="6019800" cy="1384995"/>
          </a:xfrm>
          <a:prstGeom prst="rect">
            <a:avLst/>
          </a:prstGeom>
          <a:noFill/>
        </p:spPr>
        <p:txBody>
          <a:bodyPr wrap="square" rtlCol="0">
            <a:spAutoFit/>
          </a:bodyPr>
          <a:lstStyle/>
          <a:p>
            <a:pPr marL="228600" lvl="0" indent="-228600">
              <a:buFont typeface="+mj-lt"/>
              <a:buAutoNum type="arabicPeriod"/>
            </a:pPr>
            <a:r>
              <a:rPr lang="en-US" sz="1200" dirty="0" smtClean="0"/>
              <a:t>From the NSTS Main Menu, under Training, click the  </a:t>
            </a:r>
            <a:r>
              <a:rPr lang="en-US" sz="1200" b="1" dirty="0" smtClean="0"/>
              <a:t>Obtain Supporting Information </a:t>
            </a:r>
            <a:r>
              <a:rPr lang="en-US" sz="1200" dirty="0" smtClean="0"/>
              <a:t>link</a:t>
            </a:r>
          </a:p>
          <a:p>
            <a:pPr marL="228600" lvl="0" indent="-228600"/>
            <a:endParaRPr lang="en-US" sz="1200" dirty="0" smtClean="0"/>
          </a:p>
          <a:p>
            <a:pPr marL="228600" lvl="0" indent="-228600"/>
            <a:r>
              <a:rPr lang="en-US" sz="1200" dirty="0" smtClean="0"/>
              <a:t>The NSTS Supporting Information page is displayed</a:t>
            </a:r>
          </a:p>
          <a:p>
            <a:pPr marL="228600" lvl="0" indent="-228600"/>
            <a:endParaRPr lang="en-US" sz="1200" dirty="0" smtClean="0"/>
          </a:p>
          <a:p>
            <a:pPr marL="228600" lvl="0" indent="-228600"/>
            <a:endParaRPr lang="en-US" sz="1200" dirty="0" smtClean="0"/>
          </a:p>
          <a:p>
            <a:pPr marL="228600" indent="-228600"/>
            <a:endParaRPr lang="en-US" sz="1200" dirty="0" smtClean="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Obtain Supporting Information.:</a:t>
            </a:r>
          </a:p>
          <a:p>
            <a:endParaRPr lang="en-US" sz="1200" b="1" u="sng" dirty="0" smtClean="0"/>
          </a:p>
        </p:txBody>
      </p:sp>
      <p:sp>
        <p:nvSpPr>
          <p:cNvPr id="11" name="TextBox 10"/>
          <p:cNvSpPr txBox="1"/>
          <p:nvPr/>
        </p:nvSpPr>
        <p:spPr>
          <a:xfrm>
            <a:off x="419100" y="5181603"/>
            <a:ext cx="6019800" cy="646331"/>
          </a:xfrm>
          <a:prstGeom prst="rect">
            <a:avLst/>
          </a:prstGeom>
          <a:noFill/>
        </p:spPr>
        <p:txBody>
          <a:bodyPr wrap="square" rtlCol="0">
            <a:spAutoFit/>
          </a:bodyPr>
          <a:lstStyle/>
          <a:p>
            <a:pPr marL="228600" lvl="0" indent="-228600">
              <a:buFont typeface="+mj-lt"/>
              <a:buAutoNum type="arabicPeriod" startAt="2"/>
            </a:pPr>
            <a:r>
              <a:rPr lang="en-US" sz="1200" dirty="0" smtClean="0"/>
              <a:t>Select the appropriate link from the list of available resources</a:t>
            </a:r>
          </a:p>
          <a:p>
            <a:pPr marL="228600" lvl="0" indent="-228600">
              <a:buFont typeface="+mj-lt"/>
              <a:buAutoNum type="arabicPeriod" startAt="2"/>
            </a:pPr>
            <a:r>
              <a:rPr lang="en-US" sz="1200" dirty="0" smtClean="0"/>
              <a:t>Click the back button to return to NSTS</a:t>
            </a:r>
          </a:p>
          <a:p>
            <a:pPr marL="228600" lvl="0" indent="-228600">
              <a:buFont typeface="+mj-lt"/>
              <a:buAutoNum type="arabicPeriod" startAt="2"/>
            </a:pPr>
            <a:r>
              <a:rPr lang="en-US" sz="1200" dirty="0" smtClean="0"/>
              <a:t>Click the close button to return to the main menu</a:t>
            </a:r>
          </a:p>
        </p:txBody>
      </p:sp>
      <p:pic>
        <p:nvPicPr>
          <p:cNvPr id="45058" name="Picture 2"/>
          <p:cNvPicPr>
            <a:picLocks noChangeAspect="1" noChangeArrowheads="1"/>
          </p:cNvPicPr>
          <p:nvPr/>
        </p:nvPicPr>
        <p:blipFill>
          <a:blip r:embed="rId5" cstate="print"/>
          <a:srcRect/>
          <a:stretch>
            <a:fillRect/>
          </a:stretch>
        </p:blipFill>
        <p:spPr bwMode="auto">
          <a:xfrm>
            <a:off x="1864521" y="3276601"/>
            <a:ext cx="3128962" cy="1799307"/>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A4C55D3-80C2-40D0-AD82-A9B311009251}" type="slidenum">
              <a:rPr lang="en-US" smtClean="0"/>
              <a:pPr/>
              <a:t>38</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81000" y="38862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3.7</a:t>
            </a:r>
            <a:r>
              <a:rPr lang="en-US" dirty="0" smtClean="0"/>
              <a:t> </a:t>
            </a:r>
            <a:r>
              <a:rPr lang="en-US" dirty="0"/>
              <a:t/>
            </a:r>
            <a:br>
              <a:rPr lang="en-US" dirty="0"/>
            </a:br>
            <a:r>
              <a:rPr lang="en-US" sz="1600" dirty="0" smtClean="0"/>
              <a:t>Query Licenses</a:t>
            </a:r>
            <a:endParaRPr lang="en-US" sz="800" dirty="0"/>
          </a:p>
        </p:txBody>
      </p:sp>
      <p:sp>
        <p:nvSpPr>
          <p:cNvPr id="55" name="TextBox 54"/>
          <p:cNvSpPr txBox="1"/>
          <p:nvPr/>
        </p:nvSpPr>
        <p:spPr>
          <a:xfrm>
            <a:off x="304800" y="2133601"/>
            <a:ext cx="6248400" cy="600164"/>
          </a:xfrm>
          <a:prstGeom prst="rect">
            <a:avLst/>
          </a:prstGeom>
          <a:noFill/>
        </p:spPr>
        <p:txBody>
          <a:bodyPr wrap="square" rtlCol="0">
            <a:spAutoFit/>
          </a:bodyPr>
          <a:lstStyle/>
          <a:p>
            <a:r>
              <a:rPr lang="en-US" sz="1100" dirty="0" smtClean="0"/>
              <a:t>The Query Licenses functionality enables the  Agency, and Admin user to retrieve a list of licenses based on selection of specific criteria.  The list can be viewed and saved as either a straight list or formatted as mailing labels.  The list of licenses displayed is auto filtered according to user role.</a:t>
            </a:r>
            <a:endParaRPr lang="en-US" sz="1100" dirty="0"/>
          </a:p>
        </p:txBody>
      </p:sp>
      <p:sp>
        <p:nvSpPr>
          <p:cNvPr id="59" name="TextBox 58"/>
          <p:cNvSpPr txBox="1"/>
          <p:nvPr/>
        </p:nvSpPr>
        <p:spPr>
          <a:xfrm>
            <a:off x="457200" y="3962400"/>
            <a:ext cx="1524000" cy="261610"/>
          </a:xfrm>
          <a:prstGeom prst="rect">
            <a:avLst/>
          </a:prstGeom>
          <a:noFill/>
        </p:spPr>
        <p:txBody>
          <a:bodyPr wrap="square" rtlCol="0">
            <a:spAutoFit/>
          </a:bodyPr>
          <a:lstStyle/>
          <a:p>
            <a:r>
              <a:rPr lang="en-US" sz="1100" dirty="0" smtClean="0"/>
              <a:t>Scenario 3.7</a:t>
            </a:r>
            <a:endParaRPr lang="en-US" sz="1100" dirty="0"/>
          </a:p>
        </p:txBody>
      </p:sp>
      <p:grpSp>
        <p:nvGrpSpPr>
          <p:cNvPr id="2" name="Group 82"/>
          <p:cNvGrpSpPr>
            <a:grpSpLocks/>
          </p:cNvGrpSpPr>
          <p:nvPr/>
        </p:nvGrpSpPr>
        <p:grpSpPr bwMode="auto">
          <a:xfrm>
            <a:off x="1524000" y="5867400"/>
            <a:ext cx="685800" cy="762000"/>
            <a:chOff x="4976" y="2572"/>
            <a:chExt cx="346" cy="467"/>
          </a:xfrm>
        </p:grpSpPr>
        <p:sp>
          <p:nvSpPr>
            <p:cNvPr id="74"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78" name="Oval Callout 77"/>
          <p:cNvSpPr/>
          <p:nvPr/>
        </p:nvSpPr>
        <p:spPr>
          <a:xfrm>
            <a:off x="609600" y="42672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I would like to know how many licensees within my Agency  are in possession of Category 1 Co-60 sources.</a:t>
            </a:r>
            <a:endParaRPr lang="en-US" sz="1100" dirty="0"/>
          </a:p>
        </p:txBody>
      </p:sp>
      <p:sp>
        <p:nvSpPr>
          <p:cNvPr id="19" name="TextBox 18"/>
          <p:cNvSpPr txBox="1"/>
          <p:nvPr/>
        </p:nvSpPr>
        <p:spPr>
          <a:xfrm>
            <a:off x="3429000" y="4876803"/>
            <a:ext cx="2743200" cy="2800767"/>
          </a:xfrm>
          <a:prstGeom prst="rect">
            <a:avLst/>
          </a:prstGeom>
          <a:noFill/>
        </p:spPr>
        <p:txBody>
          <a:bodyPr wrap="square" rtlCol="0">
            <a:spAutoFit/>
          </a:bodyPr>
          <a:lstStyle/>
          <a:p>
            <a:pPr lvl="0">
              <a:buFont typeface="Arial" pitchFamily="34" charset="0"/>
              <a:buChar char="•"/>
            </a:pPr>
            <a:r>
              <a:rPr lang="en-US" sz="1100" dirty="0" smtClean="0"/>
              <a:t>From the NSTS Main Menu, under License Management, select the </a:t>
            </a:r>
            <a:r>
              <a:rPr lang="en-US" sz="1100" b="1" dirty="0" smtClean="0"/>
              <a:t>Query Licenses</a:t>
            </a:r>
            <a:r>
              <a:rPr lang="en-US" sz="1100" dirty="0" smtClean="0"/>
              <a:t> link. </a:t>
            </a:r>
          </a:p>
          <a:p>
            <a:pPr lvl="0">
              <a:buFont typeface="Arial" pitchFamily="34" charset="0"/>
              <a:buChar char="•"/>
            </a:pPr>
            <a:endParaRPr lang="en-US" sz="1100" dirty="0" smtClean="0"/>
          </a:p>
          <a:p>
            <a:pPr lvl="0">
              <a:buFont typeface="Arial" pitchFamily="34" charset="0"/>
              <a:buChar char="•"/>
            </a:pPr>
            <a:r>
              <a:rPr lang="en-US" sz="1100" dirty="0" smtClean="0"/>
              <a:t>Enter Search Criteria</a:t>
            </a:r>
          </a:p>
          <a:p>
            <a:pPr lvl="0">
              <a:buFont typeface="Arial" pitchFamily="34" charset="0"/>
              <a:buChar char="•"/>
            </a:pPr>
            <a:endParaRPr lang="en-US" sz="1100" dirty="0" smtClean="0"/>
          </a:p>
          <a:p>
            <a:pPr lvl="0">
              <a:buFont typeface="Arial" pitchFamily="34" charset="0"/>
              <a:buChar char="•"/>
            </a:pPr>
            <a:r>
              <a:rPr lang="en-US" sz="1100" dirty="0" smtClean="0"/>
              <a:t>Review Results</a:t>
            </a:r>
          </a:p>
          <a:p>
            <a:pPr lvl="0">
              <a:buFont typeface="Arial" pitchFamily="34" charset="0"/>
              <a:buChar char="•"/>
            </a:pPr>
            <a:endParaRPr lang="en-US" sz="1100" dirty="0" smtClean="0"/>
          </a:p>
          <a:p>
            <a:pPr lvl="0">
              <a:buFont typeface="Arial" pitchFamily="34" charset="0"/>
              <a:buChar char="•"/>
            </a:pPr>
            <a:r>
              <a:rPr lang="en-US" sz="1100" dirty="0" smtClean="0"/>
              <a:t>Save the information or create mailing labels if desired</a:t>
            </a:r>
          </a:p>
          <a:p>
            <a:pPr lvl="0"/>
            <a:endParaRPr lang="en-US" sz="1100" dirty="0" smtClean="0"/>
          </a:p>
          <a:p>
            <a:pPr lvl="0"/>
            <a:endParaRPr lang="en-US" sz="1100" dirty="0" smtClean="0"/>
          </a:p>
          <a:p>
            <a:pPr lvl="0"/>
            <a:endParaRPr lang="en-US" sz="1100" dirty="0" smtClean="0"/>
          </a:p>
          <a:p>
            <a:pPr lvl="0">
              <a:buFont typeface="Arial" pitchFamily="34" charset="0"/>
              <a:buChar char="•"/>
            </a:pPr>
            <a:endParaRPr lang="en-US" sz="1100" dirty="0" smtClean="0"/>
          </a:p>
          <a:p>
            <a:pPr lvl="0">
              <a:buFont typeface="Arial" pitchFamily="34" charset="0"/>
              <a:buChar char="•"/>
            </a:pPr>
            <a:endParaRPr lang="en-US" sz="1100" dirty="0" smtClean="0"/>
          </a:p>
          <a:p>
            <a:pPr lvl="0">
              <a:buFont typeface="Arial" pitchFamily="34" charset="0"/>
              <a:buChar char="•"/>
            </a:pPr>
            <a:endParaRPr lang="en-US" sz="1100" dirty="0" smtClean="0"/>
          </a:p>
        </p:txBody>
      </p:sp>
      <p:sp>
        <p:nvSpPr>
          <p:cNvPr id="21" name="Slide Number Placeholder 20"/>
          <p:cNvSpPr>
            <a:spLocks noGrp="1"/>
          </p:cNvSpPr>
          <p:nvPr>
            <p:ph type="sldNum" sz="quarter" idx="12"/>
          </p:nvPr>
        </p:nvSpPr>
        <p:spPr/>
        <p:txBody>
          <a:bodyPr/>
          <a:lstStyle/>
          <a:p>
            <a:fld id="{4A4C55D3-80C2-40D0-AD82-A9B311009251}"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22960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346016"/>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13" name="TextBox 12"/>
          <p:cNvSpPr txBox="1"/>
          <p:nvPr/>
        </p:nvSpPr>
        <p:spPr>
          <a:xfrm>
            <a:off x="533400" y="1371600"/>
            <a:ext cx="5791200" cy="369332"/>
          </a:xfrm>
          <a:prstGeom prst="rect">
            <a:avLst/>
          </a:prstGeom>
          <a:noFill/>
        </p:spPr>
        <p:txBody>
          <a:bodyPr wrap="square" rtlCol="0">
            <a:spAutoFit/>
          </a:bodyPr>
          <a:lstStyle/>
          <a:p>
            <a:pPr algn="ctr"/>
            <a:r>
              <a:rPr lang="en-US" b="1" dirty="0" smtClean="0"/>
              <a:t>NSTS  </a:t>
            </a:r>
            <a:r>
              <a:rPr lang="en-US" b="1" dirty="0" smtClean="0"/>
              <a:t>2.0.1 </a:t>
            </a:r>
            <a:r>
              <a:rPr lang="en-US" b="1" dirty="0" smtClean="0"/>
              <a:t>Summary</a:t>
            </a:r>
            <a:endParaRPr lang="en-US" b="1" dirty="0"/>
          </a:p>
        </p:txBody>
      </p:sp>
      <p:graphicFrame>
        <p:nvGraphicFramePr>
          <p:cNvPr id="10" name="Diagram 9"/>
          <p:cNvGraphicFramePr/>
          <p:nvPr/>
        </p:nvGraphicFramePr>
        <p:xfrm>
          <a:off x="381000" y="1981200"/>
          <a:ext cx="62484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Slide Number Placeholder 11"/>
          <p:cNvSpPr>
            <a:spLocks noGrp="1"/>
          </p:cNvSpPr>
          <p:nvPr>
            <p:ph type="sldNum" sz="quarter" idx="12"/>
          </p:nvPr>
        </p:nvSpPr>
        <p:spPr/>
        <p:txBody>
          <a:bodyPr/>
          <a:lstStyle/>
          <a:p>
            <a:fld id="{4A4C55D3-80C2-40D0-AD82-A9B311009251}"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3.7</a:t>
            </a:r>
            <a:r>
              <a:rPr lang="en-US" dirty="0" smtClean="0"/>
              <a:t> </a:t>
            </a:r>
            <a:r>
              <a:rPr lang="en-US" dirty="0"/>
              <a:t/>
            </a:r>
            <a:br>
              <a:rPr lang="en-US" dirty="0"/>
            </a:br>
            <a:r>
              <a:rPr lang="en-US" sz="1800" dirty="0" smtClean="0"/>
              <a:t>Query Licenses</a:t>
            </a:r>
            <a:endParaRPr lang="en-US" sz="800" dirty="0"/>
          </a:p>
        </p:txBody>
      </p:sp>
      <p:sp>
        <p:nvSpPr>
          <p:cNvPr id="12" name="TextBox 11"/>
          <p:cNvSpPr txBox="1"/>
          <p:nvPr/>
        </p:nvSpPr>
        <p:spPr>
          <a:xfrm>
            <a:off x="457200" y="2438403"/>
            <a:ext cx="6019800" cy="461665"/>
          </a:xfrm>
          <a:prstGeom prst="rect">
            <a:avLst/>
          </a:prstGeom>
          <a:noFill/>
        </p:spPr>
        <p:txBody>
          <a:bodyPr wrap="square" rtlCol="0">
            <a:spAutoFit/>
          </a:bodyPr>
          <a:lstStyle/>
          <a:p>
            <a:pPr marL="228600" indent="-228600"/>
            <a:r>
              <a:rPr lang="en-US" sz="1200" dirty="0" smtClean="0"/>
              <a:t>1.	From the NSTS Main Menu, under License Management, select the </a:t>
            </a:r>
            <a:r>
              <a:rPr lang="en-US" sz="1200" b="1" dirty="0" smtClean="0"/>
              <a:t>Query Licenses</a:t>
            </a:r>
            <a:r>
              <a:rPr lang="en-US" sz="1200" dirty="0" smtClean="0"/>
              <a:t> link.  The Query Licenses search criteria window appears:</a:t>
            </a:r>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Query Licenses:</a:t>
            </a:r>
          </a:p>
          <a:p>
            <a:endParaRPr lang="en-US" sz="1200" b="1" u="sng" dirty="0" smtClean="0"/>
          </a:p>
        </p:txBody>
      </p:sp>
      <p:sp>
        <p:nvSpPr>
          <p:cNvPr id="11" name="TextBox 10"/>
          <p:cNvSpPr txBox="1"/>
          <p:nvPr/>
        </p:nvSpPr>
        <p:spPr>
          <a:xfrm>
            <a:off x="419100" y="5181604"/>
            <a:ext cx="6019800" cy="1015663"/>
          </a:xfrm>
          <a:prstGeom prst="rect">
            <a:avLst/>
          </a:prstGeom>
          <a:noFill/>
        </p:spPr>
        <p:txBody>
          <a:bodyPr wrap="square" rtlCol="0">
            <a:spAutoFit/>
          </a:bodyPr>
          <a:lstStyle/>
          <a:p>
            <a:r>
              <a:rPr lang="en-US" sz="1200" dirty="0" smtClean="0"/>
              <a:t>2.  After entering the search criteria, select the </a:t>
            </a:r>
            <a:r>
              <a:rPr lang="en-US" sz="1200" b="1" dirty="0" smtClean="0"/>
              <a:t>Search</a:t>
            </a:r>
            <a:r>
              <a:rPr lang="en-US" sz="1200" dirty="0" smtClean="0"/>
              <a:t> button.  (If no criteria are selected, all licenses which the user is authorized to view will be displayed.)</a:t>
            </a:r>
          </a:p>
          <a:p>
            <a:r>
              <a:rPr lang="en-US" sz="1200" dirty="0" smtClean="0"/>
              <a:t> </a:t>
            </a:r>
          </a:p>
          <a:p>
            <a:r>
              <a:rPr lang="en-US" sz="1200" dirty="0" smtClean="0"/>
              <a:t>Scroll to the right to display additional license information.</a:t>
            </a:r>
          </a:p>
          <a:p>
            <a:pPr marL="228600" lvl="0" indent="-228600"/>
            <a:endParaRPr lang="en-US" sz="1200" dirty="0" smtClean="0"/>
          </a:p>
        </p:txBody>
      </p:sp>
      <p:pic>
        <p:nvPicPr>
          <p:cNvPr id="1026" name="Picture 2" descr="Query Licenses 1"/>
          <p:cNvPicPr>
            <a:picLocks noChangeAspect="1" noChangeArrowheads="1"/>
          </p:cNvPicPr>
          <p:nvPr/>
        </p:nvPicPr>
        <p:blipFill>
          <a:blip r:embed="rId5" cstate="print"/>
          <a:srcRect/>
          <a:stretch>
            <a:fillRect/>
          </a:stretch>
        </p:blipFill>
        <p:spPr bwMode="auto">
          <a:xfrm>
            <a:off x="1485900" y="3124201"/>
            <a:ext cx="3886200" cy="1999075"/>
          </a:xfrm>
          <a:prstGeom prst="rect">
            <a:avLst/>
          </a:prstGeom>
          <a:noFill/>
          <a:ln w="9525">
            <a:noFill/>
            <a:miter lim="800000"/>
            <a:headEnd/>
            <a:tailEnd/>
          </a:ln>
        </p:spPr>
      </p:pic>
      <p:pic>
        <p:nvPicPr>
          <p:cNvPr id="2" name="Picture 3" descr="Query Licenses 2"/>
          <p:cNvPicPr>
            <a:picLocks noChangeAspect="1" noChangeArrowheads="1"/>
          </p:cNvPicPr>
          <p:nvPr/>
        </p:nvPicPr>
        <p:blipFill>
          <a:blip r:embed="rId6" cstate="print"/>
          <a:srcRect/>
          <a:stretch>
            <a:fillRect/>
          </a:stretch>
        </p:blipFill>
        <p:spPr bwMode="auto">
          <a:xfrm>
            <a:off x="1447800" y="6172202"/>
            <a:ext cx="3962400" cy="1277137"/>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A4C55D3-80C2-40D0-AD82-A9B311009251}" type="slidenum">
              <a:rPr lang="en-US" smtClean="0"/>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3.7</a:t>
            </a:r>
            <a:r>
              <a:rPr lang="en-US" dirty="0" smtClean="0"/>
              <a:t> </a:t>
            </a:r>
            <a:r>
              <a:rPr lang="en-US" dirty="0"/>
              <a:t/>
            </a:r>
            <a:br>
              <a:rPr lang="en-US" dirty="0"/>
            </a:br>
            <a:r>
              <a:rPr lang="en-US" sz="1800" dirty="0" smtClean="0"/>
              <a:t>Query Licenses</a:t>
            </a:r>
            <a:endParaRPr lang="en-US" sz="800" dirty="0"/>
          </a:p>
        </p:txBody>
      </p:sp>
      <p:sp>
        <p:nvSpPr>
          <p:cNvPr id="12" name="TextBox 11"/>
          <p:cNvSpPr txBox="1"/>
          <p:nvPr/>
        </p:nvSpPr>
        <p:spPr>
          <a:xfrm>
            <a:off x="457200" y="2438403"/>
            <a:ext cx="6019800" cy="646331"/>
          </a:xfrm>
          <a:prstGeom prst="rect">
            <a:avLst/>
          </a:prstGeom>
          <a:noFill/>
        </p:spPr>
        <p:txBody>
          <a:bodyPr wrap="square" rtlCol="0">
            <a:spAutoFit/>
          </a:bodyPr>
          <a:lstStyle/>
          <a:p>
            <a:pPr marL="228600" indent="-228600"/>
            <a:r>
              <a:rPr lang="en-US" sz="1200" dirty="0" smtClean="0"/>
              <a:t>3.	To view and save the search results as either a straight list or formatted as mailing labels, click the </a:t>
            </a:r>
            <a:r>
              <a:rPr lang="en-US" sz="1200" b="1" dirty="0" smtClean="0"/>
              <a:t>Save Licenses</a:t>
            </a:r>
            <a:r>
              <a:rPr lang="en-US" sz="1200" dirty="0" smtClean="0"/>
              <a:t> link.  The default view is the Straight List.</a:t>
            </a:r>
          </a:p>
          <a:p>
            <a:pPr marL="228600" indent="-228600"/>
            <a:endParaRPr lang="en-US" sz="1200" dirty="0" smtClean="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Query Licenses Cont.:</a:t>
            </a:r>
          </a:p>
          <a:p>
            <a:endParaRPr lang="en-US" sz="1200" b="1" u="sng" dirty="0" smtClean="0"/>
          </a:p>
        </p:txBody>
      </p:sp>
      <p:sp>
        <p:nvSpPr>
          <p:cNvPr id="11" name="TextBox 10"/>
          <p:cNvSpPr txBox="1"/>
          <p:nvPr/>
        </p:nvSpPr>
        <p:spPr>
          <a:xfrm>
            <a:off x="419100" y="4724400"/>
            <a:ext cx="6019800" cy="1754326"/>
          </a:xfrm>
          <a:prstGeom prst="rect">
            <a:avLst/>
          </a:prstGeom>
          <a:noFill/>
        </p:spPr>
        <p:txBody>
          <a:bodyPr wrap="square" rtlCol="0">
            <a:spAutoFit/>
          </a:bodyPr>
          <a:lstStyle/>
          <a:p>
            <a:r>
              <a:rPr lang="en-US" sz="1200" dirty="0" smtClean="0"/>
              <a:t>The Straight List may be saved either as an Excel worksheet or as a PDF file by clicking the links at the bottom of the list.</a:t>
            </a:r>
          </a:p>
          <a:p>
            <a:r>
              <a:rPr lang="en-US" sz="1200" dirty="0" smtClean="0"/>
              <a:t> </a:t>
            </a:r>
          </a:p>
          <a:p>
            <a:r>
              <a:rPr lang="en-US" sz="1200" b="1" i="1" u="sng" dirty="0" smtClean="0"/>
              <a:t>Note</a:t>
            </a:r>
            <a:r>
              <a:rPr lang="en-US" sz="1200" b="1" i="1" dirty="0" smtClean="0"/>
              <a:t>:</a:t>
            </a:r>
            <a:r>
              <a:rPr lang="en-US" sz="1200" i="1" dirty="0" smtClean="0"/>
              <a:t>  Click the </a:t>
            </a:r>
            <a:r>
              <a:rPr lang="en-US" sz="1200" b="1" i="1" dirty="0" smtClean="0"/>
              <a:t>Previous </a:t>
            </a:r>
            <a:r>
              <a:rPr lang="en-US" sz="1200" i="1" dirty="0" smtClean="0"/>
              <a:t>button to return to the Query Licenses search screen.</a:t>
            </a:r>
            <a:endParaRPr lang="en-US" sz="1200" dirty="0" smtClean="0"/>
          </a:p>
          <a:p>
            <a:r>
              <a:rPr lang="en-US" sz="1200" dirty="0" smtClean="0"/>
              <a:t> </a:t>
            </a:r>
          </a:p>
          <a:p>
            <a:r>
              <a:rPr lang="en-US" sz="1200" dirty="0" smtClean="0"/>
              <a:t> </a:t>
            </a:r>
          </a:p>
          <a:p>
            <a:pPr marL="228600" indent="-228600">
              <a:buFont typeface="+mj-lt"/>
              <a:buAutoNum type="arabicPeriod" startAt="4"/>
            </a:pPr>
            <a:r>
              <a:rPr lang="en-US" sz="1200" dirty="0" smtClean="0"/>
              <a:t>To view and save the search results formatted as mailing labels, click the </a:t>
            </a:r>
            <a:r>
              <a:rPr lang="en-US" sz="1200" b="1" dirty="0" smtClean="0"/>
              <a:t>Mailing Labels</a:t>
            </a:r>
            <a:r>
              <a:rPr lang="en-US" sz="1200" dirty="0" smtClean="0"/>
              <a:t> button.  </a:t>
            </a:r>
          </a:p>
          <a:p>
            <a:pPr marL="228600" lvl="0" indent="-228600">
              <a:buFont typeface="+mj-lt"/>
              <a:buAutoNum type="arabicPeriod" startAt="4"/>
            </a:pPr>
            <a:endParaRPr lang="en-US" sz="1200" dirty="0" smtClean="0"/>
          </a:p>
        </p:txBody>
      </p:sp>
      <p:pic>
        <p:nvPicPr>
          <p:cNvPr id="2050" name="Picture 2" descr="Query Licenses 3"/>
          <p:cNvPicPr>
            <a:picLocks noChangeAspect="1" noChangeArrowheads="1"/>
          </p:cNvPicPr>
          <p:nvPr/>
        </p:nvPicPr>
        <p:blipFill>
          <a:blip r:embed="rId5" cstate="print"/>
          <a:srcRect/>
          <a:stretch>
            <a:fillRect/>
          </a:stretch>
        </p:blipFill>
        <p:spPr bwMode="auto">
          <a:xfrm>
            <a:off x="1333500" y="3048002"/>
            <a:ext cx="4191000" cy="1259025"/>
          </a:xfrm>
          <a:prstGeom prst="rect">
            <a:avLst/>
          </a:prstGeom>
          <a:noFill/>
          <a:ln w="9525">
            <a:noFill/>
            <a:miter lim="800000"/>
            <a:headEnd/>
            <a:tailEnd/>
          </a:ln>
        </p:spPr>
      </p:pic>
      <p:pic>
        <p:nvPicPr>
          <p:cNvPr id="2051" name="Picture 3" descr="Query Licenses 4"/>
          <p:cNvPicPr>
            <a:picLocks noChangeAspect="1" noChangeArrowheads="1"/>
          </p:cNvPicPr>
          <p:nvPr/>
        </p:nvPicPr>
        <p:blipFill>
          <a:blip r:embed="rId6" cstate="print"/>
          <a:srcRect/>
          <a:stretch>
            <a:fillRect/>
          </a:stretch>
        </p:blipFill>
        <p:spPr bwMode="auto">
          <a:xfrm>
            <a:off x="1028700" y="6400801"/>
            <a:ext cx="4800600" cy="1590323"/>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A4C55D3-80C2-40D0-AD82-A9B311009251}"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3.7</a:t>
            </a:r>
            <a:r>
              <a:rPr lang="en-US" dirty="0" smtClean="0"/>
              <a:t> </a:t>
            </a:r>
            <a:r>
              <a:rPr lang="en-US" dirty="0"/>
              <a:t/>
            </a:r>
            <a:br>
              <a:rPr lang="en-US" dirty="0"/>
            </a:br>
            <a:r>
              <a:rPr lang="en-US" sz="1800" dirty="0" smtClean="0"/>
              <a:t>Query Licenses</a:t>
            </a:r>
            <a:endParaRPr lang="en-US" sz="800" dirty="0"/>
          </a:p>
        </p:txBody>
      </p:sp>
      <p:sp>
        <p:nvSpPr>
          <p:cNvPr id="12" name="TextBox 11"/>
          <p:cNvSpPr txBox="1"/>
          <p:nvPr/>
        </p:nvSpPr>
        <p:spPr>
          <a:xfrm>
            <a:off x="457200" y="2438404"/>
            <a:ext cx="6019800" cy="1200329"/>
          </a:xfrm>
          <a:prstGeom prst="rect">
            <a:avLst/>
          </a:prstGeom>
          <a:noFill/>
        </p:spPr>
        <p:txBody>
          <a:bodyPr wrap="square" rtlCol="0">
            <a:spAutoFit/>
          </a:bodyPr>
          <a:lstStyle/>
          <a:p>
            <a:r>
              <a:rPr lang="en-US" sz="1200" dirty="0" smtClean="0"/>
              <a:t>The Mailing Labels may be saved either as an Excel worksheet or as a PDF file by clicking the links at the bottom of the list.</a:t>
            </a:r>
          </a:p>
          <a:p>
            <a:r>
              <a:rPr lang="en-US" sz="1200" dirty="0" smtClean="0"/>
              <a:t> </a:t>
            </a:r>
          </a:p>
          <a:p>
            <a:pPr marL="228600" indent="-228600">
              <a:buFont typeface="+mj-lt"/>
              <a:buAutoNum type="arabicPeriod" startAt="5"/>
            </a:pPr>
            <a:r>
              <a:rPr lang="en-US" sz="1200" dirty="0" smtClean="0"/>
              <a:t>After reviewing the information provided, click the </a:t>
            </a:r>
            <a:r>
              <a:rPr lang="en-US" sz="1200" b="1" dirty="0" smtClean="0"/>
              <a:t>Back to Menu</a:t>
            </a:r>
            <a:r>
              <a:rPr lang="en-US" sz="1200" dirty="0" smtClean="0"/>
              <a:t> button to return to the NSTS Main Menu.</a:t>
            </a:r>
          </a:p>
          <a:p>
            <a:pPr marL="228600" indent="-228600"/>
            <a:endParaRPr lang="en-US" sz="1200" dirty="0" smtClean="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 Query Licenses Cont.:</a:t>
            </a:r>
          </a:p>
          <a:p>
            <a:endParaRPr lang="en-US" sz="1200" b="1" u="sng" dirty="0" smtClean="0"/>
          </a:p>
        </p:txBody>
      </p:sp>
      <p:sp>
        <p:nvSpPr>
          <p:cNvPr id="13" name="Slide Number Placeholder 12"/>
          <p:cNvSpPr>
            <a:spLocks noGrp="1"/>
          </p:cNvSpPr>
          <p:nvPr>
            <p:ph type="sldNum" sz="quarter" idx="12"/>
          </p:nvPr>
        </p:nvSpPr>
        <p:spPr/>
        <p:txBody>
          <a:bodyPr/>
          <a:lstStyle/>
          <a:p>
            <a:fld id="{4A4C55D3-80C2-40D0-AD82-A9B311009251}" type="slidenum">
              <a:rPr lang="en-US" smtClean="0"/>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81000" y="28194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3.8</a:t>
            </a:r>
            <a:r>
              <a:rPr lang="en-US" dirty="0" smtClean="0"/>
              <a:t> </a:t>
            </a:r>
            <a:r>
              <a:rPr lang="en-US" dirty="0"/>
              <a:t/>
            </a:r>
            <a:br>
              <a:rPr lang="en-US" dirty="0"/>
            </a:br>
            <a:r>
              <a:rPr lang="en-US" sz="1600" dirty="0" smtClean="0"/>
              <a:t>Query Sources</a:t>
            </a:r>
            <a:endParaRPr lang="en-US" sz="800" dirty="0"/>
          </a:p>
        </p:txBody>
      </p:sp>
      <p:sp>
        <p:nvSpPr>
          <p:cNvPr id="55" name="TextBox 54"/>
          <p:cNvSpPr txBox="1"/>
          <p:nvPr/>
        </p:nvSpPr>
        <p:spPr>
          <a:xfrm>
            <a:off x="304800" y="2133603"/>
            <a:ext cx="6248400" cy="600164"/>
          </a:xfrm>
          <a:prstGeom prst="rect">
            <a:avLst/>
          </a:prstGeom>
          <a:noFill/>
        </p:spPr>
        <p:txBody>
          <a:bodyPr wrap="square" rtlCol="0">
            <a:spAutoFit/>
          </a:bodyPr>
          <a:lstStyle/>
          <a:p>
            <a:r>
              <a:rPr lang="en-US" sz="1100" dirty="0" smtClean="0"/>
              <a:t>The Query Sources functionality enables the  Agency, and Admin user to retrieve a list of sources based on the selection of specific criteria. Only those sources which the user is authorized to view will be displayed</a:t>
            </a:r>
            <a:endParaRPr lang="en-US" sz="1100" dirty="0"/>
          </a:p>
        </p:txBody>
      </p:sp>
      <p:sp>
        <p:nvSpPr>
          <p:cNvPr id="59" name="TextBox 58"/>
          <p:cNvSpPr txBox="1"/>
          <p:nvPr/>
        </p:nvSpPr>
        <p:spPr>
          <a:xfrm>
            <a:off x="304800" y="2819400"/>
            <a:ext cx="1524000" cy="261610"/>
          </a:xfrm>
          <a:prstGeom prst="rect">
            <a:avLst/>
          </a:prstGeom>
          <a:noFill/>
        </p:spPr>
        <p:txBody>
          <a:bodyPr wrap="square" rtlCol="0">
            <a:spAutoFit/>
          </a:bodyPr>
          <a:lstStyle/>
          <a:p>
            <a:r>
              <a:rPr lang="en-US" sz="1100" dirty="0" smtClean="0"/>
              <a:t>Scenario 3.8</a:t>
            </a:r>
            <a:endParaRPr lang="en-US" sz="1100" dirty="0"/>
          </a:p>
        </p:txBody>
      </p:sp>
      <p:grpSp>
        <p:nvGrpSpPr>
          <p:cNvPr id="2" name="Group 82"/>
          <p:cNvGrpSpPr>
            <a:grpSpLocks/>
          </p:cNvGrpSpPr>
          <p:nvPr/>
        </p:nvGrpSpPr>
        <p:grpSpPr bwMode="auto">
          <a:xfrm>
            <a:off x="1143000" y="5105400"/>
            <a:ext cx="685800" cy="762000"/>
            <a:chOff x="4976" y="2572"/>
            <a:chExt cx="346" cy="467"/>
          </a:xfrm>
        </p:grpSpPr>
        <p:sp>
          <p:nvSpPr>
            <p:cNvPr id="74"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78" name="Oval Callout 77"/>
          <p:cNvSpPr/>
          <p:nvPr/>
        </p:nvSpPr>
        <p:spPr>
          <a:xfrm>
            <a:off x="533400" y="32004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I would like to know how many sources of a specific make and model are in my Agency.</a:t>
            </a:r>
            <a:endParaRPr lang="en-US" sz="1100" dirty="0"/>
          </a:p>
        </p:txBody>
      </p:sp>
      <p:sp>
        <p:nvSpPr>
          <p:cNvPr id="19" name="TextBox 18"/>
          <p:cNvSpPr txBox="1"/>
          <p:nvPr/>
        </p:nvSpPr>
        <p:spPr>
          <a:xfrm>
            <a:off x="3352800" y="3505202"/>
            <a:ext cx="2743200" cy="2462213"/>
          </a:xfrm>
          <a:prstGeom prst="rect">
            <a:avLst/>
          </a:prstGeom>
          <a:noFill/>
        </p:spPr>
        <p:txBody>
          <a:bodyPr wrap="square" rtlCol="0">
            <a:spAutoFit/>
          </a:bodyPr>
          <a:lstStyle/>
          <a:p>
            <a:pPr lvl="0">
              <a:buFont typeface="Arial" pitchFamily="34" charset="0"/>
              <a:buChar char="•"/>
            </a:pPr>
            <a:r>
              <a:rPr lang="en-US" sz="1100" dirty="0" smtClean="0"/>
              <a:t>From the NSTS Main Menu, under Source Management, select the </a:t>
            </a:r>
            <a:r>
              <a:rPr lang="en-US" sz="1100" b="1" dirty="0" smtClean="0"/>
              <a:t>Query Sources</a:t>
            </a:r>
            <a:r>
              <a:rPr lang="en-US" sz="1100" dirty="0" smtClean="0"/>
              <a:t> link. </a:t>
            </a:r>
          </a:p>
          <a:p>
            <a:pPr lvl="0">
              <a:buFont typeface="Arial" pitchFamily="34" charset="0"/>
              <a:buChar char="•"/>
            </a:pPr>
            <a:endParaRPr lang="en-US" sz="1100" dirty="0" smtClean="0"/>
          </a:p>
          <a:p>
            <a:pPr lvl="0">
              <a:buFont typeface="Arial" pitchFamily="34" charset="0"/>
              <a:buChar char="•"/>
            </a:pPr>
            <a:r>
              <a:rPr lang="en-US" sz="1100" dirty="0" smtClean="0"/>
              <a:t>Enter Search Criteria</a:t>
            </a:r>
          </a:p>
          <a:p>
            <a:pPr lvl="0">
              <a:buFont typeface="Arial" pitchFamily="34" charset="0"/>
              <a:buChar char="•"/>
            </a:pPr>
            <a:endParaRPr lang="en-US" sz="1100" dirty="0" smtClean="0"/>
          </a:p>
          <a:p>
            <a:pPr lvl="0">
              <a:buFont typeface="Arial" pitchFamily="34" charset="0"/>
              <a:buChar char="•"/>
            </a:pPr>
            <a:r>
              <a:rPr lang="en-US" sz="1100" dirty="0" smtClean="0"/>
              <a:t>Review Results</a:t>
            </a:r>
          </a:p>
          <a:p>
            <a:pPr lvl="0">
              <a:buFont typeface="Arial" pitchFamily="34" charset="0"/>
              <a:buChar char="•"/>
            </a:pPr>
            <a:endParaRPr lang="en-US" sz="1100" dirty="0" smtClean="0"/>
          </a:p>
          <a:p>
            <a:pPr lvl="0"/>
            <a:endParaRPr lang="en-US" sz="1100" dirty="0" smtClean="0"/>
          </a:p>
          <a:p>
            <a:pPr lvl="0"/>
            <a:endParaRPr lang="en-US" sz="1100" dirty="0" smtClean="0"/>
          </a:p>
          <a:p>
            <a:pPr lvl="0"/>
            <a:endParaRPr lang="en-US" sz="1100" dirty="0" smtClean="0"/>
          </a:p>
          <a:p>
            <a:pPr lvl="0">
              <a:buFont typeface="Arial" pitchFamily="34" charset="0"/>
              <a:buChar char="•"/>
            </a:pPr>
            <a:endParaRPr lang="en-US" sz="1100" dirty="0" smtClean="0"/>
          </a:p>
          <a:p>
            <a:pPr lvl="0">
              <a:buFont typeface="Arial" pitchFamily="34" charset="0"/>
              <a:buChar char="•"/>
            </a:pPr>
            <a:endParaRPr lang="en-US" sz="1100" dirty="0" smtClean="0"/>
          </a:p>
          <a:p>
            <a:pPr lvl="0">
              <a:buFont typeface="Arial" pitchFamily="34" charset="0"/>
              <a:buChar char="•"/>
            </a:pPr>
            <a:endParaRPr lang="en-US" sz="1100" dirty="0" smtClean="0"/>
          </a:p>
        </p:txBody>
      </p:sp>
      <p:sp>
        <p:nvSpPr>
          <p:cNvPr id="21" name="Slide Number Placeholder 20"/>
          <p:cNvSpPr>
            <a:spLocks noGrp="1"/>
          </p:cNvSpPr>
          <p:nvPr>
            <p:ph type="sldNum" sz="quarter" idx="12"/>
          </p:nvPr>
        </p:nvSpPr>
        <p:spPr/>
        <p:txBody>
          <a:bodyPr/>
          <a:lstStyle/>
          <a:p>
            <a:fld id="{4A4C55D3-80C2-40D0-AD82-A9B311009251}" type="slidenum">
              <a:rPr lang="en-US" smtClean="0"/>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3.8</a:t>
            </a:r>
            <a:r>
              <a:rPr lang="en-US" dirty="0" smtClean="0"/>
              <a:t> </a:t>
            </a:r>
            <a:r>
              <a:rPr lang="en-US" dirty="0"/>
              <a:t/>
            </a:r>
            <a:br>
              <a:rPr lang="en-US" dirty="0"/>
            </a:br>
            <a:r>
              <a:rPr lang="en-US" sz="1800" dirty="0" smtClean="0"/>
              <a:t>Query Sources</a:t>
            </a:r>
            <a:endParaRPr lang="en-US" sz="800" dirty="0"/>
          </a:p>
        </p:txBody>
      </p:sp>
      <p:sp>
        <p:nvSpPr>
          <p:cNvPr id="12" name="TextBox 11"/>
          <p:cNvSpPr txBox="1"/>
          <p:nvPr/>
        </p:nvSpPr>
        <p:spPr>
          <a:xfrm>
            <a:off x="457200" y="2438403"/>
            <a:ext cx="6019800" cy="830997"/>
          </a:xfrm>
          <a:prstGeom prst="rect">
            <a:avLst/>
          </a:prstGeom>
          <a:noFill/>
        </p:spPr>
        <p:txBody>
          <a:bodyPr wrap="square" rtlCol="0">
            <a:spAutoFit/>
          </a:bodyPr>
          <a:lstStyle/>
          <a:p>
            <a:pPr marL="228600" indent="-228600"/>
            <a:r>
              <a:rPr lang="en-US" sz="1200" dirty="0" smtClean="0"/>
              <a:t>1.	From the NSTS Main Menu, under Source Management, select the </a:t>
            </a:r>
            <a:r>
              <a:rPr lang="en-US" sz="1200" b="1" dirty="0" smtClean="0"/>
              <a:t>Query Sources</a:t>
            </a:r>
            <a:r>
              <a:rPr lang="en-US" sz="1200" dirty="0" smtClean="0"/>
              <a:t> link.  The Query Sources search criteria window appears:</a:t>
            </a:r>
          </a:p>
          <a:p>
            <a:pPr marL="228600" indent="-228600"/>
            <a:endParaRPr lang="en-US" sz="1200" dirty="0" smtClean="0"/>
          </a:p>
          <a:p>
            <a:pPr marL="228600" indent="-228600"/>
            <a:endParaRPr lang="en-US" sz="1200" dirty="0" smtClean="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Query Sources:</a:t>
            </a:r>
          </a:p>
          <a:p>
            <a:endParaRPr lang="en-US" sz="1200" b="1" u="sng" dirty="0" smtClean="0"/>
          </a:p>
        </p:txBody>
      </p:sp>
      <p:sp>
        <p:nvSpPr>
          <p:cNvPr id="11" name="TextBox 10"/>
          <p:cNvSpPr txBox="1"/>
          <p:nvPr/>
        </p:nvSpPr>
        <p:spPr>
          <a:xfrm>
            <a:off x="533400" y="6019804"/>
            <a:ext cx="6019800" cy="1015663"/>
          </a:xfrm>
          <a:prstGeom prst="rect">
            <a:avLst/>
          </a:prstGeom>
          <a:noFill/>
        </p:spPr>
        <p:txBody>
          <a:bodyPr wrap="square" rtlCol="0">
            <a:spAutoFit/>
          </a:bodyPr>
          <a:lstStyle/>
          <a:p>
            <a:pPr marL="228600" indent="-228600">
              <a:buFont typeface="+mj-lt"/>
              <a:buAutoNum type="arabicPeriod" startAt="2"/>
            </a:pPr>
            <a:r>
              <a:rPr lang="en-US" sz="1200" dirty="0" smtClean="0"/>
              <a:t>After entering the search criteria, select the </a:t>
            </a:r>
            <a:r>
              <a:rPr lang="en-US" sz="1200" b="1" dirty="0" smtClean="0"/>
              <a:t>Search</a:t>
            </a:r>
            <a:r>
              <a:rPr lang="en-US" sz="1200" dirty="0" smtClean="0"/>
              <a:t> button.  (If no criteria are selected, all sources which the user is authorized to view will be displayed.)</a:t>
            </a:r>
          </a:p>
          <a:p>
            <a:pPr marL="228600" indent="-228600"/>
            <a:endParaRPr lang="en-US" sz="1200" dirty="0" smtClean="0"/>
          </a:p>
          <a:p>
            <a:pPr marL="228600" indent="-228600"/>
            <a:r>
              <a:rPr lang="en-US" sz="1200" dirty="0" smtClean="0"/>
              <a:t>Scroll to the right to display additional source information.</a:t>
            </a:r>
          </a:p>
          <a:p>
            <a:pPr marL="228600" indent="-228600">
              <a:buFont typeface="+mj-lt"/>
              <a:buAutoNum type="arabicPeriod" startAt="2"/>
            </a:pPr>
            <a:endParaRPr lang="en-US" sz="1200" dirty="0" smtClean="0"/>
          </a:p>
        </p:txBody>
      </p:sp>
      <p:pic>
        <p:nvPicPr>
          <p:cNvPr id="3074" name="Picture 2" descr="Query Source 1"/>
          <p:cNvPicPr>
            <a:picLocks noChangeAspect="1" noChangeArrowheads="1"/>
          </p:cNvPicPr>
          <p:nvPr/>
        </p:nvPicPr>
        <p:blipFill>
          <a:blip r:embed="rId5" cstate="print"/>
          <a:srcRect/>
          <a:stretch>
            <a:fillRect/>
          </a:stretch>
        </p:blipFill>
        <p:spPr bwMode="auto">
          <a:xfrm>
            <a:off x="1371600" y="3200401"/>
            <a:ext cx="4114800" cy="2497667"/>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A4C55D3-80C2-40D0-AD82-A9B311009251}"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3.8</a:t>
            </a:r>
            <a:r>
              <a:rPr lang="en-US" dirty="0" smtClean="0"/>
              <a:t> </a:t>
            </a:r>
            <a:r>
              <a:rPr lang="en-US" dirty="0"/>
              <a:t/>
            </a:r>
            <a:br>
              <a:rPr lang="en-US" dirty="0"/>
            </a:br>
            <a:r>
              <a:rPr lang="en-US" sz="1800" dirty="0" smtClean="0"/>
              <a:t>Query Sources</a:t>
            </a:r>
            <a:endParaRPr lang="en-US" sz="800" dirty="0"/>
          </a:p>
        </p:txBody>
      </p:sp>
      <p:sp>
        <p:nvSpPr>
          <p:cNvPr id="12" name="TextBox 11"/>
          <p:cNvSpPr txBox="1"/>
          <p:nvPr/>
        </p:nvSpPr>
        <p:spPr>
          <a:xfrm>
            <a:off x="457200" y="2438403"/>
            <a:ext cx="6019800" cy="646331"/>
          </a:xfrm>
          <a:prstGeom prst="rect">
            <a:avLst/>
          </a:prstGeom>
          <a:noFill/>
        </p:spPr>
        <p:txBody>
          <a:bodyPr wrap="square" rtlCol="0">
            <a:spAutoFit/>
          </a:bodyPr>
          <a:lstStyle/>
          <a:p>
            <a:pPr marL="228600" indent="-228600"/>
            <a:endParaRPr lang="en-US" sz="1200" dirty="0" smtClean="0"/>
          </a:p>
          <a:p>
            <a:pPr marL="228600" indent="-228600"/>
            <a:endParaRPr lang="en-US" sz="1200" dirty="0" smtClean="0"/>
          </a:p>
          <a:p>
            <a:pPr marL="228600" indent="-228600"/>
            <a:endParaRPr lang="en-US" sz="1200" dirty="0" smtClean="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Query Sources Cont.:</a:t>
            </a:r>
          </a:p>
          <a:p>
            <a:endParaRPr lang="en-US" sz="1200" b="1" u="sng" dirty="0" smtClean="0"/>
          </a:p>
        </p:txBody>
      </p:sp>
      <p:pic>
        <p:nvPicPr>
          <p:cNvPr id="13" name="Picture 3" descr="Query Source 2"/>
          <p:cNvPicPr>
            <a:picLocks noChangeAspect="1" noChangeArrowheads="1"/>
          </p:cNvPicPr>
          <p:nvPr/>
        </p:nvPicPr>
        <p:blipFill>
          <a:blip r:embed="rId5" cstate="print"/>
          <a:srcRect/>
          <a:stretch>
            <a:fillRect/>
          </a:stretch>
        </p:blipFill>
        <p:spPr bwMode="auto">
          <a:xfrm>
            <a:off x="914402" y="2590800"/>
            <a:ext cx="4959805" cy="2286000"/>
          </a:xfrm>
          <a:prstGeom prst="rect">
            <a:avLst/>
          </a:prstGeom>
          <a:noFill/>
          <a:ln w="9525">
            <a:noFill/>
            <a:miter lim="800000"/>
            <a:headEnd/>
            <a:tailEnd/>
          </a:ln>
        </p:spPr>
      </p:pic>
      <p:sp>
        <p:nvSpPr>
          <p:cNvPr id="14" name="TextBox 13"/>
          <p:cNvSpPr txBox="1"/>
          <p:nvPr/>
        </p:nvSpPr>
        <p:spPr>
          <a:xfrm>
            <a:off x="457200" y="5181600"/>
            <a:ext cx="5867400" cy="738664"/>
          </a:xfrm>
          <a:prstGeom prst="rect">
            <a:avLst/>
          </a:prstGeom>
          <a:noFill/>
        </p:spPr>
        <p:txBody>
          <a:bodyPr wrap="square" rtlCol="0">
            <a:spAutoFit/>
          </a:bodyPr>
          <a:lstStyle/>
          <a:p>
            <a:pPr marL="228600" indent="-228600">
              <a:buFont typeface="+mj-lt"/>
              <a:buAutoNum type="arabicPeriod" startAt="3"/>
            </a:pPr>
            <a:r>
              <a:rPr lang="en-US" sz="1200" dirty="0" smtClean="0"/>
              <a:t>After reviewing the information provided, click the </a:t>
            </a:r>
            <a:r>
              <a:rPr lang="en-US" sz="1200" b="1" dirty="0" smtClean="0"/>
              <a:t>Back to Menu</a:t>
            </a:r>
            <a:r>
              <a:rPr lang="en-US" sz="1200" dirty="0" smtClean="0"/>
              <a:t> button to return to the NSTS Main Menu.</a:t>
            </a:r>
          </a:p>
          <a:p>
            <a:endParaRPr lang="en-US" dirty="0"/>
          </a:p>
        </p:txBody>
      </p:sp>
      <p:sp>
        <p:nvSpPr>
          <p:cNvPr id="15" name="Slide Number Placeholder 14"/>
          <p:cNvSpPr>
            <a:spLocks noGrp="1"/>
          </p:cNvSpPr>
          <p:nvPr>
            <p:ph type="sldNum" sz="quarter" idx="12"/>
          </p:nvPr>
        </p:nvSpPr>
        <p:spPr/>
        <p:txBody>
          <a:bodyPr/>
          <a:lstStyle/>
          <a:p>
            <a:fld id="{4A4C55D3-80C2-40D0-AD82-A9B311009251}" type="slidenum">
              <a:rPr lang="en-US" smtClean="0"/>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81000" y="35814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3.9</a:t>
            </a:r>
            <a:r>
              <a:rPr lang="en-US" dirty="0" smtClean="0"/>
              <a:t> </a:t>
            </a:r>
            <a:r>
              <a:rPr lang="en-US" dirty="0"/>
              <a:t/>
            </a:r>
            <a:br>
              <a:rPr lang="en-US" dirty="0"/>
            </a:br>
            <a:r>
              <a:rPr lang="en-US" sz="1600" dirty="0" smtClean="0"/>
              <a:t>Record Lost or Stolen Sources</a:t>
            </a:r>
            <a:endParaRPr lang="en-US" sz="800" dirty="0"/>
          </a:p>
        </p:txBody>
      </p:sp>
      <p:sp>
        <p:nvSpPr>
          <p:cNvPr id="55" name="TextBox 54"/>
          <p:cNvSpPr txBox="1"/>
          <p:nvPr/>
        </p:nvSpPr>
        <p:spPr>
          <a:xfrm>
            <a:off x="304800" y="2133604"/>
            <a:ext cx="6248400" cy="938719"/>
          </a:xfrm>
          <a:prstGeom prst="rect">
            <a:avLst/>
          </a:prstGeom>
          <a:noFill/>
        </p:spPr>
        <p:txBody>
          <a:bodyPr wrap="square" rtlCol="0">
            <a:spAutoFit/>
          </a:bodyPr>
          <a:lstStyle/>
          <a:p>
            <a:r>
              <a:rPr lang="en-US" sz="1100" dirty="0" smtClean="0"/>
              <a:t>A Licensee must report to its respective agency (the NRC, Agreement States, or DOE) when Sources are lost or stolen.  </a:t>
            </a:r>
            <a:r>
              <a:rPr lang="en-US" sz="1100" i="1" dirty="0" smtClean="0"/>
              <a:t>The recording of a lost/stolen source in the NSTS is typically done by the NRC Operations Center or the Agreement State / DOE equivalents</a:t>
            </a:r>
            <a:r>
              <a:rPr lang="en-US" sz="1100" dirty="0" smtClean="0"/>
              <a:t>.  The Record Lost or Stolen Sources functionality enables the user to update the status of a source in a licensees inventory to lost or stolen</a:t>
            </a:r>
            <a:endParaRPr lang="en-US" sz="1100" dirty="0"/>
          </a:p>
        </p:txBody>
      </p:sp>
      <p:sp>
        <p:nvSpPr>
          <p:cNvPr id="59" name="TextBox 58"/>
          <p:cNvSpPr txBox="1"/>
          <p:nvPr/>
        </p:nvSpPr>
        <p:spPr>
          <a:xfrm>
            <a:off x="533400" y="3657600"/>
            <a:ext cx="1524000" cy="261610"/>
          </a:xfrm>
          <a:prstGeom prst="rect">
            <a:avLst/>
          </a:prstGeom>
          <a:noFill/>
        </p:spPr>
        <p:txBody>
          <a:bodyPr wrap="square" rtlCol="0">
            <a:spAutoFit/>
          </a:bodyPr>
          <a:lstStyle/>
          <a:p>
            <a:r>
              <a:rPr lang="en-US" sz="1100" dirty="0" smtClean="0"/>
              <a:t>Scenario 3.9</a:t>
            </a:r>
            <a:endParaRPr lang="en-US" sz="1100" dirty="0"/>
          </a:p>
        </p:txBody>
      </p:sp>
      <p:grpSp>
        <p:nvGrpSpPr>
          <p:cNvPr id="2" name="Group 82"/>
          <p:cNvGrpSpPr>
            <a:grpSpLocks/>
          </p:cNvGrpSpPr>
          <p:nvPr/>
        </p:nvGrpSpPr>
        <p:grpSpPr bwMode="auto">
          <a:xfrm>
            <a:off x="1143000" y="5867400"/>
            <a:ext cx="685800" cy="762000"/>
            <a:chOff x="4976" y="2572"/>
            <a:chExt cx="346" cy="467"/>
          </a:xfrm>
        </p:grpSpPr>
        <p:sp>
          <p:nvSpPr>
            <p:cNvPr id="74"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78" name="Oval Callout 77"/>
          <p:cNvSpPr/>
          <p:nvPr/>
        </p:nvSpPr>
        <p:spPr>
          <a:xfrm>
            <a:off x="533400" y="39624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We have received notification from one of our licensees that a source has been stolen.  How do we record this information in NSTS?</a:t>
            </a:r>
            <a:endParaRPr lang="en-US" sz="1100" dirty="0"/>
          </a:p>
        </p:txBody>
      </p:sp>
      <p:sp>
        <p:nvSpPr>
          <p:cNvPr id="19" name="TextBox 18"/>
          <p:cNvSpPr txBox="1"/>
          <p:nvPr/>
        </p:nvSpPr>
        <p:spPr>
          <a:xfrm>
            <a:off x="3429000" y="4114803"/>
            <a:ext cx="2743200" cy="3477875"/>
          </a:xfrm>
          <a:prstGeom prst="rect">
            <a:avLst/>
          </a:prstGeom>
          <a:noFill/>
        </p:spPr>
        <p:txBody>
          <a:bodyPr wrap="square" rtlCol="0">
            <a:spAutoFit/>
          </a:bodyPr>
          <a:lstStyle/>
          <a:p>
            <a:pPr lvl="0">
              <a:buFont typeface="Arial" pitchFamily="34" charset="0"/>
              <a:buChar char="•"/>
            </a:pPr>
            <a:r>
              <a:rPr lang="en-US" sz="1100" dirty="0" smtClean="0"/>
              <a:t>From the NSTS Main Menu, under Source Management, select the </a:t>
            </a:r>
            <a:r>
              <a:rPr lang="en-US" sz="1100" b="1" dirty="0" smtClean="0"/>
              <a:t>Record Lost or Stolen Sources </a:t>
            </a:r>
            <a:r>
              <a:rPr lang="en-US" sz="1100" dirty="0" smtClean="0"/>
              <a:t>link. </a:t>
            </a:r>
          </a:p>
          <a:p>
            <a:pPr lvl="0">
              <a:buFont typeface="Arial" pitchFamily="34" charset="0"/>
              <a:buChar char="•"/>
            </a:pPr>
            <a:endParaRPr lang="en-US" sz="1100" dirty="0" smtClean="0"/>
          </a:p>
          <a:p>
            <a:pPr lvl="0">
              <a:buFont typeface="Arial" pitchFamily="34" charset="0"/>
              <a:buChar char="•"/>
            </a:pPr>
            <a:r>
              <a:rPr lang="en-US" sz="1100" dirty="0" smtClean="0"/>
              <a:t>Search and Select License</a:t>
            </a:r>
          </a:p>
          <a:p>
            <a:pPr lvl="0">
              <a:buFont typeface="Arial" pitchFamily="34" charset="0"/>
              <a:buChar char="•"/>
            </a:pPr>
            <a:endParaRPr lang="en-US" sz="1100" dirty="0" smtClean="0"/>
          </a:p>
          <a:p>
            <a:pPr lvl="0">
              <a:buFont typeface="Arial" pitchFamily="34" charset="0"/>
              <a:buChar char="•"/>
            </a:pPr>
            <a:r>
              <a:rPr lang="en-US" sz="1100" dirty="0" smtClean="0"/>
              <a:t>Search and Select Source</a:t>
            </a:r>
          </a:p>
          <a:p>
            <a:pPr lvl="0">
              <a:buFont typeface="Arial" pitchFamily="34" charset="0"/>
              <a:buChar char="•"/>
            </a:pPr>
            <a:endParaRPr lang="en-US" sz="1100" dirty="0" smtClean="0"/>
          </a:p>
          <a:p>
            <a:pPr lvl="0">
              <a:buFont typeface="Arial" pitchFamily="34" charset="0"/>
              <a:buChar char="•"/>
            </a:pPr>
            <a:r>
              <a:rPr lang="en-US" sz="1100" dirty="0" smtClean="0"/>
              <a:t>Record Lost or Stolen</a:t>
            </a:r>
          </a:p>
          <a:p>
            <a:pPr lvl="0">
              <a:buFont typeface="Arial" pitchFamily="34" charset="0"/>
              <a:buChar char="•"/>
            </a:pPr>
            <a:endParaRPr lang="en-US" sz="1100" dirty="0" smtClean="0"/>
          </a:p>
          <a:p>
            <a:pPr lvl="0">
              <a:buFont typeface="Arial" pitchFamily="34" charset="0"/>
              <a:buChar char="•"/>
            </a:pPr>
            <a:r>
              <a:rPr lang="en-US" sz="1100" dirty="0" smtClean="0"/>
              <a:t>Enter  data for required fields</a:t>
            </a:r>
          </a:p>
          <a:p>
            <a:pPr lvl="0">
              <a:buFont typeface="Arial" pitchFamily="34" charset="0"/>
              <a:buChar char="•"/>
            </a:pPr>
            <a:endParaRPr lang="en-US" sz="1100" dirty="0" smtClean="0"/>
          </a:p>
          <a:p>
            <a:pPr lvl="0">
              <a:buFont typeface="Arial" pitchFamily="34" charset="0"/>
              <a:buChar char="•"/>
            </a:pPr>
            <a:r>
              <a:rPr lang="en-US" sz="1100" dirty="0" smtClean="0"/>
              <a:t>Save</a:t>
            </a:r>
          </a:p>
          <a:p>
            <a:pPr lvl="0">
              <a:buFont typeface="Arial" pitchFamily="34" charset="0"/>
              <a:buChar char="•"/>
            </a:pPr>
            <a:endParaRPr lang="en-US" sz="1100" dirty="0" smtClean="0"/>
          </a:p>
          <a:p>
            <a:pPr lvl="0"/>
            <a:endParaRPr lang="en-US" sz="1100" dirty="0" smtClean="0"/>
          </a:p>
          <a:p>
            <a:pPr lvl="0"/>
            <a:endParaRPr lang="en-US" sz="1100" dirty="0" smtClean="0"/>
          </a:p>
          <a:p>
            <a:pPr lvl="0"/>
            <a:endParaRPr lang="en-US" sz="1100" dirty="0" smtClean="0"/>
          </a:p>
          <a:p>
            <a:pPr lvl="0">
              <a:buFont typeface="Arial" pitchFamily="34" charset="0"/>
              <a:buChar char="•"/>
            </a:pPr>
            <a:endParaRPr lang="en-US" sz="1100" dirty="0" smtClean="0"/>
          </a:p>
          <a:p>
            <a:pPr lvl="0">
              <a:buFont typeface="Arial" pitchFamily="34" charset="0"/>
              <a:buChar char="•"/>
            </a:pPr>
            <a:endParaRPr lang="en-US" sz="1100" dirty="0" smtClean="0"/>
          </a:p>
          <a:p>
            <a:pPr lvl="0">
              <a:buFont typeface="Arial" pitchFamily="34" charset="0"/>
              <a:buChar char="•"/>
            </a:pPr>
            <a:endParaRPr lang="en-US" sz="1100" dirty="0" smtClean="0"/>
          </a:p>
        </p:txBody>
      </p:sp>
      <p:sp>
        <p:nvSpPr>
          <p:cNvPr id="21" name="Slide Number Placeholder 20"/>
          <p:cNvSpPr>
            <a:spLocks noGrp="1"/>
          </p:cNvSpPr>
          <p:nvPr>
            <p:ph type="sldNum" sz="quarter" idx="12"/>
          </p:nvPr>
        </p:nvSpPr>
        <p:spPr/>
        <p:txBody>
          <a:bodyPr/>
          <a:lstStyle/>
          <a:p>
            <a:fld id="{4A4C55D3-80C2-40D0-AD82-A9B311009251}" type="slidenum">
              <a:rPr lang="en-US" smtClean="0"/>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3.9</a:t>
            </a:r>
            <a:r>
              <a:rPr lang="en-US" dirty="0" smtClean="0"/>
              <a:t> </a:t>
            </a:r>
            <a:r>
              <a:rPr lang="en-US" dirty="0"/>
              <a:t/>
            </a:r>
            <a:br>
              <a:rPr lang="en-US" dirty="0"/>
            </a:br>
            <a:r>
              <a:rPr lang="en-US" sz="1800" dirty="0" smtClean="0"/>
              <a:t>Record Lost or Stolen Sources</a:t>
            </a:r>
            <a:endParaRPr lang="en-US" sz="800" dirty="0"/>
          </a:p>
        </p:txBody>
      </p:sp>
      <p:sp>
        <p:nvSpPr>
          <p:cNvPr id="12" name="TextBox 11"/>
          <p:cNvSpPr txBox="1"/>
          <p:nvPr/>
        </p:nvSpPr>
        <p:spPr>
          <a:xfrm>
            <a:off x="457200" y="2438403"/>
            <a:ext cx="6019800" cy="646331"/>
          </a:xfrm>
          <a:prstGeom prst="rect">
            <a:avLst/>
          </a:prstGeom>
          <a:noFill/>
        </p:spPr>
        <p:txBody>
          <a:bodyPr wrap="square" rtlCol="0">
            <a:spAutoFit/>
          </a:bodyPr>
          <a:lstStyle/>
          <a:p>
            <a:pPr marL="228600" indent="-228600"/>
            <a:r>
              <a:rPr lang="en-US" sz="1200" dirty="0" smtClean="0"/>
              <a:t>1.	From the NSTS Main Menu, under Source Management, select the  </a:t>
            </a:r>
            <a:r>
              <a:rPr lang="en-US" sz="1200" b="1" dirty="0" smtClean="0"/>
              <a:t>Record Lost or Stolen Sources</a:t>
            </a:r>
            <a:r>
              <a:rPr lang="en-US" sz="1200" dirty="0" smtClean="0"/>
              <a:t> link. The Search and Choose License window will be displayed.</a:t>
            </a:r>
          </a:p>
          <a:p>
            <a:pPr marL="228600" indent="-228600"/>
            <a:endParaRPr lang="en-US" sz="1200" dirty="0" smtClean="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Record Lost or Stolen Sources:</a:t>
            </a:r>
          </a:p>
          <a:p>
            <a:endParaRPr lang="en-US" sz="1200" b="1" u="sng" dirty="0" smtClean="0"/>
          </a:p>
        </p:txBody>
      </p:sp>
      <p:pic>
        <p:nvPicPr>
          <p:cNvPr id="11" name="Picture 10" descr="Record Lost or Stolen Source 1"/>
          <p:cNvPicPr/>
          <p:nvPr/>
        </p:nvPicPr>
        <p:blipFill>
          <a:blip r:embed="rId5" cstate="print"/>
          <a:srcRect/>
          <a:stretch>
            <a:fillRect/>
          </a:stretch>
        </p:blipFill>
        <p:spPr bwMode="auto">
          <a:xfrm>
            <a:off x="342900" y="3289300"/>
            <a:ext cx="6172200" cy="2565400"/>
          </a:xfrm>
          <a:prstGeom prst="rect">
            <a:avLst/>
          </a:prstGeom>
          <a:noFill/>
          <a:ln w="9525">
            <a:noFill/>
            <a:miter lim="800000"/>
            <a:headEnd/>
            <a:tailEnd/>
          </a:ln>
        </p:spPr>
      </p:pic>
      <p:sp>
        <p:nvSpPr>
          <p:cNvPr id="13" name="Rectangle 12"/>
          <p:cNvSpPr/>
          <p:nvPr/>
        </p:nvSpPr>
        <p:spPr>
          <a:xfrm>
            <a:off x="457200" y="5943604"/>
            <a:ext cx="6019800" cy="646331"/>
          </a:xfrm>
          <a:prstGeom prst="rect">
            <a:avLst/>
          </a:prstGeom>
        </p:spPr>
        <p:txBody>
          <a:bodyPr wrap="square">
            <a:spAutoFit/>
          </a:bodyPr>
          <a:lstStyle/>
          <a:p>
            <a:pPr marL="228600" lvl="0" indent="-228600">
              <a:buFont typeface="+mj-lt"/>
              <a:buAutoNum type="arabicPeriod" startAt="2"/>
            </a:pPr>
            <a:r>
              <a:rPr lang="en-US" sz="1200" dirty="0" smtClean="0"/>
              <a:t>Enter the search criteria to display a list of Licenses, and then click </a:t>
            </a:r>
            <a:r>
              <a:rPr lang="en-US" sz="1200" b="1" dirty="0" smtClean="0"/>
              <a:t>Search</a:t>
            </a:r>
            <a:r>
              <a:rPr lang="en-US" sz="1200" dirty="0" smtClean="0"/>
              <a:t>.  A list of licenses meeting the search criteria will be displayed.  (If no criteria are entered, all licenses accessible to the user will be listed.)</a:t>
            </a:r>
            <a:endParaRPr lang="en-US" sz="1200" dirty="0"/>
          </a:p>
        </p:txBody>
      </p:sp>
      <p:pic>
        <p:nvPicPr>
          <p:cNvPr id="14" name="Picture 13" descr="Record Lost or Stolen Source 2"/>
          <p:cNvPicPr/>
          <p:nvPr/>
        </p:nvPicPr>
        <p:blipFill>
          <a:blip r:embed="rId6" cstate="print"/>
          <a:srcRect/>
          <a:stretch>
            <a:fillRect/>
          </a:stretch>
        </p:blipFill>
        <p:spPr bwMode="auto">
          <a:xfrm>
            <a:off x="381001" y="6858002"/>
            <a:ext cx="6159500" cy="749300"/>
          </a:xfrm>
          <a:prstGeom prst="rect">
            <a:avLst/>
          </a:prstGeom>
          <a:noFill/>
          <a:ln w="9525">
            <a:noFill/>
            <a:miter lim="800000"/>
            <a:headEnd/>
            <a:tailEnd/>
          </a:ln>
        </p:spPr>
      </p:pic>
      <p:sp>
        <p:nvSpPr>
          <p:cNvPr id="16" name="Slide Number Placeholder 15"/>
          <p:cNvSpPr>
            <a:spLocks noGrp="1"/>
          </p:cNvSpPr>
          <p:nvPr>
            <p:ph type="sldNum" sz="quarter" idx="12"/>
          </p:nvPr>
        </p:nvSpPr>
        <p:spPr/>
        <p:txBody>
          <a:bodyPr/>
          <a:lstStyle/>
          <a:p>
            <a:fld id="{4A4C55D3-80C2-40D0-AD82-A9B311009251}" type="slidenum">
              <a:rPr lang="en-US" smtClean="0"/>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3.9</a:t>
            </a:r>
            <a:r>
              <a:rPr lang="en-US" dirty="0" smtClean="0"/>
              <a:t> </a:t>
            </a:r>
            <a:r>
              <a:rPr lang="en-US" dirty="0"/>
              <a:t/>
            </a:r>
            <a:br>
              <a:rPr lang="en-US" dirty="0"/>
            </a:br>
            <a:r>
              <a:rPr lang="en-US" sz="1800" dirty="0" smtClean="0"/>
              <a:t>Record Lost or Stolen Sources</a:t>
            </a:r>
            <a:endParaRPr lang="en-US" sz="800" dirty="0"/>
          </a:p>
        </p:txBody>
      </p:sp>
      <p:sp>
        <p:nvSpPr>
          <p:cNvPr id="12" name="TextBox 11"/>
          <p:cNvSpPr txBox="1"/>
          <p:nvPr/>
        </p:nvSpPr>
        <p:spPr>
          <a:xfrm>
            <a:off x="457200" y="2438403"/>
            <a:ext cx="6019800" cy="1015663"/>
          </a:xfrm>
          <a:prstGeom prst="rect">
            <a:avLst/>
          </a:prstGeom>
          <a:noFill/>
        </p:spPr>
        <p:txBody>
          <a:bodyPr wrap="square" rtlCol="0">
            <a:spAutoFit/>
          </a:bodyPr>
          <a:lstStyle/>
          <a:p>
            <a:pPr marL="228600" indent="-228600"/>
            <a:r>
              <a:rPr lang="en-US" sz="1200" dirty="0" smtClean="0"/>
              <a:t>3.  Click the radio button ( ) for the applicable Licensee, then click the </a:t>
            </a:r>
            <a:r>
              <a:rPr lang="en-US" sz="1200" b="1" dirty="0" smtClean="0"/>
              <a:t>Continue</a:t>
            </a:r>
            <a:r>
              <a:rPr lang="en-US" sz="1200" dirty="0" smtClean="0"/>
              <a:t> button.  The Search Sources for Record Lost or Stolen search criteria window will be displayed.</a:t>
            </a:r>
          </a:p>
          <a:p>
            <a:pPr marL="228600" indent="-228600"/>
            <a:r>
              <a:rPr lang="en-US" sz="1200" dirty="0" smtClean="0"/>
              <a:t> </a:t>
            </a:r>
          </a:p>
          <a:p>
            <a:pPr marL="228600" indent="-228600"/>
            <a:endParaRPr lang="en-US" sz="1200" dirty="0" smtClean="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Lost or Stolen Sources Cont.:</a:t>
            </a:r>
          </a:p>
          <a:p>
            <a:endParaRPr lang="en-US" sz="1200" b="1" u="sng" dirty="0" smtClean="0"/>
          </a:p>
        </p:txBody>
      </p:sp>
      <p:pic>
        <p:nvPicPr>
          <p:cNvPr id="11" name="Picture 10" descr="Record Lost or Stolen Source 3"/>
          <p:cNvPicPr/>
          <p:nvPr/>
        </p:nvPicPr>
        <p:blipFill>
          <a:blip r:embed="rId5" cstate="print"/>
          <a:srcRect/>
          <a:stretch>
            <a:fillRect/>
          </a:stretch>
        </p:blipFill>
        <p:spPr bwMode="auto">
          <a:xfrm>
            <a:off x="342900" y="3181351"/>
            <a:ext cx="6172200" cy="2781300"/>
          </a:xfrm>
          <a:prstGeom prst="rect">
            <a:avLst/>
          </a:prstGeom>
          <a:noFill/>
          <a:ln w="9525">
            <a:noFill/>
            <a:miter lim="800000"/>
            <a:headEnd/>
            <a:tailEnd/>
          </a:ln>
        </p:spPr>
      </p:pic>
      <p:sp>
        <p:nvSpPr>
          <p:cNvPr id="13" name="Rectangle 12"/>
          <p:cNvSpPr/>
          <p:nvPr/>
        </p:nvSpPr>
        <p:spPr>
          <a:xfrm>
            <a:off x="457200" y="6019803"/>
            <a:ext cx="6019800" cy="646331"/>
          </a:xfrm>
          <a:prstGeom prst="rect">
            <a:avLst/>
          </a:prstGeom>
        </p:spPr>
        <p:txBody>
          <a:bodyPr wrap="square">
            <a:spAutoFit/>
          </a:bodyPr>
          <a:lstStyle/>
          <a:p>
            <a:pPr marL="228600" lvl="0" indent="-228600">
              <a:buFont typeface="+mj-lt"/>
              <a:buAutoNum type="arabicPeriod" startAt="4"/>
            </a:pPr>
            <a:r>
              <a:rPr lang="en-US" sz="1200" dirty="0" smtClean="0"/>
              <a:t>Enter the search criteria, and then click </a:t>
            </a:r>
            <a:r>
              <a:rPr lang="en-US" sz="1200" b="1" dirty="0" smtClean="0"/>
              <a:t>Search</a:t>
            </a:r>
            <a:r>
              <a:rPr lang="en-US" sz="1200" dirty="0" smtClean="0"/>
              <a:t>.  A list of sources in the selected licensee’s inventory which meet the search criteria will be displayed.  (If no criteria are entered, all sources in the licensee’s inventory will be listed.)</a:t>
            </a:r>
            <a:endParaRPr lang="en-US" sz="1200" dirty="0"/>
          </a:p>
        </p:txBody>
      </p:sp>
      <p:pic>
        <p:nvPicPr>
          <p:cNvPr id="14" name="Picture 13" descr="Record Lost or Stolen Source 4"/>
          <p:cNvPicPr/>
          <p:nvPr/>
        </p:nvPicPr>
        <p:blipFill>
          <a:blip r:embed="rId6" cstate="print"/>
          <a:srcRect/>
          <a:stretch>
            <a:fillRect/>
          </a:stretch>
        </p:blipFill>
        <p:spPr bwMode="auto">
          <a:xfrm>
            <a:off x="381000" y="6705602"/>
            <a:ext cx="6172200" cy="1333500"/>
          </a:xfrm>
          <a:prstGeom prst="rect">
            <a:avLst/>
          </a:prstGeom>
          <a:noFill/>
          <a:ln w="9525">
            <a:noFill/>
            <a:miter lim="800000"/>
            <a:headEnd/>
            <a:tailEnd/>
          </a:ln>
        </p:spPr>
      </p:pic>
      <p:sp>
        <p:nvSpPr>
          <p:cNvPr id="16" name="Slide Number Placeholder 15"/>
          <p:cNvSpPr>
            <a:spLocks noGrp="1"/>
          </p:cNvSpPr>
          <p:nvPr>
            <p:ph type="sldNum" sz="quarter" idx="12"/>
          </p:nvPr>
        </p:nvSpPr>
        <p:spPr/>
        <p:txBody>
          <a:bodyPr/>
          <a:lstStyle/>
          <a:p>
            <a:fld id="{4A4C55D3-80C2-40D0-AD82-A9B311009251}" type="slidenum">
              <a:rPr lang="en-US" smtClean="0"/>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3.9</a:t>
            </a:r>
            <a:r>
              <a:rPr lang="en-US" dirty="0" smtClean="0"/>
              <a:t> </a:t>
            </a:r>
            <a:r>
              <a:rPr lang="en-US" dirty="0"/>
              <a:t/>
            </a:r>
            <a:br>
              <a:rPr lang="en-US" dirty="0"/>
            </a:br>
            <a:r>
              <a:rPr lang="en-US" sz="1800" dirty="0" smtClean="0"/>
              <a:t>Record Lost or Stolen Sources</a:t>
            </a:r>
            <a:endParaRPr lang="en-US" sz="800" dirty="0"/>
          </a:p>
        </p:txBody>
      </p:sp>
      <p:sp>
        <p:nvSpPr>
          <p:cNvPr id="12" name="TextBox 11"/>
          <p:cNvSpPr txBox="1"/>
          <p:nvPr/>
        </p:nvSpPr>
        <p:spPr>
          <a:xfrm>
            <a:off x="457200" y="2438404"/>
            <a:ext cx="6019800" cy="1200329"/>
          </a:xfrm>
          <a:prstGeom prst="rect">
            <a:avLst/>
          </a:prstGeom>
          <a:noFill/>
        </p:spPr>
        <p:txBody>
          <a:bodyPr wrap="square" rtlCol="0">
            <a:spAutoFit/>
          </a:bodyPr>
          <a:lstStyle/>
          <a:p>
            <a:r>
              <a:rPr lang="en-US" sz="1200" b="1" i="1" u="sng" dirty="0" smtClean="0"/>
              <a:t>Note</a:t>
            </a:r>
            <a:r>
              <a:rPr lang="en-US" sz="1200" b="1" i="1" dirty="0" smtClean="0"/>
              <a:t>:</a:t>
            </a:r>
            <a:r>
              <a:rPr lang="en-US" sz="1200" i="1" dirty="0" smtClean="0"/>
              <a:t>  Click the </a:t>
            </a:r>
            <a:r>
              <a:rPr lang="en-US" sz="1200" b="1" i="1" dirty="0" smtClean="0"/>
              <a:t>Previous </a:t>
            </a:r>
            <a:r>
              <a:rPr lang="en-US" sz="1200" i="1" dirty="0" smtClean="0"/>
              <a:t>button to return to the Search Sources for Record Lost or Stolen screen.</a:t>
            </a:r>
            <a:endParaRPr lang="en-US" sz="1200" dirty="0" smtClean="0"/>
          </a:p>
          <a:p>
            <a:r>
              <a:rPr lang="en-US" sz="1200" dirty="0" smtClean="0"/>
              <a:t> </a:t>
            </a:r>
          </a:p>
          <a:p>
            <a:pPr marL="228600" indent="-228600">
              <a:buFont typeface="+mj-lt"/>
              <a:buAutoNum type="arabicPeriod" startAt="5"/>
            </a:pPr>
            <a:r>
              <a:rPr lang="en-US" sz="1200" dirty="0" smtClean="0"/>
              <a:t>Click the radio button ( ) for the lost/stolen source, and then click the </a:t>
            </a:r>
            <a:r>
              <a:rPr lang="en-US" sz="1200" b="1" dirty="0" smtClean="0"/>
              <a:t>Record Lost or Stolen Source </a:t>
            </a:r>
            <a:r>
              <a:rPr lang="en-US" sz="1200" dirty="0" smtClean="0"/>
              <a:t>button.  The Record Lost or Stolen Source window appears</a:t>
            </a:r>
          </a:p>
          <a:p>
            <a:pPr marL="228600" indent="-228600"/>
            <a:endParaRPr lang="en-US" sz="1200" dirty="0" smtClean="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Lost or Stolen Sources Cont.:</a:t>
            </a:r>
          </a:p>
          <a:p>
            <a:endParaRPr lang="en-US" sz="1200" b="1" u="sng" dirty="0" smtClean="0"/>
          </a:p>
        </p:txBody>
      </p:sp>
      <p:pic>
        <p:nvPicPr>
          <p:cNvPr id="15" name="Picture 14" descr="Record Lost or Stolen Source 5"/>
          <p:cNvPicPr/>
          <p:nvPr/>
        </p:nvPicPr>
        <p:blipFill>
          <a:blip r:embed="rId5" cstate="print"/>
          <a:srcRect/>
          <a:stretch>
            <a:fillRect/>
          </a:stretch>
        </p:blipFill>
        <p:spPr bwMode="auto">
          <a:xfrm>
            <a:off x="381000" y="3581402"/>
            <a:ext cx="6172200" cy="3949700"/>
          </a:xfrm>
          <a:prstGeom prst="rect">
            <a:avLst/>
          </a:prstGeom>
          <a:noFill/>
          <a:ln w="9525">
            <a:noFill/>
            <a:miter lim="800000"/>
            <a:headEnd/>
            <a:tailEnd/>
          </a:ln>
        </p:spPr>
      </p:pic>
      <p:sp>
        <p:nvSpPr>
          <p:cNvPr id="23" name="TextBox 22"/>
          <p:cNvSpPr txBox="1"/>
          <p:nvPr/>
        </p:nvSpPr>
        <p:spPr>
          <a:xfrm>
            <a:off x="381000" y="7772402"/>
            <a:ext cx="6172200" cy="830997"/>
          </a:xfrm>
          <a:prstGeom prst="rect">
            <a:avLst/>
          </a:prstGeom>
          <a:noFill/>
        </p:spPr>
        <p:txBody>
          <a:bodyPr wrap="square" rtlCol="0">
            <a:spAutoFit/>
          </a:bodyPr>
          <a:lstStyle/>
          <a:p>
            <a:r>
              <a:rPr lang="en-US" sz="1200" b="1" i="1" u="sng" dirty="0" smtClean="0"/>
              <a:t>Note</a:t>
            </a:r>
            <a:r>
              <a:rPr lang="en-US" sz="1200" b="1" i="1" dirty="0" smtClean="0"/>
              <a:t>:</a:t>
            </a:r>
            <a:r>
              <a:rPr lang="en-US" sz="1200" i="1" dirty="0" smtClean="0"/>
              <a:t>  Click the </a:t>
            </a:r>
            <a:r>
              <a:rPr lang="en-US" sz="1200" b="1" i="1" dirty="0" smtClean="0"/>
              <a:t>Previous </a:t>
            </a:r>
            <a:r>
              <a:rPr lang="en-US" sz="1200" i="1" dirty="0" smtClean="0"/>
              <a:t>button to return to the search results window.</a:t>
            </a:r>
            <a:endParaRPr lang="en-US" sz="1200" dirty="0" smtClean="0"/>
          </a:p>
          <a:p>
            <a:r>
              <a:rPr lang="en-US" dirty="0" smtClean="0"/>
              <a:t> </a:t>
            </a:r>
          </a:p>
          <a:p>
            <a:endParaRPr lang="en-US"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22960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346016"/>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13" name="TextBox 12"/>
          <p:cNvSpPr txBox="1"/>
          <p:nvPr/>
        </p:nvSpPr>
        <p:spPr>
          <a:xfrm>
            <a:off x="533400" y="1371600"/>
            <a:ext cx="5791200" cy="369332"/>
          </a:xfrm>
          <a:prstGeom prst="rect">
            <a:avLst/>
          </a:prstGeom>
          <a:noFill/>
        </p:spPr>
        <p:txBody>
          <a:bodyPr wrap="square" rtlCol="0">
            <a:spAutoFit/>
          </a:bodyPr>
          <a:lstStyle/>
          <a:p>
            <a:pPr algn="ctr"/>
            <a:r>
              <a:rPr lang="en-US" b="1" dirty="0" smtClean="0"/>
              <a:t>NSTS  </a:t>
            </a:r>
            <a:r>
              <a:rPr lang="en-US" b="1" dirty="0" smtClean="0"/>
              <a:t>2.0.1 </a:t>
            </a:r>
            <a:r>
              <a:rPr lang="en-US" b="1" dirty="0" smtClean="0"/>
              <a:t>Summary</a:t>
            </a:r>
            <a:endParaRPr lang="en-US" b="1" dirty="0"/>
          </a:p>
        </p:txBody>
      </p:sp>
      <p:graphicFrame>
        <p:nvGraphicFramePr>
          <p:cNvPr id="8" name="Diagram 7"/>
          <p:cNvGraphicFramePr/>
          <p:nvPr/>
        </p:nvGraphicFramePr>
        <p:xfrm>
          <a:off x="228600" y="1981200"/>
          <a:ext cx="62484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Slide Number Placeholder 11"/>
          <p:cNvSpPr>
            <a:spLocks noGrp="1"/>
          </p:cNvSpPr>
          <p:nvPr>
            <p:ph type="sldNum" sz="quarter" idx="12"/>
          </p:nvPr>
        </p:nvSpPr>
        <p:spPr/>
        <p:txBody>
          <a:bodyPr/>
          <a:lstStyle/>
          <a:p>
            <a:fld id="{4A4C55D3-80C2-40D0-AD82-A9B311009251}" type="slidenum">
              <a:rPr lang="en-US" smtClean="0"/>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3.9</a:t>
            </a:r>
            <a:r>
              <a:rPr lang="en-US" dirty="0" smtClean="0"/>
              <a:t> </a:t>
            </a:r>
            <a:r>
              <a:rPr lang="en-US" dirty="0"/>
              <a:t/>
            </a:r>
            <a:br>
              <a:rPr lang="en-US" dirty="0"/>
            </a:br>
            <a:r>
              <a:rPr lang="en-US" sz="1800" dirty="0" smtClean="0"/>
              <a:t>Record Lost or Stolen Sources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Lost or Stolen Sources Cont.:</a:t>
            </a:r>
          </a:p>
          <a:p>
            <a:endParaRPr lang="en-US" sz="1200" b="1" u="sng" dirty="0" smtClean="0"/>
          </a:p>
        </p:txBody>
      </p:sp>
      <p:sp>
        <p:nvSpPr>
          <p:cNvPr id="23" name="TextBox 22"/>
          <p:cNvSpPr txBox="1"/>
          <p:nvPr/>
        </p:nvSpPr>
        <p:spPr>
          <a:xfrm>
            <a:off x="381000" y="7772403"/>
            <a:ext cx="6172200" cy="646331"/>
          </a:xfrm>
          <a:prstGeom prst="rect">
            <a:avLst/>
          </a:prstGeom>
          <a:noFill/>
        </p:spPr>
        <p:txBody>
          <a:bodyPr wrap="square" rtlCol="0">
            <a:spAutoFit/>
          </a:bodyPr>
          <a:lstStyle/>
          <a:p>
            <a:r>
              <a:rPr lang="en-US" dirty="0" smtClean="0"/>
              <a:t> </a:t>
            </a:r>
          </a:p>
          <a:p>
            <a:endParaRPr lang="en-US" dirty="0"/>
          </a:p>
        </p:txBody>
      </p:sp>
      <p:sp>
        <p:nvSpPr>
          <p:cNvPr id="13" name="TextBox 12"/>
          <p:cNvSpPr txBox="1"/>
          <p:nvPr/>
        </p:nvSpPr>
        <p:spPr>
          <a:xfrm>
            <a:off x="533400" y="2667002"/>
            <a:ext cx="5943600" cy="461665"/>
          </a:xfrm>
          <a:prstGeom prst="rect">
            <a:avLst/>
          </a:prstGeom>
          <a:noFill/>
        </p:spPr>
        <p:txBody>
          <a:bodyPr wrap="square" rtlCol="0">
            <a:spAutoFit/>
          </a:bodyPr>
          <a:lstStyle/>
          <a:p>
            <a:pPr marL="228600" lvl="0" indent="-228600">
              <a:buFont typeface="+mj-lt"/>
              <a:buAutoNum type="arabicPeriod" startAt="6"/>
            </a:pPr>
            <a:r>
              <a:rPr lang="en-US" sz="1200" dirty="0" smtClean="0"/>
              <a:t>Review the information presented.</a:t>
            </a:r>
          </a:p>
          <a:p>
            <a:pPr marL="228600" lvl="0" indent="-228600">
              <a:buFont typeface="+mj-lt"/>
              <a:buAutoNum type="arabicPeriod" startAt="6"/>
            </a:pPr>
            <a:r>
              <a:rPr lang="en-US" sz="1200" dirty="0" smtClean="0"/>
              <a:t>Enter the applicable information in the following fields:</a:t>
            </a:r>
            <a:endParaRPr lang="en-US" dirty="0"/>
          </a:p>
        </p:txBody>
      </p:sp>
      <p:graphicFrame>
        <p:nvGraphicFramePr>
          <p:cNvPr id="14" name="Table 13"/>
          <p:cNvGraphicFramePr>
            <a:graphicFrameLocks noGrp="1"/>
          </p:cNvGraphicFramePr>
          <p:nvPr/>
        </p:nvGraphicFramePr>
        <p:xfrm>
          <a:off x="304800" y="3429003"/>
          <a:ext cx="5791200" cy="1981199"/>
        </p:xfrm>
        <a:graphic>
          <a:graphicData uri="http://schemas.openxmlformats.org/drawingml/2006/table">
            <a:tbl>
              <a:tblPr/>
              <a:tblGrid>
                <a:gridCol w="1126067"/>
                <a:gridCol w="482600"/>
                <a:gridCol w="2466622"/>
                <a:gridCol w="965200"/>
                <a:gridCol w="750711"/>
              </a:tblGrid>
              <a:tr h="417909">
                <a:tc>
                  <a:txBody>
                    <a:bodyPr/>
                    <a:lstStyle/>
                    <a:p>
                      <a:pPr marL="0" marR="0">
                        <a:lnSpc>
                          <a:spcPts val="1200"/>
                        </a:lnSpc>
                        <a:spcBef>
                          <a:spcPts val="0"/>
                        </a:spcBef>
                        <a:spcAft>
                          <a:spcPts val="0"/>
                        </a:spcAft>
                      </a:pPr>
                      <a:r>
                        <a:rPr lang="en-US" sz="1100" b="1" dirty="0">
                          <a:latin typeface="Arial"/>
                          <a:ea typeface="Times New Roman"/>
                          <a:cs typeface="Arial"/>
                        </a:rPr>
                        <a:t>Field Name</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gn="ctr">
                        <a:lnSpc>
                          <a:spcPts val="1200"/>
                        </a:lnSpc>
                        <a:spcBef>
                          <a:spcPts val="0"/>
                        </a:spcBef>
                        <a:spcAft>
                          <a:spcPts val="0"/>
                        </a:spcAft>
                      </a:pPr>
                      <a:r>
                        <a:rPr lang="en-US" sz="1100" b="1" dirty="0">
                          <a:latin typeface="Arial"/>
                          <a:ea typeface="Times New Roman"/>
                          <a:cs typeface="Arial"/>
                        </a:rPr>
                        <a:t>Req. Value</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nSpc>
                          <a:spcPts val="1200"/>
                        </a:lnSpc>
                        <a:spcBef>
                          <a:spcPts val="0"/>
                        </a:spcBef>
                        <a:spcAft>
                          <a:spcPts val="0"/>
                        </a:spcAft>
                      </a:pPr>
                      <a:r>
                        <a:rPr lang="en-US" sz="1100" b="1" dirty="0">
                          <a:latin typeface="Arial"/>
                          <a:ea typeface="Times New Roman"/>
                          <a:cs typeface="Arial"/>
                        </a:rPr>
                        <a:t>Description/Comments</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nSpc>
                          <a:spcPts val="1200"/>
                        </a:lnSpc>
                        <a:spcBef>
                          <a:spcPts val="0"/>
                        </a:spcBef>
                        <a:spcAft>
                          <a:spcPts val="0"/>
                        </a:spcAft>
                      </a:pPr>
                      <a:r>
                        <a:rPr lang="en-US" sz="1100" b="1" dirty="0">
                          <a:latin typeface="Arial"/>
                          <a:ea typeface="Times New Roman"/>
                          <a:cs typeface="Arial"/>
                        </a:rPr>
                        <a:t>Acceptable Values</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nSpc>
                          <a:spcPts val="1200"/>
                        </a:lnSpc>
                        <a:spcBef>
                          <a:spcPts val="0"/>
                        </a:spcBef>
                        <a:spcAft>
                          <a:spcPts val="0"/>
                        </a:spcAft>
                      </a:pPr>
                      <a:r>
                        <a:rPr lang="en-US" sz="1100" b="1" dirty="0">
                          <a:latin typeface="Arial"/>
                          <a:ea typeface="Times New Roman"/>
                          <a:cs typeface="Arial"/>
                        </a:rPr>
                        <a:t>Example Value</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r>
              <a:tr h="309563">
                <a:tc>
                  <a:txBody>
                    <a:bodyPr/>
                    <a:lstStyle/>
                    <a:p>
                      <a:pPr marL="0" marR="0">
                        <a:lnSpc>
                          <a:spcPts val="1200"/>
                        </a:lnSpc>
                        <a:spcBef>
                          <a:spcPts val="0"/>
                        </a:spcBef>
                        <a:spcAft>
                          <a:spcPts val="0"/>
                        </a:spcAft>
                      </a:pPr>
                      <a:r>
                        <a:rPr lang="en-US" sz="1100" dirty="0">
                          <a:latin typeface="Arial"/>
                          <a:ea typeface="Times New Roman"/>
                          <a:cs typeface="Arial"/>
                        </a:rPr>
                        <a:t>Lost or Stolen Date</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200"/>
                        </a:lnSpc>
                        <a:spcBef>
                          <a:spcPts val="0"/>
                        </a:spcBef>
                        <a:spcAft>
                          <a:spcPts val="0"/>
                        </a:spcAft>
                      </a:pPr>
                      <a:r>
                        <a:rPr lang="en-US" sz="1100" dirty="0">
                          <a:latin typeface="Arial"/>
                          <a:ea typeface="Times New Roman"/>
                          <a:cs typeface="Arial"/>
                        </a:rPr>
                        <a:t>Y</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nSpc>
                          <a:spcPts val="1200"/>
                        </a:lnSpc>
                        <a:spcBef>
                          <a:spcPts val="0"/>
                        </a:spcBef>
                        <a:spcAft>
                          <a:spcPts val="0"/>
                        </a:spcAft>
                      </a:pPr>
                      <a:r>
                        <a:rPr lang="en-US" sz="1100" dirty="0">
                          <a:latin typeface="Arial"/>
                          <a:ea typeface="Times New Roman"/>
                          <a:cs typeface="Arial"/>
                        </a:rPr>
                        <a:t>Enter date of lost or stolen item.</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200"/>
                        </a:lnSpc>
                        <a:spcBef>
                          <a:spcPts val="0"/>
                        </a:spcBef>
                        <a:spcAft>
                          <a:spcPts val="0"/>
                        </a:spcAft>
                      </a:pPr>
                      <a:r>
                        <a:rPr lang="en-US" sz="1100" dirty="0">
                          <a:latin typeface="Arial"/>
                          <a:ea typeface="Times New Roman"/>
                          <a:cs typeface="Times New Roman"/>
                        </a:rPr>
                        <a:t>mm/dd/yyyy</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200"/>
                        </a:lnSpc>
                        <a:spcBef>
                          <a:spcPts val="0"/>
                        </a:spcBef>
                        <a:spcAft>
                          <a:spcPts val="0"/>
                        </a:spcAft>
                      </a:pPr>
                      <a:r>
                        <a:rPr lang="en-US" sz="1100" dirty="0">
                          <a:latin typeface="Arial"/>
                          <a:ea typeface="Times New Roman"/>
                          <a:cs typeface="Arial"/>
                        </a:rPr>
                        <a:t>02/09/2011</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7909">
                <a:tc>
                  <a:txBody>
                    <a:bodyPr/>
                    <a:lstStyle/>
                    <a:p>
                      <a:pPr marL="0" marR="0">
                        <a:lnSpc>
                          <a:spcPts val="1200"/>
                        </a:lnSpc>
                        <a:spcBef>
                          <a:spcPts val="0"/>
                        </a:spcBef>
                        <a:spcAft>
                          <a:spcPts val="0"/>
                        </a:spcAft>
                      </a:pPr>
                      <a:r>
                        <a:rPr lang="en-US" sz="1100" dirty="0">
                          <a:latin typeface="Arial"/>
                          <a:ea typeface="Times New Roman"/>
                          <a:cs typeface="Arial"/>
                        </a:rPr>
                        <a:t>Source Status</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200"/>
                        </a:lnSpc>
                        <a:spcBef>
                          <a:spcPts val="0"/>
                        </a:spcBef>
                        <a:spcAft>
                          <a:spcPts val="0"/>
                        </a:spcAft>
                      </a:pPr>
                      <a:r>
                        <a:rPr lang="en-US" sz="1100" dirty="0">
                          <a:latin typeface="Arial"/>
                          <a:ea typeface="Times New Roman"/>
                          <a:cs typeface="Arial"/>
                        </a:rPr>
                        <a:t>Y</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nSpc>
                          <a:spcPts val="1200"/>
                        </a:lnSpc>
                        <a:spcBef>
                          <a:spcPts val="0"/>
                        </a:spcBef>
                        <a:spcAft>
                          <a:spcPts val="0"/>
                        </a:spcAft>
                      </a:pPr>
                      <a:r>
                        <a:rPr lang="en-US" sz="1100" dirty="0">
                          <a:latin typeface="Arial"/>
                          <a:ea typeface="Times New Roman"/>
                          <a:cs typeface="Arial"/>
                        </a:rPr>
                        <a:t>Use the drop-down arrow to select the appropriate status.</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200"/>
                        </a:lnSpc>
                        <a:spcBef>
                          <a:spcPts val="0"/>
                        </a:spcBef>
                        <a:spcAft>
                          <a:spcPts val="0"/>
                        </a:spcAft>
                      </a:pPr>
                      <a:r>
                        <a:rPr lang="en-US" sz="1100" dirty="0">
                          <a:latin typeface="Arial"/>
                          <a:ea typeface="Times New Roman"/>
                          <a:cs typeface="Times New Roman"/>
                        </a:rPr>
                        <a:t>Drop-down </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200"/>
                        </a:lnSpc>
                        <a:spcBef>
                          <a:spcPts val="0"/>
                        </a:spcBef>
                        <a:spcAft>
                          <a:spcPts val="0"/>
                        </a:spcAft>
                      </a:pPr>
                      <a:r>
                        <a:rPr lang="en-US" sz="1100" dirty="0">
                          <a:latin typeface="Arial"/>
                          <a:ea typeface="Times New Roman"/>
                          <a:cs typeface="Arial"/>
                        </a:rPr>
                        <a:t>Lost</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7909">
                <a:tc>
                  <a:txBody>
                    <a:bodyPr/>
                    <a:lstStyle/>
                    <a:p>
                      <a:pPr marL="0" marR="0">
                        <a:lnSpc>
                          <a:spcPts val="1200"/>
                        </a:lnSpc>
                        <a:spcBef>
                          <a:spcPts val="0"/>
                        </a:spcBef>
                        <a:spcAft>
                          <a:spcPts val="0"/>
                        </a:spcAft>
                      </a:pPr>
                      <a:r>
                        <a:rPr lang="en-US" sz="1100" dirty="0">
                          <a:latin typeface="Arial"/>
                          <a:ea typeface="Times New Roman"/>
                          <a:cs typeface="Arial"/>
                        </a:rPr>
                        <a:t>Incident Report Number</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200"/>
                        </a:lnSpc>
                        <a:spcBef>
                          <a:spcPts val="0"/>
                        </a:spcBef>
                        <a:spcAft>
                          <a:spcPts val="0"/>
                        </a:spcAft>
                      </a:pPr>
                      <a:r>
                        <a:rPr lang="en-US" sz="1100" dirty="0">
                          <a:latin typeface="Arial"/>
                          <a:ea typeface="Times New Roman"/>
                          <a:cs typeface="Arial"/>
                        </a:rPr>
                        <a:t>N</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nSpc>
                          <a:spcPts val="1200"/>
                        </a:lnSpc>
                        <a:spcBef>
                          <a:spcPts val="0"/>
                        </a:spcBef>
                        <a:spcAft>
                          <a:spcPts val="0"/>
                        </a:spcAft>
                      </a:pPr>
                      <a:r>
                        <a:rPr lang="en-US" sz="1100" dirty="0">
                          <a:latin typeface="Arial"/>
                          <a:ea typeface="Times New Roman"/>
                          <a:cs typeface="Arial"/>
                        </a:rPr>
                        <a:t>Enter the Incident Report Number.</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200"/>
                        </a:lnSpc>
                        <a:spcBef>
                          <a:spcPts val="0"/>
                        </a:spcBef>
                        <a:spcAft>
                          <a:spcPts val="0"/>
                        </a:spcAft>
                      </a:pPr>
                      <a:r>
                        <a:rPr lang="en-US" sz="1100" dirty="0">
                          <a:latin typeface="Arial"/>
                          <a:ea typeface="Times New Roman"/>
                          <a:cs typeface="Times New Roman"/>
                        </a:rPr>
                        <a:t>Free-form text</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200"/>
                        </a:lnSpc>
                        <a:spcBef>
                          <a:spcPts val="0"/>
                        </a:spcBef>
                        <a:spcAft>
                          <a:spcPts val="0"/>
                        </a:spcAft>
                      </a:pPr>
                      <a:r>
                        <a:rPr lang="en-US" sz="1100" dirty="0">
                          <a:latin typeface="Arial"/>
                          <a:ea typeface="Times New Roman"/>
                          <a:cs typeface="Arial"/>
                        </a:rPr>
                        <a:t>2011TX035</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7909">
                <a:tc>
                  <a:txBody>
                    <a:bodyPr/>
                    <a:lstStyle/>
                    <a:p>
                      <a:pPr marL="0" marR="0">
                        <a:lnSpc>
                          <a:spcPts val="1200"/>
                        </a:lnSpc>
                        <a:spcBef>
                          <a:spcPts val="0"/>
                        </a:spcBef>
                        <a:spcAft>
                          <a:spcPts val="0"/>
                        </a:spcAft>
                      </a:pPr>
                      <a:r>
                        <a:rPr lang="en-US" sz="1100" dirty="0">
                          <a:latin typeface="Arial"/>
                          <a:ea typeface="Times New Roman"/>
                          <a:cs typeface="Arial"/>
                        </a:rPr>
                        <a:t>Comment</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200"/>
                        </a:lnSpc>
                        <a:spcBef>
                          <a:spcPts val="0"/>
                        </a:spcBef>
                        <a:spcAft>
                          <a:spcPts val="0"/>
                        </a:spcAft>
                      </a:pPr>
                      <a:r>
                        <a:rPr lang="en-US" sz="1100" dirty="0">
                          <a:latin typeface="Arial"/>
                          <a:ea typeface="Times New Roman"/>
                          <a:cs typeface="Arial"/>
                        </a:rPr>
                        <a:t>Y</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nSpc>
                          <a:spcPts val="1200"/>
                        </a:lnSpc>
                        <a:spcBef>
                          <a:spcPts val="0"/>
                        </a:spcBef>
                        <a:spcAft>
                          <a:spcPts val="0"/>
                        </a:spcAft>
                      </a:pPr>
                      <a:r>
                        <a:rPr lang="en-US" sz="1100" dirty="0">
                          <a:latin typeface="Arial"/>
                          <a:ea typeface="Times New Roman"/>
                          <a:cs typeface="Arial"/>
                        </a:rPr>
                        <a:t>Enter comments regarding situation involving the Lost or Stolen Source.</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200"/>
                        </a:lnSpc>
                        <a:spcBef>
                          <a:spcPts val="0"/>
                        </a:spcBef>
                        <a:spcAft>
                          <a:spcPts val="0"/>
                        </a:spcAft>
                      </a:pPr>
                      <a:r>
                        <a:rPr lang="en-US" sz="1100" dirty="0">
                          <a:latin typeface="Arial"/>
                          <a:ea typeface="Times New Roman"/>
                          <a:cs typeface="Times New Roman"/>
                        </a:rPr>
                        <a:t>Free-form text</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200"/>
                        </a:lnSpc>
                        <a:spcBef>
                          <a:spcPts val="0"/>
                        </a:spcBef>
                        <a:spcAft>
                          <a:spcPts val="0"/>
                        </a:spcAft>
                      </a:pPr>
                      <a:endParaRPr lang="en-US" sz="1100" dirty="0">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6" name="TextBox 15"/>
          <p:cNvSpPr txBox="1"/>
          <p:nvPr/>
        </p:nvSpPr>
        <p:spPr>
          <a:xfrm>
            <a:off x="609600" y="5638803"/>
            <a:ext cx="5943600" cy="276999"/>
          </a:xfrm>
          <a:prstGeom prst="rect">
            <a:avLst/>
          </a:prstGeom>
          <a:noFill/>
        </p:spPr>
        <p:txBody>
          <a:bodyPr wrap="square" rtlCol="0">
            <a:spAutoFit/>
          </a:bodyPr>
          <a:lstStyle/>
          <a:p>
            <a:pPr marL="342900" lvl="0" indent="-342900">
              <a:buFont typeface="+mj-lt"/>
              <a:buAutoNum type="arabicPeriod" startAt="8"/>
            </a:pPr>
            <a:r>
              <a:rPr lang="en-US" sz="1200" dirty="0" smtClean="0"/>
              <a:t>Select the </a:t>
            </a:r>
            <a:r>
              <a:rPr lang="en-US" sz="1200" b="1" dirty="0" smtClean="0"/>
              <a:t>Save</a:t>
            </a:r>
            <a:r>
              <a:rPr lang="en-US" sz="1200" dirty="0" smtClean="0"/>
              <a:t> button.  A confirmation of the report will be displayed.</a:t>
            </a:r>
            <a:endParaRPr lang="en-US" sz="1200" dirty="0"/>
          </a:p>
        </p:txBody>
      </p:sp>
      <p:pic>
        <p:nvPicPr>
          <p:cNvPr id="17" name="Picture 16" descr="Record Lost or Stolen Source 6"/>
          <p:cNvPicPr/>
          <p:nvPr/>
        </p:nvPicPr>
        <p:blipFill>
          <a:blip r:embed="rId5" cstate="print"/>
          <a:srcRect/>
          <a:stretch>
            <a:fillRect/>
          </a:stretch>
        </p:blipFill>
        <p:spPr bwMode="auto">
          <a:xfrm>
            <a:off x="1219200" y="5943600"/>
            <a:ext cx="4267200" cy="2286000"/>
          </a:xfrm>
          <a:prstGeom prst="rect">
            <a:avLst/>
          </a:prstGeom>
          <a:noFill/>
          <a:ln w="9525">
            <a:noFill/>
            <a:miter lim="800000"/>
            <a:headEnd/>
            <a:tailEnd/>
          </a:ln>
        </p:spPr>
      </p:pic>
      <p:sp>
        <p:nvSpPr>
          <p:cNvPr id="18" name="Slide Number Placeholder 17"/>
          <p:cNvSpPr>
            <a:spLocks noGrp="1"/>
          </p:cNvSpPr>
          <p:nvPr>
            <p:ph type="sldNum" sz="quarter" idx="12"/>
          </p:nvPr>
        </p:nvSpPr>
        <p:spPr/>
        <p:txBody>
          <a:bodyPr/>
          <a:lstStyle/>
          <a:p>
            <a:fld id="{4A4C55D3-80C2-40D0-AD82-A9B311009251}" type="slidenum">
              <a:rPr lang="en-US" smtClean="0"/>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28194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3.10</a:t>
            </a:r>
            <a:r>
              <a:rPr lang="en-US" dirty="0" smtClean="0"/>
              <a:t> </a:t>
            </a:r>
            <a:r>
              <a:rPr lang="en-US" dirty="0"/>
              <a:t/>
            </a:r>
            <a:br>
              <a:rPr lang="en-US" dirty="0"/>
            </a:br>
            <a:r>
              <a:rPr lang="en-US" sz="1600" dirty="0" smtClean="0"/>
              <a:t>Review Lost or Stolen Sources</a:t>
            </a:r>
            <a:endParaRPr lang="en-US" sz="800" dirty="0"/>
          </a:p>
        </p:txBody>
      </p:sp>
      <p:sp>
        <p:nvSpPr>
          <p:cNvPr id="55" name="TextBox 54"/>
          <p:cNvSpPr txBox="1"/>
          <p:nvPr/>
        </p:nvSpPr>
        <p:spPr>
          <a:xfrm>
            <a:off x="304800" y="2133603"/>
            <a:ext cx="6248400" cy="430887"/>
          </a:xfrm>
          <a:prstGeom prst="rect">
            <a:avLst/>
          </a:prstGeom>
          <a:noFill/>
        </p:spPr>
        <p:txBody>
          <a:bodyPr wrap="square" rtlCol="0">
            <a:spAutoFit/>
          </a:bodyPr>
          <a:lstStyle/>
          <a:p>
            <a:r>
              <a:rPr lang="en-US" sz="1100" dirty="0" smtClean="0"/>
              <a:t>The Record Lost or Stolen Sources functionality enables the  Agency, and Admin user to view sources that have been reported as Lost or Stolen</a:t>
            </a:r>
            <a:endParaRPr lang="en-US" sz="1100" dirty="0"/>
          </a:p>
        </p:txBody>
      </p:sp>
      <p:sp>
        <p:nvSpPr>
          <p:cNvPr id="59" name="TextBox 58"/>
          <p:cNvSpPr txBox="1"/>
          <p:nvPr/>
        </p:nvSpPr>
        <p:spPr>
          <a:xfrm>
            <a:off x="304800" y="2819400"/>
            <a:ext cx="1524000" cy="261610"/>
          </a:xfrm>
          <a:prstGeom prst="rect">
            <a:avLst/>
          </a:prstGeom>
          <a:noFill/>
        </p:spPr>
        <p:txBody>
          <a:bodyPr wrap="square" rtlCol="0">
            <a:spAutoFit/>
          </a:bodyPr>
          <a:lstStyle/>
          <a:p>
            <a:r>
              <a:rPr lang="en-US" sz="1100" dirty="0" smtClean="0"/>
              <a:t>Scenario 3.10</a:t>
            </a:r>
            <a:endParaRPr lang="en-US" sz="1100" dirty="0"/>
          </a:p>
        </p:txBody>
      </p:sp>
      <p:grpSp>
        <p:nvGrpSpPr>
          <p:cNvPr id="20" name="Group 82"/>
          <p:cNvGrpSpPr>
            <a:grpSpLocks/>
          </p:cNvGrpSpPr>
          <p:nvPr/>
        </p:nvGrpSpPr>
        <p:grpSpPr bwMode="auto">
          <a:xfrm>
            <a:off x="1066800" y="48006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30480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I need to see a listing of all sources that have been reported as lost or stolen in a  particular state</a:t>
            </a:r>
          </a:p>
          <a:p>
            <a:pPr algn="ctr"/>
            <a:endParaRPr lang="en-US" sz="1100" dirty="0"/>
          </a:p>
        </p:txBody>
      </p:sp>
      <p:sp>
        <p:nvSpPr>
          <p:cNvPr id="26" name="TextBox 25"/>
          <p:cNvSpPr txBox="1"/>
          <p:nvPr/>
        </p:nvSpPr>
        <p:spPr>
          <a:xfrm>
            <a:off x="3352800" y="3657602"/>
            <a:ext cx="2895600" cy="1200329"/>
          </a:xfrm>
          <a:prstGeom prst="rect">
            <a:avLst/>
          </a:prstGeom>
          <a:noFill/>
        </p:spPr>
        <p:txBody>
          <a:bodyPr wrap="square" rtlCol="0">
            <a:spAutoFit/>
          </a:bodyPr>
          <a:lstStyle/>
          <a:p>
            <a:pPr>
              <a:buFont typeface="Arial" pitchFamily="34" charset="0"/>
              <a:buChar char="•"/>
            </a:pPr>
            <a:r>
              <a:rPr lang="en-US" sz="1200" dirty="0" smtClean="0"/>
              <a:t>Under Source Management, click on the </a:t>
            </a:r>
            <a:r>
              <a:rPr lang="en-US" sz="1200" b="1" dirty="0" smtClean="0"/>
              <a:t>Review Lost/Stolen Sources</a:t>
            </a:r>
            <a:r>
              <a:rPr lang="en-US" sz="1200" dirty="0" smtClean="0"/>
              <a:t> link</a:t>
            </a:r>
          </a:p>
          <a:p>
            <a:pPr>
              <a:buFont typeface="Arial" pitchFamily="34" charset="0"/>
              <a:buChar char="•"/>
            </a:pPr>
            <a:endParaRPr lang="en-US" sz="1200" dirty="0" smtClean="0"/>
          </a:p>
          <a:p>
            <a:pPr>
              <a:buFont typeface="Arial" pitchFamily="34" charset="0"/>
              <a:buChar char="•"/>
            </a:pPr>
            <a:r>
              <a:rPr lang="en-US" sz="1200" dirty="0" smtClean="0"/>
              <a:t>Enter  search criteria if desired</a:t>
            </a:r>
          </a:p>
          <a:p>
            <a:pPr>
              <a:buFont typeface="Arial" pitchFamily="34" charset="0"/>
              <a:buChar char="•"/>
            </a:pPr>
            <a:endParaRPr lang="en-US" sz="1200" dirty="0" smtClean="0"/>
          </a:p>
          <a:p>
            <a:pPr>
              <a:buFont typeface="Arial" pitchFamily="34" charset="0"/>
              <a:buChar char="•"/>
            </a:pPr>
            <a:r>
              <a:rPr lang="en-US" sz="1200" dirty="0" smtClean="0"/>
              <a:t>Click the Search button</a:t>
            </a:r>
            <a:endParaRPr lang="en-US" sz="1200" dirty="0"/>
          </a:p>
        </p:txBody>
      </p:sp>
      <p:sp>
        <p:nvSpPr>
          <p:cNvPr id="27" name="Slide Number Placeholder 26"/>
          <p:cNvSpPr>
            <a:spLocks noGrp="1"/>
          </p:cNvSpPr>
          <p:nvPr>
            <p:ph type="sldNum" sz="quarter" idx="12"/>
          </p:nvPr>
        </p:nvSpPr>
        <p:spPr/>
        <p:txBody>
          <a:bodyPr/>
          <a:lstStyle/>
          <a:p>
            <a:fld id="{4A4C55D3-80C2-40D0-AD82-A9B311009251}" type="slidenum">
              <a:rPr lang="en-US" smtClean="0"/>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3.10</a:t>
            </a:r>
            <a:r>
              <a:rPr lang="en-US" dirty="0" smtClean="0"/>
              <a:t> </a:t>
            </a:r>
            <a:r>
              <a:rPr lang="en-US" dirty="0"/>
              <a:t/>
            </a:r>
            <a:br>
              <a:rPr lang="en-US" dirty="0"/>
            </a:br>
            <a:r>
              <a:rPr lang="en-US" sz="1800" dirty="0" smtClean="0"/>
              <a:t>Review Lost or Stolen Sources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Lost or Stolen Sources Cont.:</a:t>
            </a:r>
          </a:p>
          <a:p>
            <a:endParaRPr lang="en-US" sz="1200" b="1" u="sng" dirty="0" smtClean="0"/>
          </a:p>
        </p:txBody>
      </p:sp>
      <p:sp>
        <p:nvSpPr>
          <p:cNvPr id="23" name="TextBox 22"/>
          <p:cNvSpPr txBox="1"/>
          <p:nvPr/>
        </p:nvSpPr>
        <p:spPr>
          <a:xfrm>
            <a:off x="381000" y="7772403"/>
            <a:ext cx="6172200" cy="646331"/>
          </a:xfrm>
          <a:prstGeom prst="rect">
            <a:avLst/>
          </a:prstGeom>
          <a:noFill/>
        </p:spPr>
        <p:txBody>
          <a:bodyPr wrap="square" rtlCol="0">
            <a:spAutoFit/>
          </a:bodyPr>
          <a:lstStyle/>
          <a:p>
            <a:r>
              <a:rPr lang="en-US" dirty="0" smtClean="0"/>
              <a:t> </a:t>
            </a:r>
          </a:p>
          <a:p>
            <a:endParaRPr lang="en-US" dirty="0"/>
          </a:p>
        </p:txBody>
      </p:sp>
      <p:sp>
        <p:nvSpPr>
          <p:cNvPr id="13" name="TextBox 12"/>
          <p:cNvSpPr txBox="1"/>
          <p:nvPr/>
        </p:nvSpPr>
        <p:spPr>
          <a:xfrm>
            <a:off x="533400" y="2667004"/>
            <a:ext cx="5943600" cy="646331"/>
          </a:xfrm>
          <a:prstGeom prst="rect">
            <a:avLst/>
          </a:prstGeom>
          <a:noFill/>
        </p:spPr>
        <p:txBody>
          <a:bodyPr wrap="square" rtlCol="0">
            <a:spAutoFit/>
          </a:bodyPr>
          <a:lstStyle/>
          <a:p>
            <a:pPr marL="228600" indent="-228600">
              <a:buFont typeface="+mj-lt"/>
              <a:buAutoNum type="arabicPeriod"/>
            </a:pPr>
            <a:r>
              <a:rPr lang="en-US" sz="1200" dirty="0" smtClean="0"/>
              <a:t>From the NSTS Main Menu, under Source Management, click on the </a:t>
            </a:r>
            <a:r>
              <a:rPr lang="en-US" sz="1200" b="1" dirty="0" smtClean="0"/>
              <a:t>Review Lost/Stolen Sources</a:t>
            </a:r>
            <a:r>
              <a:rPr lang="en-US" sz="1200" dirty="0" smtClean="0"/>
              <a:t> link.  The Search for Lost and Stolen Sources search criteria window appears:</a:t>
            </a:r>
            <a:endParaRPr lang="en-US" dirty="0"/>
          </a:p>
        </p:txBody>
      </p:sp>
      <p:sp>
        <p:nvSpPr>
          <p:cNvPr id="16" name="TextBox 15"/>
          <p:cNvSpPr txBox="1"/>
          <p:nvPr/>
        </p:nvSpPr>
        <p:spPr>
          <a:xfrm>
            <a:off x="533400" y="6629402"/>
            <a:ext cx="5943600" cy="830997"/>
          </a:xfrm>
          <a:prstGeom prst="rect">
            <a:avLst/>
          </a:prstGeom>
          <a:noFill/>
        </p:spPr>
        <p:txBody>
          <a:bodyPr wrap="square" rtlCol="0">
            <a:spAutoFit/>
          </a:bodyPr>
          <a:lstStyle/>
          <a:p>
            <a:pPr marL="342900" indent="-342900">
              <a:buFont typeface="+mj-lt"/>
              <a:buAutoNum type="arabicPeriod" startAt="2"/>
            </a:pPr>
            <a:r>
              <a:rPr lang="en-US" sz="1200" dirty="0" smtClean="0"/>
              <a:t>After entering the search criteria, select the </a:t>
            </a:r>
            <a:r>
              <a:rPr lang="en-US" sz="1200" b="1" dirty="0" smtClean="0"/>
              <a:t>Search</a:t>
            </a:r>
            <a:r>
              <a:rPr lang="en-US" sz="1200" dirty="0" smtClean="0"/>
              <a:t> button.  (If no criteria are selected, all sources which the user is authorized to view will be displayed.)</a:t>
            </a:r>
          </a:p>
          <a:p>
            <a:pPr marL="342900" indent="-342900">
              <a:buFont typeface="+mj-lt"/>
              <a:buAutoNum type="arabicPeriod" startAt="2"/>
            </a:pPr>
            <a:endParaRPr lang="en-US" sz="1200" dirty="0" smtClean="0"/>
          </a:p>
          <a:p>
            <a:pPr marL="342900" lvl="0" indent="-342900"/>
            <a:endParaRPr lang="en-US" sz="1200" dirty="0"/>
          </a:p>
        </p:txBody>
      </p:sp>
      <p:pic>
        <p:nvPicPr>
          <p:cNvPr id="60418" name="Picture 2" descr="Review Lost and Stolen Sources 1"/>
          <p:cNvPicPr>
            <a:picLocks noChangeAspect="1" noChangeArrowheads="1"/>
          </p:cNvPicPr>
          <p:nvPr/>
        </p:nvPicPr>
        <p:blipFill>
          <a:blip r:embed="rId5" cstate="print"/>
          <a:srcRect/>
          <a:stretch>
            <a:fillRect/>
          </a:stretch>
        </p:blipFill>
        <p:spPr bwMode="auto">
          <a:xfrm>
            <a:off x="304800" y="3429002"/>
            <a:ext cx="6172200" cy="3060700"/>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A4C55D3-80C2-40D0-AD82-A9B311009251}" type="slidenum">
              <a:rPr lang="en-US" smtClean="0"/>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3.10</a:t>
            </a:r>
            <a:r>
              <a:rPr lang="en-US" dirty="0" smtClean="0"/>
              <a:t> </a:t>
            </a:r>
            <a:r>
              <a:rPr lang="en-US" dirty="0"/>
              <a:t/>
            </a:r>
            <a:br>
              <a:rPr lang="en-US" dirty="0"/>
            </a:br>
            <a:r>
              <a:rPr lang="en-US" sz="1800" dirty="0" smtClean="0"/>
              <a:t>Review Lost or Stolen Sources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Lost or Stolen Sources Cont.:</a:t>
            </a:r>
          </a:p>
          <a:p>
            <a:endParaRPr lang="en-US" sz="1200" b="1" u="sng" dirty="0" smtClean="0"/>
          </a:p>
        </p:txBody>
      </p:sp>
      <p:sp>
        <p:nvSpPr>
          <p:cNvPr id="23" name="TextBox 22"/>
          <p:cNvSpPr txBox="1"/>
          <p:nvPr/>
        </p:nvSpPr>
        <p:spPr>
          <a:xfrm>
            <a:off x="381000" y="7772403"/>
            <a:ext cx="6172200" cy="646331"/>
          </a:xfrm>
          <a:prstGeom prst="rect">
            <a:avLst/>
          </a:prstGeom>
          <a:noFill/>
        </p:spPr>
        <p:txBody>
          <a:bodyPr wrap="square" rtlCol="0">
            <a:spAutoFit/>
          </a:bodyPr>
          <a:lstStyle/>
          <a:p>
            <a:r>
              <a:rPr lang="en-US" dirty="0" smtClean="0"/>
              <a:t> </a:t>
            </a:r>
          </a:p>
          <a:p>
            <a:endParaRPr lang="en-US" dirty="0"/>
          </a:p>
        </p:txBody>
      </p:sp>
      <p:pic>
        <p:nvPicPr>
          <p:cNvPr id="61442" name="Picture 2" descr="Review Lost and Stolen Sources 2"/>
          <p:cNvPicPr>
            <a:picLocks noChangeAspect="1" noChangeArrowheads="1"/>
          </p:cNvPicPr>
          <p:nvPr/>
        </p:nvPicPr>
        <p:blipFill>
          <a:blip r:embed="rId5" cstate="print"/>
          <a:srcRect/>
          <a:stretch>
            <a:fillRect/>
          </a:stretch>
        </p:blipFill>
        <p:spPr bwMode="auto">
          <a:xfrm>
            <a:off x="381000" y="2819402"/>
            <a:ext cx="6172200" cy="2501900"/>
          </a:xfrm>
          <a:prstGeom prst="rect">
            <a:avLst/>
          </a:prstGeom>
          <a:noFill/>
          <a:ln w="9525">
            <a:noFill/>
            <a:miter lim="800000"/>
            <a:headEnd/>
            <a:tailEnd/>
          </a:ln>
        </p:spPr>
      </p:pic>
      <p:sp>
        <p:nvSpPr>
          <p:cNvPr id="14" name="TextBox 13"/>
          <p:cNvSpPr txBox="1"/>
          <p:nvPr/>
        </p:nvSpPr>
        <p:spPr>
          <a:xfrm>
            <a:off x="533400" y="5486400"/>
            <a:ext cx="6019800" cy="738664"/>
          </a:xfrm>
          <a:prstGeom prst="rect">
            <a:avLst/>
          </a:prstGeom>
          <a:noFill/>
        </p:spPr>
        <p:txBody>
          <a:bodyPr wrap="square" rtlCol="0">
            <a:spAutoFit/>
          </a:bodyPr>
          <a:lstStyle/>
          <a:p>
            <a:pPr marL="228600" indent="-228600">
              <a:buFont typeface="+mj-lt"/>
              <a:buAutoNum type="arabicPeriod" startAt="3"/>
            </a:pPr>
            <a:r>
              <a:rPr lang="en-US" sz="1200" dirty="0" smtClean="0"/>
              <a:t>After reviewing the information provided, click the </a:t>
            </a:r>
            <a:r>
              <a:rPr lang="en-US" sz="1200" b="1" dirty="0" smtClean="0"/>
              <a:t>Back to Menu</a:t>
            </a:r>
            <a:r>
              <a:rPr lang="en-US" sz="1200" dirty="0" smtClean="0"/>
              <a:t> button to return to the NSTS Main Menu.</a:t>
            </a:r>
          </a:p>
          <a:p>
            <a:endParaRPr lang="en-US" dirty="0"/>
          </a:p>
        </p:txBody>
      </p:sp>
      <p:sp>
        <p:nvSpPr>
          <p:cNvPr id="12" name="Slide Number Placeholder 11"/>
          <p:cNvSpPr>
            <a:spLocks noGrp="1"/>
          </p:cNvSpPr>
          <p:nvPr>
            <p:ph type="sldNum" sz="quarter" idx="12"/>
          </p:nvPr>
        </p:nvSpPr>
        <p:spPr/>
        <p:txBody>
          <a:bodyPr/>
          <a:lstStyle/>
          <a:p>
            <a:fld id="{4A4C55D3-80C2-40D0-AD82-A9B311009251}" type="slidenum">
              <a:rPr lang="en-US" smtClean="0"/>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3.11</a:t>
            </a:r>
            <a:r>
              <a:rPr lang="en-US" dirty="0" smtClean="0"/>
              <a:t> </a:t>
            </a:r>
            <a:r>
              <a:rPr lang="en-US" dirty="0"/>
              <a:t/>
            </a:r>
            <a:br>
              <a:rPr lang="en-US" dirty="0"/>
            </a:br>
            <a:r>
              <a:rPr lang="en-US" sz="1600" dirty="0" smtClean="0"/>
              <a:t>Record Found Sources</a:t>
            </a:r>
            <a:endParaRPr lang="en-US" sz="800" dirty="0"/>
          </a:p>
        </p:txBody>
      </p:sp>
      <p:sp>
        <p:nvSpPr>
          <p:cNvPr id="55" name="TextBox 54"/>
          <p:cNvSpPr txBox="1"/>
          <p:nvPr/>
        </p:nvSpPr>
        <p:spPr>
          <a:xfrm>
            <a:off x="304800" y="2133601"/>
            <a:ext cx="6248400" cy="769441"/>
          </a:xfrm>
          <a:prstGeom prst="rect">
            <a:avLst/>
          </a:prstGeom>
          <a:noFill/>
        </p:spPr>
        <p:txBody>
          <a:bodyPr wrap="square" rtlCol="0">
            <a:spAutoFit/>
          </a:bodyPr>
          <a:lstStyle/>
          <a:p>
            <a:r>
              <a:rPr lang="en-US" sz="1100" dirty="0" smtClean="0"/>
              <a:t> A licensee or member of the public may report finding a source to the NRC, an Agreement State agency, or to the DOE.  A report of a found source is typically entered in the NSTS by the NRC operations call center or Agreement State/DOE equivalents.  The Record Found Sources functionality enables the user to mark a lost or stolen source as found.</a:t>
            </a:r>
            <a:endParaRPr lang="en-US" sz="11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3.11</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One of our licensees has found a source previously reported as lost.  How do I update NSTS with this information?</a:t>
            </a:r>
          </a:p>
          <a:p>
            <a:pPr algn="ctr"/>
            <a:endParaRPr lang="en-US" sz="1100" dirty="0"/>
          </a:p>
        </p:txBody>
      </p:sp>
      <p:sp>
        <p:nvSpPr>
          <p:cNvPr id="26" name="TextBox 25"/>
          <p:cNvSpPr txBox="1"/>
          <p:nvPr/>
        </p:nvSpPr>
        <p:spPr>
          <a:xfrm>
            <a:off x="3276600" y="4724400"/>
            <a:ext cx="2895600" cy="2308324"/>
          </a:xfrm>
          <a:prstGeom prst="rect">
            <a:avLst/>
          </a:prstGeom>
          <a:noFill/>
        </p:spPr>
        <p:txBody>
          <a:bodyPr wrap="square" rtlCol="0">
            <a:spAutoFit/>
          </a:bodyPr>
          <a:lstStyle/>
          <a:p>
            <a:pPr>
              <a:buFont typeface="Arial" pitchFamily="34" charset="0"/>
              <a:buChar char="•"/>
            </a:pPr>
            <a:r>
              <a:rPr lang="en-US" sz="1200" dirty="0" smtClean="0"/>
              <a:t>Under Source Management, click on the </a:t>
            </a:r>
            <a:r>
              <a:rPr lang="en-US" sz="1200" b="1" dirty="0" smtClean="0"/>
              <a:t>Record Found Sources</a:t>
            </a:r>
            <a:r>
              <a:rPr lang="en-US" sz="1200" dirty="0" smtClean="0"/>
              <a:t> link</a:t>
            </a:r>
          </a:p>
          <a:p>
            <a:pPr>
              <a:buFont typeface="Arial" pitchFamily="34" charset="0"/>
              <a:buChar char="•"/>
            </a:pPr>
            <a:endParaRPr lang="en-US" sz="1200" dirty="0" smtClean="0"/>
          </a:p>
          <a:p>
            <a:pPr>
              <a:buFont typeface="Arial" pitchFamily="34" charset="0"/>
              <a:buChar char="•"/>
            </a:pPr>
            <a:r>
              <a:rPr lang="en-US" sz="1200" dirty="0" smtClean="0"/>
              <a:t>Enter search criteria if desired</a:t>
            </a:r>
          </a:p>
          <a:p>
            <a:pPr>
              <a:buFont typeface="Arial" pitchFamily="34" charset="0"/>
              <a:buChar char="•"/>
            </a:pPr>
            <a:endParaRPr lang="en-US" sz="1200" dirty="0" smtClean="0"/>
          </a:p>
          <a:p>
            <a:pPr>
              <a:buFont typeface="Arial" pitchFamily="34" charset="0"/>
              <a:buChar char="•"/>
            </a:pPr>
            <a:r>
              <a:rPr lang="en-US" sz="1200" dirty="0" smtClean="0"/>
              <a:t>Select Source</a:t>
            </a:r>
          </a:p>
          <a:p>
            <a:pPr>
              <a:buFont typeface="Arial" pitchFamily="34" charset="0"/>
              <a:buChar char="•"/>
            </a:pPr>
            <a:endParaRPr lang="en-US" sz="1200" dirty="0" smtClean="0"/>
          </a:p>
          <a:p>
            <a:pPr>
              <a:buFont typeface="Arial" pitchFamily="34" charset="0"/>
              <a:buChar char="•"/>
            </a:pPr>
            <a:r>
              <a:rPr lang="en-US" sz="1200" dirty="0" smtClean="0"/>
              <a:t>Click the Record Found Source button</a:t>
            </a:r>
          </a:p>
          <a:p>
            <a:pPr>
              <a:buFont typeface="Arial" pitchFamily="34" charset="0"/>
              <a:buChar char="•"/>
            </a:pPr>
            <a:endParaRPr lang="en-US" sz="1200" dirty="0" smtClean="0"/>
          </a:p>
          <a:p>
            <a:pPr>
              <a:buFont typeface="Arial" pitchFamily="34" charset="0"/>
              <a:buChar char="•"/>
            </a:pPr>
            <a:r>
              <a:rPr lang="en-US" sz="1200" dirty="0" smtClean="0"/>
              <a:t>Enter required information</a:t>
            </a:r>
          </a:p>
          <a:p>
            <a:pPr>
              <a:buFont typeface="Arial" pitchFamily="34" charset="0"/>
              <a:buChar char="•"/>
            </a:pPr>
            <a:endParaRPr lang="en-US" sz="1200" dirty="0" smtClean="0"/>
          </a:p>
          <a:p>
            <a:pPr>
              <a:buFont typeface="Arial" pitchFamily="34" charset="0"/>
              <a:buChar char="•"/>
            </a:pPr>
            <a:r>
              <a:rPr lang="en-US" sz="1200" dirty="0" smtClean="0"/>
              <a:t>Save</a:t>
            </a:r>
            <a:endParaRPr lang="en-US" sz="1200" dirty="0"/>
          </a:p>
        </p:txBody>
      </p:sp>
      <p:sp>
        <p:nvSpPr>
          <p:cNvPr id="20" name="Slide Number Placeholder 19"/>
          <p:cNvSpPr>
            <a:spLocks noGrp="1"/>
          </p:cNvSpPr>
          <p:nvPr>
            <p:ph type="sldNum" sz="quarter" idx="12"/>
          </p:nvPr>
        </p:nvSpPr>
        <p:spPr/>
        <p:txBody>
          <a:bodyPr/>
          <a:lstStyle/>
          <a:p>
            <a:fld id="{4A4C55D3-80C2-40D0-AD82-A9B311009251}" type="slidenum">
              <a:rPr lang="en-US" smtClean="0"/>
              <a:pPr/>
              <a:t>54</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3.11</a:t>
            </a:r>
            <a:r>
              <a:rPr lang="en-US" dirty="0" smtClean="0"/>
              <a:t> </a:t>
            </a:r>
            <a:r>
              <a:rPr lang="en-US" dirty="0"/>
              <a:t/>
            </a:r>
            <a:br>
              <a:rPr lang="en-US" dirty="0"/>
            </a:br>
            <a:r>
              <a:rPr lang="en-US" sz="1800" dirty="0" smtClean="0"/>
              <a:t> Record Found Sources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Record Found Sources :</a:t>
            </a:r>
          </a:p>
          <a:p>
            <a:endParaRPr lang="en-US" sz="1200" b="1" u="sng" dirty="0" smtClean="0"/>
          </a:p>
        </p:txBody>
      </p:sp>
      <p:sp>
        <p:nvSpPr>
          <p:cNvPr id="23" name="TextBox 22"/>
          <p:cNvSpPr txBox="1"/>
          <p:nvPr/>
        </p:nvSpPr>
        <p:spPr>
          <a:xfrm>
            <a:off x="381000" y="7772403"/>
            <a:ext cx="6172200" cy="646331"/>
          </a:xfrm>
          <a:prstGeom prst="rect">
            <a:avLst/>
          </a:prstGeom>
          <a:noFill/>
        </p:spPr>
        <p:txBody>
          <a:bodyPr wrap="square" rtlCol="0">
            <a:spAutoFit/>
          </a:bodyPr>
          <a:lstStyle/>
          <a:p>
            <a:r>
              <a:rPr lang="en-US" dirty="0" smtClean="0"/>
              <a:t> </a:t>
            </a:r>
          </a:p>
          <a:p>
            <a:endParaRPr lang="en-US" dirty="0"/>
          </a:p>
        </p:txBody>
      </p:sp>
      <p:sp>
        <p:nvSpPr>
          <p:cNvPr id="14" name="TextBox 13"/>
          <p:cNvSpPr txBox="1"/>
          <p:nvPr/>
        </p:nvSpPr>
        <p:spPr>
          <a:xfrm>
            <a:off x="457200" y="2590804"/>
            <a:ext cx="6019800" cy="646331"/>
          </a:xfrm>
          <a:prstGeom prst="rect">
            <a:avLst/>
          </a:prstGeom>
          <a:noFill/>
        </p:spPr>
        <p:txBody>
          <a:bodyPr wrap="square" rtlCol="0">
            <a:spAutoFit/>
          </a:bodyPr>
          <a:lstStyle/>
          <a:p>
            <a:pPr marL="228600" indent="-228600">
              <a:buFont typeface="+mj-lt"/>
              <a:buAutoNum type="arabicPeriod"/>
            </a:pPr>
            <a:r>
              <a:rPr lang="en-US" sz="1200" dirty="0" smtClean="0"/>
              <a:t>From the NSTS Main Menu, under Source Management, click on the </a:t>
            </a:r>
            <a:r>
              <a:rPr lang="en-US" sz="1200" b="1" dirty="0" smtClean="0"/>
              <a:t>Record Found Sources</a:t>
            </a:r>
            <a:r>
              <a:rPr lang="en-US" sz="1200" dirty="0" smtClean="0"/>
              <a:t> link.  The Search for Record Found Sources search criteria window will be displayed</a:t>
            </a:r>
            <a:endParaRPr lang="en-US" sz="1200" dirty="0"/>
          </a:p>
        </p:txBody>
      </p:sp>
      <p:pic>
        <p:nvPicPr>
          <p:cNvPr id="11" name="Picture 10" descr="Record Found Sources 1"/>
          <p:cNvPicPr/>
          <p:nvPr/>
        </p:nvPicPr>
        <p:blipFill>
          <a:blip r:embed="rId5" cstate="print"/>
          <a:srcRect/>
          <a:stretch>
            <a:fillRect/>
          </a:stretch>
        </p:blipFill>
        <p:spPr bwMode="auto">
          <a:xfrm>
            <a:off x="304800" y="3352800"/>
            <a:ext cx="6172200" cy="3352800"/>
          </a:xfrm>
          <a:prstGeom prst="rect">
            <a:avLst/>
          </a:prstGeom>
          <a:noFill/>
          <a:ln w="9525">
            <a:noFill/>
            <a:miter lim="800000"/>
            <a:headEnd/>
            <a:tailEnd/>
          </a:ln>
        </p:spPr>
      </p:pic>
      <p:sp>
        <p:nvSpPr>
          <p:cNvPr id="12" name="TextBox 11"/>
          <p:cNvSpPr txBox="1"/>
          <p:nvPr/>
        </p:nvSpPr>
        <p:spPr>
          <a:xfrm>
            <a:off x="533400" y="6781802"/>
            <a:ext cx="6019800" cy="1154162"/>
          </a:xfrm>
          <a:prstGeom prst="rect">
            <a:avLst/>
          </a:prstGeom>
          <a:noFill/>
        </p:spPr>
        <p:txBody>
          <a:bodyPr wrap="square" rtlCol="0">
            <a:spAutoFit/>
          </a:bodyPr>
          <a:lstStyle/>
          <a:p>
            <a:pPr marL="228600" lvl="0" indent="-228600">
              <a:buFont typeface="+mj-lt"/>
              <a:buAutoNum type="arabicPeriod" startAt="2"/>
            </a:pPr>
            <a:r>
              <a:rPr lang="en-US" sz="1200" dirty="0" smtClean="0"/>
              <a:t>Enter the search criteria, and then click </a:t>
            </a:r>
            <a:r>
              <a:rPr lang="en-US" sz="1200" b="1" dirty="0" smtClean="0"/>
              <a:t>Search</a:t>
            </a:r>
            <a:r>
              <a:rPr lang="en-US" sz="1200" dirty="0" smtClean="0"/>
              <a:t>.  A list of sources meeting the search criteria will be displayed.  </a:t>
            </a:r>
          </a:p>
          <a:p>
            <a:pPr marL="228600" indent="-228600"/>
            <a:r>
              <a:rPr lang="en-US" sz="1200" dirty="0" smtClean="0"/>
              <a:t>      </a:t>
            </a:r>
            <a:r>
              <a:rPr lang="en-US" sz="1100" i="1" dirty="0" smtClean="0"/>
              <a:t>By default, only those sources matching the search criteria and that have been reported lost or stolen will be included in the search results.  If the search results should include sources not reported as lost or stolen, select the </a:t>
            </a:r>
            <a:r>
              <a:rPr lang="en-US" sz="1100" b="1" i="1" dirty="0" smtClean="0"/>
              <a:t>Include All Sources</a:t>
            </a:r>
            <a:r>
              <a:rPr lang="en-US" sz="1100" i="1" dirty="0" smtClean="0"/>
              <a:t> checkbox.  (If no criteria are entered, all sources accessible to the user will be listed.)</a:t>
            </a:r>
            <a:endParaRPr lang="en-US" sz="1100" i="1" dirty="0"/>
          </a:p>
        </p:txBody>
      </p:sp>
      <p:sp>
        <p:nvSpPr>
          <p:cNvPr id="15" name="Slide Number Placeholder 14"/>
          <p:cNvSpPr>
            <a:spLocks noGrp="1"/>
          </p:cNvSpPr>
          <p:nvPr>
            <p:ph type="sldNum" sz="quarter" idx="12"/>
          </p:nvPr>
        </p:nvSpPr>
        <p:spPr/>
        <p:txBody>
          <a:bodyPr/>
          <a:lstStyle/>
          <a:p>
            <a:fld id="{4A4C55D3-80C2-40D0-AD82-A9B311009251}" type="slidenum">
              <a:rPr lang="en-US" smtClean="0"/>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3.11</a:t>
            </a:r>
            <a:r>
              <a:rPr lang="en-US" dirty="0" smtClean="0"/>
              <a:t> </a:t>
            </a:r>
            <a:r>
              <a:rPr lang="en-US" dirty="0"/>
              <a:t/>
            </a:r>
            <a:br>
              <a:rPr lang="en-US" dirty="0"/>
            </a:br>
            <a:r>
              <a:rPr lang="en-US" sz="1800" dirty="0" smtClean="0"/>
              <a:t> Record Found Sources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Found Sources Cont.:</a:t>
            </a:r>
          </a:p>
          <a:p>
            <a:endParaRPr lang="en-US" sz="1200" b="1" u="sng" dirty="0" smtClean="0"/>
          </a:p>
        </p:txBody>
      </p:sp>
      <p:sp>
        <p:nvSpPr>
          <p:cNvPr id="23" name="TextBox 22"/>
          <p:cNvSpPr txBox="1"/>
          <p:nvPr/>
        </p:nvSpPr>
        <p:spPr>
          <a:xfrm>
            <a:off x="381000" y="7772403"/>
            <a:ext cx="6172200" cy="646331"/>
          </a:xfrm>
          <a:prstGeom prst="rect">
            <a:avLst/>
          </a:prstGeom>
          <a:noFill/>
        </p:spPr>
        <p:txBody>
          <a:bodyPr wrap="square" rtlCol="0">
            <a:spAutoFit/>
          </a:bodyPr>
          <a:lstStyle/>
          <a:p>
            <a:r>
              <a:rPr lang="en-US" dirty="0" smtClean="0"/>
              <a:t> </a:t>
            </a:r>
          </a:p>
          <a:p>
            <a:endParaRPr lang="en-US" dirty="0"/>
          </a:p>
        </p:txBody>
      </p:sp>
      <p:sp>
        <p:nvSpPr>
          <p:cNvPr id="12" name="TextBox 11"/>
          <p:cNvSpPr txBox="1"/>
          <p:nvPr/>
        </p:nvSpPr>
        <p:spPr>
          <a:xfrm>
            <a:off x="381000" y="3657600"/>
            <a:ext cx="6019800" cy="1154162"/>
          </a:xfrm>
          <a:prstGeom prst="rect">
            <a:avLst/>
          </a:prstGeom>
          <a:noFill/>
        </p:spPr>
        <p:txBody>
          <a:bodyPr wrap="square" rtlCol="0">
            <a:spAutoFit/>
          </a:bodyPr>
          <a:lstStyle/>
          <a:p>
            <a:pPr marL="228600" lvl="0" indent="-228600">
              <a:buFont typeface="+mj-lt"/>
              <a:buAutoNum type="arabicPeriod" startAt="3"/>
            </a:pPr>
            <a:r>
              <a:rPr lang="en-US" sz="1200" dirty="0" smtClean="0"/>
              <a:t>If the found source is included in the search results, click the radio button ( ) for the source and click the </a:t>
            </a:r>
            <a:r>
              <a:rPr lang="en-US" sz="1200" b="1" dirty="0" smtClean="0"/>
              <a:t>Record Found Source</a:t>
            </a:r>
            <a:r>
              <a:rPr lang="en-US" sz="1200" dirty="0" smtClean="0"/>
              <a:t> button.  The Record Found Source window will be displayed.</a:t>
            </a:r>
          </a:p>
          <a:p>
            <a:r>
              <a:rPr lang="en-US" sz="1100" i="1" dirty="0" smtClean="0"/>
              <a:t>(If the found source is not included in the search results, click the </a:t>
            </a:r>
            <a:r>
              <a:rPr lang="en-US" sz="1100" b="1" i="1" dirty="0" smtClean="0"/>
              <a:t>Enter Unrecorded Source</a:t>
            </a:r>
            <a:r>
              <a:rPr lang="en-US" sz="1100" i="1" dirty="0" smtClean="0"/>
              <a:t> link to record the source. (Refer to User Guide section 4.4.1)  After recording the source, repeat the search for found sources with a checkmark in </a:t>
            </a:r>
            <a:r>
              <a:rPr lang="en-US" sz="1100" b="1" i="1" dirty="0" smtClean="0"/>
              <a:t>Include All Sources</a:t>
            </a:r>
            <a:r>
              <a:rPr lang="en-US" sz="1100" i="1" dirty="0" smtClean="0"/>
              <a:t>.)</a:t>
            </a:r>
            <a:endParaRPr lang="en-US" sz="1100" i="1" dirty="0"/>
          </a:p>
        </p:txBody>
      </p:sp>
      <p:pic>
        <p:nvPicPr>
          <p:cNvPr id="13" name="Picture 12" descr="Record Found Sources 2"/>
          <p:cNvPicPr/>
          <p:nvPr/>
        </p:nvPicPr>
        <p:blipFill>
          <a:blip r:embed="rId5" cstate="print"/>
          <a:srcRect/>
          <a:stretch>
            <a:fillRect/>
          </a:stretch>
        </p:blipFill>
        <p:spPr bwMode="auto">
          <a:xfrm>
            <a:off x="304802" y="2514601"/>
            <a:ext cx="6162675" cy="1009651"/>
          </a:xfrm>
          <a:prstGeom prst="rect">
            <a:avLst/>
          </a:prstGeom>
          <a:noFill/>
          <a:ln w="9525">
            <a:noFill/>
            <a:miter lim="800000"/>
            <a:headEnd/>
            <a:tailEnd/>
          </a:ln>
        </p:spPr>
      </p:pic>
      <p:pic>
        <p:nvPicPr>
          <p:cNvPr id="15" name="Picture 14" descr="Record Found Sources 3"/>
          <p:cNvPicPr/>
          <p:nvPr/>
        </p:nvPicPr>
        <p:blipFill>
          <a:blip r:embed="rId6" cstate="print"/>
          <a:srcRect/>
          <a:stretch>
            <a:fillRect/>
          </a:stretch>
        </p:blipFill>
        <p:spPr bwMode="auto">
          <a:xfrm>
            <a:off x="762000" y="4876800"/>
            <a:ext cx="5410200" cy="3429000"/>
          </a:xfrm>
          <a:prstGeom prst="rect">
            <a:avLst/>
          </a:prstGeom>
          <a:noFill/>
          <a:ln w="9525">
            <a:noFill/>
            <a:miter lim="800000"/>
            <a:headEnd/>
            <a:tailEnd/>
          </a:ln>
        </p:spPr>
      </p:pic>
      <p:sp>
        <p:nvSpPr>
          <p:cNvPr id="16" name="Slide Number Placeholder 15"/>
          <p:cNvSpPr>
            <a:spLocks noGrp="1"/>
          </p:cNvSpPr>
          <p:nvPr>
            <p:ph type="sldNum" sz="quarter" idx="12"/>
          </p:nvPr>
        </p:nvSpPr>
        <p:spPr/>
        <p:txBody>
          <a:bodyPr/>
          <a:lstStyle/>
          <a:p>
            <a:fld id="{4A4C55D3-80C2-40D0-AD82-A9B311009251}"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3.11</a:t>
            </a:r>
            <a:r>
              <a:rPr lang="en-US" dirty="0" smtClean="0"/>
              <a:t> </a:t>
            </a:r>
            <a:r>
              <a:rPr lang="en-US" dirty="0"/>
              <a:t/>
            </a:r>
            <a:br>
              <a:rPr lang="en-US" dirty="0"/>
            </a:br>
            <a:r>
              <a:rPr lang="en-US" sz="1800" dirty="0" smtClean="0"/>
              <a:t> Record Found Sources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Found Sources Cont.:</a:t>
            </a:r>
          </a:p>
          <a:p>
            <a:endParaRPr lang="en-US" sz="1200" b="1" u="sng" dirty="0" smtClean="0"/>
          </a:p>
        </p:txBody>
      </p:sp>
      <p:sp>
        <p:nvSpPr>
          <p:cNvPr id="23" name="TextBox 22"/>
          <p:cNvSpPr txBox="1"/>
          <p:nvPr/>
        </p:nvSpPr>
        <p:spPr>
          <a:xfrm>
            <a:off x="381000" y="7772403"/>
            <a:ext cx="6172200" cy="646331"/>
          </a:xfrm>
          <a:prstGeom prst="rect">
            <a:avLst/>
          </a:prstGeom>
          <a:noFill/>
        </p:spPr>
        <p:txBody>
          <a:bodyPr wrap="square" rtlCol="0">
            <a:spAutoFit/>
          </a:bodyPr>
          <a:lstStyle/>
          <a:p>
            <a:r>
              <a:rPr lang="en-US" dirty="0" smtClean="0"/>
              <a:t> </a:t>
            </a:r>
          </a:p>
          <a:p>
            <a:endParaRPr lang="en-US" dirty="0"/>
          </a:p>
        </p:txBody>
      </p:sp>
      <p:sp>
        <p:nvSpPr>
          <p:cNvPr id="12" name="TextBox 11"/>
          <p:cNvSpPr txBox="1"/>
          <p:nvPr/>
        </p:nvSpPr>
        <p:spPr>
          <a:xfrm>
            <a:off x="381000" y="2514603"/>
            <a:ext cx="6019800" cy="1015663"/>
          </a:xfrm>
          <a:prstGeom prst="rect">
            <a:avLst/>
          </a:prstGeom>
          <a:noFill/>
        </p:spPr>
        <p:txBody>
          <a:bodyPr wrap="square" rtlCol="0">
            <a:spAutoFit/>
          </a:bodyPr>
          <a:lstStyle/>
          <a:p>
            <a:pPr marL="228600" lvl="0" indent="-228600">
              <a:buFont typeface="+mj-lt"/>
              <a:buAutoNum type="arabicPeriod" startAt="4"/>
            </a:pPr>
            <a:r>
              <a:rPr lang="en-US" sz="1200" dirty="0" smtClean="0"/>
              <a:t>Complete the entry of information describing the date of source discovery and the current custodian licensee of the source.  Click the </a:t>
            </a:r>
            <a:r>
              <a:rPr lang="en-US" sz="1200" b="1" dirty="0" smtClean="0"/>
              <a:t>Save</a:t>
            </a:r>
            <a:r>
              <a:rPr lang="en-US" sz="1200" dirty="0" smtClean="0"/>
              <a:t> button, and the Record Found Source Confirmation screen will be displayed.</a:t>
            </a:r>
          </a:p>
          <a:p>
            <a:r>
              <a:rPr lang="en-US" sz="1200" dirty="0" smtClean="0"/>
              <a:t> </a:t>
            </a:r>
          </a:p>
          <a:p>
            <a:r>
              <a:rPr lang="en-US" sz="1200" b="1" i="1" u="sng" dirty="0" smtClean="0"/>
              <a:t>Note</a:t>
            </a:r>
            <a:r>
              <a:rPr lang="en-US" sz="1200" b="1" i="1" dirty="0" smtClean="0"/>
              <a:t>:</a:t>
            </a:r>
            <a:r>
              <a:rPr lang="en-US" sz="1200" i="1" dirty="0" smtClean="0"/>
              <a:t>  Click the </a:t>
            </a:r>
            <a:r>
              <a:rPr lang="en-US" sz="1200" b="1" i="1" dirty="0" smtClean="0"/>
              <a:t>Previous </a:t>
            </a:r>
            <a:r>
              <a:rPr lang="en-US" sz="1200" i="1" dirty="0" smtClean="0"/>
              <a:t>button to return to the search results screen.</a:t>
            </a:r>
            <a:endParaRPr lang="en-US" sz="1200" dirty="0"/>
          </a:p>
        </p:txBody>
      </p:sp>
      <p:pic>
        <p:nvPicPr>
          <p:cNvPr id="14" name="Picture 13" descr="Record Found Sources 4"/>
          <p:cNvPicPr/>
          <p:nvPr/>
        </p:nvPicPr>
        <p:blipFill>
          <a:blip r:embed="rId5" cstate="print"/>
          <a:srcRect/>
          <a:stretch>
            <a:fillRect/>
          </a:stretch>
        </p:blipFill>
        <p:spPr bwMode="auto">
          <a:xfrm>
            <a:off x="838200" y="3886200"/>
            <a:ext cx="5029200" cy="2743200"/>
          </a:xfrm>
          <a:prstGeom prst="rect">
            <a:avLst/>
          </a:prstGeom>
          <a:noFill/>
          <a:ln w="9525">
            <a:noFill/>
            <a:miter lim="800000"/>
            <a:headEnd/>
            <a:tailEnd/>
          </a:ln>
        </p:spPr>
      </p:pic>
      <p:sp>
        <p:nvSpPr>
          <p:cNvPr id="16" name="TextBox 15"/>
          <p:cNvSpPr txBox="1"/>
          <p:nvPr/>
        </p:nvSpPr>
        <p:spPr>
          <a:xfrm>
            <a:off x="533400" y="6781802"/>
            <a:ext cx="6019800" cy="1107996"/>
          </a:xfrm>
          <a:prstGeom prst="rect">
            <a:avLst/>
          </a:prstGeom>
          <a:noFill/>
        </p:spPr>
        <p:txBody>
          <a:bodyPr wrap="square" rtlCol="0">
            <a:spAutoFit/>
          </a:bodyPr>
          <a:lstStyle/>
          <a:p>
            <a:r>
              <a:rPr lang="en-US" sz="1100" i="1" dirty="0" smtClean="0"/>
              <a:t>If the source had not been reported as lost or stolen, an Alert will be generated and sent to designated NRC staff.</a:t>
            </a:r>
          </a:p>
          <a:p>
            <a:endParaRPr lang="en-US" sz="1100" i="1" dirty="0" smtClean="0"/>
          </a:p>
          <a:p>
            <a:pPr marL="228600" lvl="0" indent="-228600">
              <a:buFont typeface="+mj-lt"/>
              <a:buAutoNum type="arabicPeriod" startAt="5"/>
            </a:pPr>
            <a:r>
              <a:rPr lang="en-US" sz="1100" dirty="0" smtClean="0"/>
              <a:t>On the confirmation screen, click the </a:t>
            </a:r>
            <a:r>
              <a:rPr lang="en-US" sz="1100" b="1" dirty="0" smtClean="0"/>
              <a:t>Back to Menu</a:t>
            </a:r>
            <a:r>
              <a:rPr lang="en-US" sz="1100" dirty="0" smtClean="0"/>
              <a:t> button to return to the NSTS Main Menu or click the </a:t>
            </a:r>
            <a:r>
              <a:rPr lang="en-US" sz="1100" b="1" dirty="0" smtClean="0"/>
              <a:t>Record Found Source</a:t>
            </a:r>
            <a:r>
              <a:rPr lang="en-US" sz="1100" dirty="0" smtClean="0"/>
              <a:t> button to record another found source. </a:t>
            </a:r>
          </a:p>
          <a:p>
            <a:endParaRPr lang="en-US" sz="1100" i="1" dirty="0"/>
          </a:p>
        </p:txBody>
      </p:sp>
      <p:sp>
        <p:nvSpPr>
          <p:cNvPr id="15" name="Slide Number Placeholder 14"/>
          <p:cNvSpPr>
            <a:spLocks noGrp="1"/>
          </p:cNvSpPr>
          <p:nvPr>
            <p:ph type="sldNum" sz="quarter" idx="12"/>
          </p:nvPr>
        </p:nvSpPr>
        <p:spPr/>
        <p:txBody>
          <a:bodyPr/>
          <a:lstStyle/>
          <a:p>
            <a:fld id="{4A4C55D3-80C2-40D0-AD82-A9B311009251}" type="slidenum">
              <a:rPr lang="en-US" smtClean="0"/>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3.12</a:t>
            </a:r>
            <a:r>
              <a:rPr lang="en-US" dirty="0" smtClean="0"/>
              <a:t> </a:t>
            </a:r>
            <a:r>
              <a:rPr lang="en-US" dirty="0"/>
              <a:t/>
            </a:r>
            <a:br>
              <a:rPr lang="en-US" dirty="0"/>
            </a:br>
            <a:r>
              <a:rPr lang="en-US" sz="1600" dirty="0" smtClean="0"/>
              <a:t>Record Irretrievable Sources</a:t>
            </a:r>
            <a:endParaRPr lang="en-US" sz="800" dirty="0"/>
          </a:p>
        </p:txBody>
      </p:sp>
      <p:sp>
        <p:nvSpPr>
          <p:cNvPr id="55" name="TextBox 54"/>
          <p:cNvSpPr txBox="1"/>
          <p:nvPr/>
        </p:nvSpPr>
        <p:spPr>
          <a:xfrm>
            <a:off x="304800" y="2133604"/>
            <a:ext cx="6248400" cy="938719"/>
          </a:xfrm>
          <a:prstGeom prst="rect">
            <a:avLst/>
          </a:prstGeom>
          <a:noFill/>
        </p:spPr>
        <p:txBody>
          <a:bodyPr wrap="square" rtlCol="0">
            <a:spAutoFit/>
          </a:bodyPr>
          <a:lstStyle/>
          <a:p>
            <a:r>
              <a:rPr lang="en-US" sz="1100" dirty="0" smtClean="0"/>
              <a:t>A Licensee must report to its licensing agency (the NRC, Agreement State, or DOE) when a Source is irretrievable.  </a:t>
            </a:r>
            <a:r>
              <a:rPr lang="en-US" sz="1100" i="1" dirty="0" smtClean="0"/>
              <a:t>The recording of an irretrievable source in the NSTS is typically done by the NRC Operations Center or the Agreement State / DOE equivalents</a:t>
            </a:r>
            <a:r>
              <a:rPr lang="en-US" sz="1100" dirty="0" smtClean="0"/>
              <a:t>.  The Record Irretrievable Sources functionality enables the user to update NSTS with this information.</a:t>
            </a:r>
          </a:p>
          <a:p>
            <a:r>
              <a:rPr lang="en-US" sz="1100" dirty="0" smtClean="0"/>
              <a:t> </a:t>
            </a:r>
            <a:endParaRPr lang="en-US" sz="11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3.12</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A licensee has reported that a well logging device has been trapped in a well.  How do I update NSTS with this information?</a:t>
            </a:r>
            <a:endParaRPr lang="en-US" sz="1100" dirty="0"/>
          </a:p>
        </p:txBody>
      </p:sp>
      <p:sp>
        <p:nvSpPr>
          <p:cNvPr id="26" name="TextBox 25"/>
          <p:cNvSpPr txBox="1"/>
          <p:nvPr/>
        </p:nvSpPr>
        <p:spPr>
          <a:xfrm>
            <a:off x="3276600" y="4267200"/>
            <a:ext cx="2895600" cy="2862322"/>
          </a:xfrm>
          <a:prstGeom prst="rect">
            <a:avLst/>
          </a:prstGeom>
          <a:noFill/>
        </p:spPr>
        <p:txBody>
          <a:bodyPr wrap="square" rtlCol="0">
            <a:spAutoFit/>
          </a:bodyPr>
          <a:lstStyle/>
          <a:p>
            <a:pPr>
              <a:buFont typeface="Arial" pitchFamily="34" charset="0"/>
              <a:buChar char="•"/>
            </a:pPr>
            <a:r>
              <a:rPr lang="en-US" sz="1200" dirty="0" smtClean="0"/>
              <a:t>Under Source Management, click the </a:t>
            </a:r>
            <a:r>
              <a:rPr lang="en-US" sz="1200" b="1" dirty="0" smtClean="0"/>
              <a:t>Record Irretrievable Source </a:t>
            </a:r>
            <a:r>
              <a:rPr lang="en-US" sz="1200" dirty="0" smtClean="0"/>
              <a:t>link</a:t>
            </a:r>
          </a:p>
          <a:p>
            <a:pPr>
              <a:buFont typeface="Arial" pitchFamily="34" charset="0"/>
              <a:buChar char="•"/>
            </a:pPr>
            <a:endParaRPr lang="en-US" sz="1200" dirty="0" smtClean="0"/>
          </a:p>
          <a:p>
            <a:pPr>
              <a:buFont typeface="Arial" pitchFamily="34" charset="0"/>
              <a:buChar char="•"/>
            </a:pPr>
            <a:r>
              <a:rPr lang="en-US" sz="1200" dirty="0" smtClean="0"/>
              <a:t>Enter Licensee criteria</a:t>
            </a:r>
          </a:p>
          <a:p>
            <a:pPr>
              <a:buFont typeface="Arial" pitchFamily="34" charset="0"/>
              <a:buChar char="•"/>
            </a:pPr>
            <a:endParaRPr lang="en-US" sz="1200" dirty="0" smtClean="0"/>
          </a:p>
          <a:p>
            <a:pPr>
              <a:buFont typeface="Arial" pitchFamily="34" charset="0"/>
              <a:buChar char="•"/>
            </a:pPr>
            <a:r>
              <a:rPr lang="en-US" sz="1200" dirty="0" smtClean="0"/>
              <a:t>Select the appropriate License</a:t>
            </a:r>
          </a:p>
          <a:p>
            <a:pPr>
              <a:buFont typeface="Arial" pitchFamily="34" charset="0"/>
              <a:buChar char="•"/>
            </a:pPr>
            <a:endParaRPr lang="en-US" sz="1200" dirty="0" smtClean="0"/>
          </a:p>
          <a:p>
            <a:pPr>
              <a:buFont typeface="Arial" pitchFamily="34" charset="0"/>
              <a:buChar char="•"/>
            </a:pPr>
            <a:r>
              <a:rPr lang="en-US" sz="1200" dirty="0" smtClean="0"/>
              <a:t>Enter Source criteria</a:t>
            </a:r>
          </a:p>
          <a:p>
            <a:pPr>
              <a:buFont typeface="Arial" pitchFamily="34" charset="0"/>
              <a:buChar char="•"/>
            </a:pPr>
            <a:endParaRPr lang="en-US" sz="1200" dirty="0" smtClean="0"/>
          </a:p>
          <a:p>
            <a:pPr>
              <a:buFont typeface="Arial" pitchFamily="34" charset="0"/>
              <a:buChar char="•"/>
            </a:pPr>
            <a:r>
              <a:rPr lang="en-US" sz="1200" dirty="0" smtClean="0"/>
              <a:t>Select the appropriate Source</a:t>
            </a:r>
          </a:p>
          <a:p>
            <a:pPr>
              <a:buFont typeface="Arial" pitchFamily="34" charset="0"/>
              <a:buChar char="•"/>
            </a:pPr>
            <a:endParaRPr lang="en-US" sz="1200" dirty="0" smtClean="0"/>
          </a:p>
          <a:p>
            <a:pPr>
              <a:buFont typeface="Arial" pitchFamily="34" charset="0"/>
              <a:buChar char="•"/>
            </a:pPr>
            <a:r>
              <a:rPr lang="en-US" sz="1200" dirty="0" smtClean="0"/>
              <a:t>Enter required information</a:t>
            </a:r>
          </a:p>
          <a:p>
            <a:pPr>
              <a:buFont typeface="Arial" pitchFamily="34" charset="0"/>
              <a:buChar char="•"/>
            </a:pPr>
            <a:endParaRPr lang="en-US" sz="1200" dirty="0" smtClean="0"/>
          </a:p>
          <a:p>
            <a:pPr>
              <a:buFont typeface="Arial" pitchFamily="34" charset="0"/>
              <a:buChar char="•"/>
            </a:pPr>
            <a:r>
              <a:rPr lang="en-US" sz="1200" dirty="0" smtClean="0"/>
              <a:t>Save</a:t>
            </a:r>
          </a:p>
          <a:p>
            <a:pPr>
              <a:buFont typeface="Arial" pitchFamily="34" charset="0"/>
              <a:buChar char="•"/>
            </a:pPr>
            <a:endParaRPr lang="en-US" sz="1200" dirty="0"/>
          </a:p>
        </p:txBody>
      </p:sp>
      <p:sp>
        <p:nvSpPr>
          <p:cNvPr id="20" name="Slide Number Placeholder 19"/>
          <p:cNvSpPr>
            <a:spLocks noGrp="1"/>
          </p:cNvSpPr>
          <p:nvPr>
            <p:ph type="sldNum" sz="quarter" idx="12"/>
          </p:nvPr>
        </p:nvSpPr>
        <p:spPr/>
        <p:txBody>
          <a:bodyPr/>
          <a:lstStyle/>
          <a:p>
            <a:fld id="{4A4C55D3-80C2-40D0-AD82-A9B311009251}" type="slidenum">
              <a:rPr lang="en-US" smtClean="0"/>
              <a:pPr/>
              <a:t>58</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3.12</a:t>
            </a:r>
            <a:r>
              <a:rPr lang="en-US" dirty="0" smtClean="0"/>
              <a:t> </a:t>
            </a:r>
            <a:r>
              <a:rPr lang="en-US" dirty="0"/>
              <a:t/>
            </a:r>
            <a:br>
              <a:rPr lang="en-US" dirty="0"/>
            </a:br>
            <a:r>
              <a:rPr lang="en-US" sz="1800" dirty="0" smtClean="0"/>
              <a:t> Record Irretrievable Sources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Record Irretrievable Sources:</a:t>
            </a:r>
          </a:p>
          <a:p>
            <a:endParaRPr lang="en-US" sz="1200" b="1" u="sng" dirty="0" smtClean="0"/>
          </a:p>
        </p:txBody>
      </p:sp>
      <p:sp>
        <p:nvSpPr>
          <p:cNvPr id="23" name="TextBox 22"/>
          <p:cNvSpPr txBox="1"/>
          <p:nvPr/>
        </p:nvSpPr>
        <p:spPr>
          <a:xfrm>
            <a:off x="381000" y="7772403"/>
            <a:ext cx="6172200" cy="646331"/>
          </a:xfrm>
          <a:prstGeom prst="rect">
            <a:avLst/>
          </a:prstGeom>
          <a:noFill/>
        </p:spPr>
        <p:txBody>
          <a:bodyPr wrap="square" rtlCol="0">
            <a:spAutoFit/>
          </a:bodyPr>
          <a:lstStyle/>
          <a:p>
            <a:r>
              <a:rPr lang="en-US" dirty="0" smtClean="0"/>
              <a:t> </a:t>
            </a:r>
          </a:p>
          <a:p>
            <a:endParaRPr lang="en-US" dirty="0"/>
          </a:p>
        </p:txBody>
      </p:sp>
      <p:sp>
        <p:nvSpPr>
          <p:cNvPr id="12" name="TextBox 11"/>
          <p:cNvSpPr txBox="1"/>
          <p:nvPr/>
        </p:nvSpPr>
        <p:spPr>
          <a:xfrm>
            <a:off x="381000" y="2514604"/>
            <a:ext cx="6019800" cy="646331"/>
          </a:xfrm>
          <a:prstGeom prst="rect">
            <a:avLst/>
          </a:prstGeom>
          <a:noFill/>
        </p:spPr>
        <p:txBody>
          <a:bodyPr wrap="square" rtlCol="0">
            <a:spAutoFit/>
          </a:bodyPr>
          <a:lstStyle/>
          <a:p>
            <a:pPr marL="228600" lvl="0" indent="-228600">
              <a:buFont typeface="+mj-lt"/>
              <a:buAutoNum type="arabicPeriod"/>
            </a:pPr>
            <a:r>
              <a:rPr lang="en-US" sz="1200" dirty="0" smtClean="0"/>
              <a:t>From the NSTS Main Menu, under Source Management, click the </a:t>
            </a:r>
            <a:r>
              <a:rPr lang="en-US" sz="1200" b="1" dirty="0" smtClean="0"/>
              <a:t>Record Irretrievable Source </a:t>
            </a:r>
            <a:r>
              <a:rPr lang="en-US" sz="1200" dirty="0" smtClean="0"/>
              <a:t>link.  The Search and Choose License window will be displayed.</a:t>
            </a:r>
            <a:endParaRPr lang="en-US" sz="1200" dirty="0"/>
          </a:p>
        </p:txBody>
      </p:sp>
      <p:sp>
        <p:nvSpPr>
          <p:cNvPr id="16" name="TextBox 15"/>
          <p:cNvSpPr txBox="1"/>
          <p:nvPr/>
        </p:nvSpPr>
        <p:spPr>
          <a:xfrm>
            <a:off x="533400" y="6019800"/>
            <a:ext cx="6019800" cy="841256"/>
          </a:xfrm>
          <a:prstGeom prst="rect">
            <a:avLst/>
          </a:prstGeom>
          <a:noFill/>
        </p:spPr>
        <p:txBody>
          <a:bodyPr wrap="square" rtlCol="0">
            <a:spAutoFit/>
          </a:bodyPr>
          <a:lstStyle/>
          <a:p>
            <a:pPr marL="228600" lvl="0" indent="-228600">
              <a:buFont typeface="+mj-lt"/>
              <a:buAutoNum type="arabicPeriod" startAt="2"/>
            </a:pPr>
            <a:r>
              <a:rPr lang="en-US" sz="1200" dirty="0" smtClean="0"/>
              <a:t>Enter the search criteria to display a list of Licenses, and then click </a:t>
            </a:r>
            <a:r>
              <a:rPr lang="en-US" sz="1200" b="1" dirty="0" smtClean="0"/>
              <a:t>Search</a:t>
            </a:r>
            <a:r>
              <a:rPr lang="en-US" sz="1200" dirty="0" smtClean="0"/>
              <a:t>.  A list of licenses meeting the search criteria will be displayed.  (If no criteria are entered, all licenses accessible to the user will be listed.)</a:t>
            </a:r>
          </a:p>
          <a:p>
            <a:endParaRPr lang="en-US" sz="1100" i="1" dirty="0"/>
          </a:p>
        </p:txBody>
      </p:sp>
      <p:pic>
        <p:nvPicPr>
          <p:cNvPr id="13" name="Picture 12" descr="Record Irretrievable Sources 1"/>
          <p:cNvPicPr/>
          <p:nvPr/>
        </p:nvPicPr>
        <p:blipFill>
          <a:blip r:embed="rId5" cstate="print"/>
          <a:srcRect/>
          <a:stretch>
            <a:fillRect/>
          </a:stretch>
        </p:blipFill>
        <p:spPr bwMode="auto">
          <a:xfrm>
            <a:off x="342900" y="3302000"/>
            <a:ext cx="6172200" cy="2540000"/>
          </a:xfrm>
          <a:prstGeom prst="rect">
            <a:avLst/>
          </a:prstGeom>
          <a:noFill/>
          <a:ln w="9525">
            <a:noFill/>
            <a:miter lim="800000"/>
            <a:headEnd/>
            <a:tailEnd/>
          </a:ln>
        </p:spPr>
      </p:pic>
      <p:pic>
        <p:nvPicPr>
          <p:cNvPr id="15" name="Picture 14" descr="Record Irretrievable Sources 2"/>
          <p:cNvPicPr/>
          <p:nvPr/>
        </p:nvPicPr>
        <p:blipFill>
          <a:blip r:embed="rId6" cstate="print"/>
          <a:srcRect/>
          <a:stretch>
            <a:fillRect/>
          </a:stretch>
        </p:blipFill>
        <p:spPr bwMode="auto">
          <a:xfrm>
            <a:off x="381000" y="6705602"/>
            <a:ext cx="6172200" cy="1511300"/>
          </a:xfrm>
          <a:prstGeom prst="rect">
            <a:avLst/>
          </a:prstGeom>
          <a:noFill/>
          <a:ln w="9525">
            <a:noFill/>
            <a:miter lim="800000"/>
            <a:headEnd/>
            <a:tailEnd/>
          </a:ln>
        </p:spPr>
      </p:pic>
      <p:sp>
        <p:nvSpPr>
          <p:cNvPr id="17" name="Slide Number Placeholder 16"/>
          <p:cNvSpPr>
            <a:spLocks noGrp="1"/>
          </p:cNvSpPr>
          <p:nvPr>
            <p:ph type="sldNum" sz="quarter" idx="12"/>
          </p:nvPr>
        </p:nvSpPr>
        <p:spPr/>
        <p:txBody>
          <a:bodyPr/>
          <a:lstStyle/>
          <a:p>
            <a:fld id="{4A4C55D3-80C2-40D0-AD82-A9B311009251}" type="slidenum">
              <a:rPr lang="en-US" smtClean="0"/>
              <a:pPr/>
              <a:t>59</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22960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228600" y="8346016"/>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4" r:link="rId5" cstate="print"/>
          <a:srcRect/>
          <a:stretch>
            <a:fillRect/>
          </a:stretch>
        </p:blipFill>
        <p:spPr bwMode="auto">
          <a:xfrm>
            <a:off x="2286000" y="152405"/>
            <a:ext cx="2133600" cy="685799"/>
          </a:xfrm>
          <a:prstGeom prst="rect">
            <a:avLst/>
          </a:prstGeom>
          <a:noFill/>
          <a:ln w="9525">
            <a:noFill/>
            <a:miter lim="800000"/>
            <a:headEnd/>
            <a:tailEnd/>
          </a:ln>
        </p:spPr>
      </p:pic>
      <p:sp>
        <p:nvSpPr>
          <p:cNvPr id="13" name="Text Box 3"/>
          <p:cNvSpPr txBox="1">
            <a:spLocks noChangeArrowheads="1"/>
          </p:cNvSpPr>
          <p:nvPr/>
        </p:nvSpPr>
        <p:spPr bwMode="auto">
          <a:xfrm>
            <a:off x="1822450" y="2584456"/>
            <a:ext cx="3581400" cy="3384583"/>
          </a:xfrm>
          <a:prstGeom prst="rect">
            <a:avLst/>
          </a:prstGeom>
          <a:noFill/>
          <a:ln w="6350" algn="ctr">
            <a:noFill/>
            <a:miter lim="800000"/>
            <a:headEnd/>
            <a:tailEnd/>
          </a:ln>
          <a:effectLst/>
        </p:spPr>
        <p:txBody>
          <a:bodyPr lIns="90491" tIns="45245" rIns="90491" bIns="45245">
            <a:spAutoFit/>
          </a:bodyPr>
          <a:lstStyle/>
          <a:p>
            <a:pPr algn="l" defTabSz="904875" eaLnBrk="1" hangingPunct="1"/>
            <a:r>
              <a:rPr lang="en-US" sz="1800" b="1" dirty="0">
                <a:effectLst/>
              </a:rPr>
              <a:t>Licensee</a:t>
            </a:r>
          </a:p>
          <a:p>
            <a:pPr marL="461963" lvl="1" indent="-230188" algn="l" defTabSz="904875" eaLnBrk="1" hangingPunct="1">
              <a:buFontTx/>
              <a:buChar char="•"/>
            </a:pPr>
            <a:r>
              <a:rPr lang="en-US" sz="1200" dirty="0">
                <a:effectLst/>
              </a:rPr>
              <a:t>Source User</a:t>
            </a:r>
          </a:p>
          <a:p>
            <a:pPr marL="461963" lvl="1" indent="-230188" algn="l" defTabSz="904875" eaLnBrk="1" hangingPunct="1">
              <a:buFontTx/>
              <a:buChar char="•"/>
            </a:pPr>
            <a:r>
              <a:rPr lang="en-US" sz="1200" dirty="0">
                <a:effectLst/>
              </a:rPr>
              <a:t>Source Manufacturer</a:t>
            </a:r>
          </a:p>
          <a:p>
            <a:pPr marL="461963" lvl="1" indent="-230188" algn="l" defTabSz="904875" eaLnBrk="1" hangingPunct="1">
              <a:buFontTx/>
              <a:buChar char="•"/>
            </a:pPr>
            <a:r>
              <a:rPr lang="en-US" sz="1200" dirty="0">
                <a:effectLst/>
              </a:rPr>
              <a:t>Source Distributor</a:t>
            </a:r>
          </a:p>
          <a:p>
            <a:pPr marL="461963" lvl="1" indent="-230188" algn="l" defTabSz="904875" eaLnBrk="1" hangingPunct="1">
              <a:buFontTx/>
              <a:buChar char="•"/>
            </a:pPr>
            <a:r>
              <a:rPr lang="en-US" sz="1200" dirty="0">
                <a:effectLst/>
              </a:rPr>
              <a:t>Source Disposer</a:t>
            </a:r>
          </a:p>
          <a:p>
            <a:pPr marL="461963" lvl="1" indent="-230188" algn="l" defTabSz="904875" eaLnBrk="1" hangingPunct="1">
              <a:buFontTx/>
              <a:buChar char="•"/>
            </a:pPr>
            <a:r>
              <a:rPr lang="en-US" sz="1200" dirty="0">
                <a:effectLst/>
              </a:rPr>
              <a:t>Source Waste Broker</a:t>
            </a:r>
          </a:p>
          <a:p>
            <a:pPr marL="461963" lvl="1" indent="-230188" algn="l" defTabSz="904875" eaLnBrk="1" hangingPunct="1"/>
            <a:endParaRPr lang="en-US" sz="1200" dirty="0">
              <a:effectLst/>
            </a:endParaRPr>
          </a:p>
          <a:p>
            <a:pPr algn="l" defTabSz="904875" eaLnBrk="1" hangingPunct="1"/>
            <a:r>
              <a:rPr lang="en-US" sz="1800" b="1" dirty="0">
                <a:effectLst/>
              </a:rPr>
              <a:t>Licensing Agency</a:t>
            </a:r>
          </a:p>
          <a:p>
            <a:pPr marL="461963" lvl="1" indent="-230188" algn="l" defTabSz="904875" eaLnBrk="1" hangingPunct="1">
              <a:buFontTx/>
              <a:buChar char="•"/>
            </a:pPr>
            <a:r>
              <a:rPr lang="en-US" sz="1200" dirty="0">
                <a:effectLst/>
              </a:rPr>
              <a:t>Department of Energy (DOE)</a:t>
            </a:r>
          </a:p>
          <a:p>
            <a:pPr marL="461963" lvl="1" indent="-230188" algn="l" defTabSz="904875" eaLnBrk="1" hangingPunct="1">
              <a:buFontTx/>
              <a:buChar char="•"/>
            </a:pPr>
            <a:r>
              <a:rPr lang="en-US" sz="1200" dirty="0">
                <a:effectLst/>
              </a:rPr>
              <a:t>Agreement State (A/S) Staff</a:t>
            </a:r>
          </a:p>
          <a:p>
            <a:pPr marL="461963" lvl="1" indent="-230188" algn="l" defTabSz="904875" eaLnBrk="1" hangingPunct="1">
              <a:buFontTx/>
              <a:buChar char="•"/>
            </a:pPr>
            <a:r>
              <a:rPr lang="en-US" sz="1200" dirty="0">
                <a:effectLst/>
              </a:rPr>
              <a:t>NRC Staff </a:t>
            </a:r>
          </a:p>
          <a:p>
            <a:pPr algn="l" defTabSz="904875" eaLnBrk="1" hangingPunct="1"/>
            <a:endParaRPr lang="en-US" sz="1200" dirty="0">
              <a:effectLst/>
            </a:endParaRPr>
          </a:p>
          <a:p>
            <a:pPr algn="l" defTabSz="904875" eaLnBrk="1" hangingPunct="1"/>
            <a:r>
              <a:rPr lang="en-US" sz="1800" b="1" dirty="0">
                <a:effectLst/>
              </a:rPr>
              <a:t>Administration</a:t>
            </a:r>
          </a:p>
          <a:p>
            <a:pPr marL="461963" lvl="1" indent="-230188" algn="l" defTabSz="904875" eaLnBrk="1" hangingPunct="1">
              <a:buFontTx/>
              <a:buChar char="•"/>
            </a:pPr>
            <a:r>
              <a:rPr lang="en-US" sz="1200" dirty="0">
                <a:effectLst/>
              </a:rPr>
              <a:t>NSTS Analyst</a:t>
            </a:r>
          </a:p>
          <a:p>
            <a:pPr marL="461963" lvl="1" indent="-230188" algn="l" defTabSz="904875" eaLnBrk="1" hangingPunct="1">
              <a:buFontTx/>
              <a:buChar char="•"/>
            </a:pPr>
            <a:r>
              <a:rPr lang="en-US" sz="1200" dirty="0">
                <a:effectLst/>
              </a:rPr>
              <a:t>NSTS Administrator</a:t>
            </a:r>
          </a:p>
          <a:p>
            <a:pPr algn="l" defTabSz="904875" eaLnBrk="1" hangingPunct="1"/>
            <a:r>
              <a:rPr lang="en-US" sz="1600" dirty="0">
                <a:effectLst/>
              </a:rPr>
              <a:t> </a:t>
            </a:r>
          </a:p>
        </p:txBody>
      </p:sp>
      <p:sp>
        <p:nvSpPr>
          <p:cNvPr id="11" name="TextBox 10"/>
          <p:cNvSpPr txBox="1"/>
          <p:nvPr/>
        </p:nvSpPr>
        <p:spPr>
          <a:xfrm>
            <a:off x="914400" y="1447800"/>
            <a:ext cx="4876800" cy="646331"/>
          </a:xfrm>
          <a:prstGeom prst="rect">
            <a:avLst/>
          </a:prstGeom>
          <a:noFill/>
        </p:spPr>
        <p:txBody>
          <a:bodyPr wrap="square" rtlCol="0">
            <a:spAutoFit/>
          </a:bodyPr>
          <a:lstStyle/>
          <a:p>
            <a:pPr algn="ctr"/>
            <a:r>
              <a:rPr lang="en-US" b="1" dirty="0" smtClean="0"/>
              <a:t>Section 2: Functionality/Enhancements by User Group</a:t>
            </a:r>
            <a:endParaRPr lang="en-US" b="1" dirty="0"/>
          </a:p>
        </p:txBody>
      </p:sp>
      <p:sp>
        <p:nvSpPr>
          <p:cNvPr id="15" name="Slide Number Placeholder 14"/>
          <p:cNvSpPr>
            <a:spLocks noGrp="1"/>
          </p:cNvSpPr>
          <p:nvPr>
            <p:ph type="sldNum" sz="quarter" idx="12"/>
          </p:nvPr>
        </p:nvSpPr>
        <p:spPr/>
        <p:txBody>
          <a:bodyPr/>
          <a:lstStyle/>
          <a:p>
            <a:fld id="{4A4C55D3-80C2-40D0-AD82-A9B311009251}" type="slidenum">
              <a:rPr lang="en-US" smtClean="0"/>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3.12</a:t>
            </a:r>
            <a:r>
              <a:rPr lang="en-US" dirty="0" smtClean="0"/>
              <a:t> </a:t>
            </a:r>
            <a:r>
              <a:rPr lang="en-US" dirty="0"/>
              <a:t/>
            </a:r>
            <a:br>
              <a:rPr lang="en-US" dirty="0"/>
            </a:br>
            <a:r>
              <a:rPr lang="en-US" sz="1800" dirty="0" smtClean="0"/>
              <a:t> Record Irretrievable Sources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Irretrievable Sources Cont.:</a:t>
            </a:r>
          </a:p>
          <a:p>
            <a:endParaRPr lang="en-US" sz="1200" b="1" u="sng" dirty="0" smtClean="0"/>
          </a:p>
        </p:txBody>
      </p:sp>
      <p:sp>
        <p:nvSpPr>
          <p:cNvPr id="23" name="TextBox 22"/>
          <p:cNvSpPr txBox="1"/>
          <p:nvPr/>
        </p:nvSpPr>
        <p:spPr>
          <a:xfrm>
            <a:off x="381000" y="7772403"/>
            <a:ext cx="6172200" cy="646331"/>
          </a:xfrm>
          <a:prstGeom prst="rect">
            <a:avLst/>
          </a:prstGeom>
          <a:noFill/>
        </p:spPr>
        <p:txBody>
          <a:bodyPr wrap="square" rtlCol="0">
            <a:spAutoFit/>
          </a:bodyPr>
          <a:lstStyle/>
          <a:p>
            <a:r>
              <a:rPr lang="en-US" dirty="0" smtClean="0"/>
              <a:t> </a:t>
            </a:r>
          </a:p>
          <a:p>
            <a:endParaRPr lang="en-US" dirty="0"/>
          </a:p>
        </p:txBody>
      </p:sp>
      <p:sp>
        <p:nvSpPr>
          <p:cNvPr id="12" name="TextBox 11"/>
          <p:cNvSpPr txBox="1"/>
          <p:nvPr/>
        </p:nvSpPr>
        <p:spPr>
          <a:xfrm>
            <a:off x="381000" y="2514602"/>
            <a:ext cx="6019800" cy="461665"/>
          </a:xfrm>
          <a:prstGeom prst="rect">
            <a:avLst/>
          </a:prstGeom>
          <a:noFill/>
        </p:spPr>
        <p:txBody>
          <a:bodyPr wrap="square" rtlCol="0">
            <a:spAutoFit/>
          </a:bodyPr>
          <a:lstStyle/>
          <a:p>
            <a:pPr marL="228600" indent="-228600">
              <a:buFont typeface="+mj-lt"/>
              <a:buAutoNum type="arabicPeriod" startAt="3"/>
            </a:pPr>
            <a:r>
              <a:rPr lang="en-US" sz="1200" dirty="0" smtClean="0"/>
              <a:t>Click the radio button for the applicable Licensee, then click the </a:t>
            </a:r>
            <a:r>
              <a:rPr lang="en-US" sz="1200" b="1" dirty="0" smtClean="0"/>
              <a:t>Continue</a:t>
            </a:r>
            <a:r>
              <a:rPr lang="en-US" sz="1200" dirty="0" smtClean="0"/>
              <a:t> button.  </a:t>
            </a:r>
          </a:p>
          <a:p>
            <a:pPr marL="228600" indent="-228600">
              <a:buFont typeface="+mj-lt"/>
              <a:buAutoNum type="arabicPeriod" startAt="3"/>
            </a:pPr>
            <a:r>
              <a:rPr lang="en-US" sz="1200" dirty="0" smtClean="0"/>
              <a:t>The Search Sources for Record Irretrievable Source window appears:</a:t>
            </a:r>
            <a:endParaRPr lang="en-US" sz="1200" dirty="0"/>
          </a:p>
        </p:txBody>
      </p:sp>
      <p:sp>
        <p:nvSpPr>
          <p:cNvPr id="16" name="TextBox 15"/>
          <p:cNvSpPr txBox="1"/>
          <p:nvPr/>
        </p:nvSpPr>
        <p:spPr>
          <a:xfrm>
            <a:off x="304800" y="5791203"/>
            <a:ext cx="6248400" cy="646331"/>
          </a:xfrm>
          <a:prstGeom prst="rect">
            <a:avLst/>
          </a:prstGeom>
          <a:noFill/>
        </p:spPr>
        <p:txBody>
          <a:bodyPr wrap="square" rtlCol="0">
            <a:spAutoFit/>
          </a:bodyPr>
          <a:lstStyle/>
          <a:p>
            <a:pPr marL="228600" lvl="0" indent="-228600">
              <a:buFont typeface="+mj-lt"/>
              <a:buAutoNum type="arabicPeriod" startAt="5"/>
            </a:pPr>
            <a:r>
              <a:rPr lang="en-US" sz="1200" dirty="0" smtClean="0"/>
              <a:t>Enter the search criteria, and then click </a:t>
            </a:r>
            <a:r>
              <a:rPr lang="en-US" sz="1200" b="1" dirty="0" smtClean="0"/>
              <a:t>Search</a:t>
            </a:r>
            <a:r>
              <a:rPr lang="en-US" sz="1200" dirty="0" smtClean="0"/>
              <a:t>.  A list of sources in the selected licensee’s inventory which meet the search criteria will be displayed.  (If no criteria are entered, all sources in the licensee’s inventory will be listed.)</a:t>
            </a:r>
            <a:endParaRPr lang="en-US" sz="1100" i="1" dirty="0"/>
          </a:p>
        </p:txBody>
      </p:sp>
      <p:pic>
        <p:nvPicPr>
          <p:cNvPr id="14" name="Picture 13" descr="Record Irretrievable Sources 3"/>
          <p:cNvPicPr/>
          <p:nvPr/>
        </p:nvPicPr>
        <p:blipFill>
          <a:blip r:embed="rId5" cstate="print"/>
          <a:srcRect/>
          <a:stretch>
            <a:fillRect/>
          </a:stretch>
        </p:blipFill>
        <p:spPr bwMode="auto">
          <a:xfrm>
            <a:off x="304800" y="3124202"/>
            <a:ext cx="6172200" cy="2501900"/>
          </a:xfrm>
          <a:prstGeom prst="rect">
            <a:avLst/>
          </a:prstGeom>
          <a:noFill/>
          <a:ln w="9525">
            <a:noFill/>
            <a:miter lim="800000"/>
            <a:headEnd/>
            <a:tailEnd/>
          </a:ln>
        </p:spPr>
      </p:pic>
      <p:pic>
        <p:nvPicPr>
          <p:cNvPr id="17" name="Picture 16" descr="Record Irretrievable Sources 4"/>
          <p:cNvPicPr/>
          <p:nvPr/>
        </p:nvPicPr>
        <p:blipFill>
          <a:blip r:embed="rId6" cstate="print"/>
          <a:srcRect/>
          <a:stretch>
            <a:fillRect/>
          </a:stretch>
        </p:blipFill>
        <p:spPr bwMode="auto">
          <a:xfrm>
            <a:off x="304800" y="6629400"/>
            <a:ext cx="6172200" cy="1244600"/>
          </a:xfrm>
          <a:prstGeom prst="rect">
            <a:avLst/>
          </a:prstGeom>
          <a:noFill/>
          <a:ln w="9525">
            <a:noFill/>
            <a:miter lim="800000"/>
            <a:headEnd/>
            <a:tailEnd/>
          </a:ln>
        </p:spPr>
      </p:pic>
      <p:sp>
        <p:nvSpPr>
          <p:cNvPr id="15" name="Slide Number Placeholder 14"/>
          <p:cNvSpPr>
            <a:spLocks noGrp="1"/>
          </p:cNvSpPr>
          <p:nvPr>
            <p:ph type="sldNum" sz="quarter" idx="12"/>
          </p:nvPr>
        </p:nvSpPr>
        <p:spPr/>
        <p:txBody>
          <a:bodyPr/>
          <a:lstStyle/>
          <a:p>
            <a:fld id="{4A4C55D3-80C2-40D0-AD82-A9B311009251}" type="slidenum">
              <a:rPr lang="en-US" smtClean="0"/>
              <a:pPr/>
              <a:t>60</a:t>
            </a:fld>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3.12</a:t>
            </a:r>
            <a:r>
              <a:rPr lang="en-US" dirty="0" smtClean="0"/>
              <a:t> </a:t>
            </a:r>
            <a:r>
              <a:rPr lang="en-US" dirty="0"/>
              <a:t/>
            </a:r>
            <a:br>
              <a:rPr lang="en-US" dirty="0"/>
            </a:br>
            <a:r>
              <a:rPr lang="en-US" sz="1800" dirty="0" smtClean="0"/>
              <a:t> Record Irretrievable Sources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Irretrievable Sources Cont.:</a:t>
            </a:r>
          </a:p>
          <a:p>
            <a:endParaRPr lang="en-US" sz="1200" b="1" u="sng" dirty="0" smtClean="0"/>
          </a:p>
        </p:txBody>
      </p:sp>
      <p:sp>
        <p:nvSpPr>
          <p:cNvPr id="23" name="TextBox 22"/>
          <p:cNvSpPr txBox="1"/>
          <p:nvPr/>
        </p:nvSpPr>
        <p:spPr>
          <a:xfrm>
            <a:off x="381000" y="7772403"/>
            <a:ext cx="6172200" cy="646331"/>
          </a:xfrm>
          <a:prstGeom prst="rect">
            <a:avLst/>
          </a:prstGeom>
          <a:noFill/>
        </p:spPr>
        <p:txBody>
          <a:bodyPr wrap="square" rtlCol="0">
            <a:spAutoFit/>
          </a:bodyPr>
          <a:lstStyle/>
          <a:p>
            <a:r>
              <a:rPr lang="en-US" dirty="0" smtClean="0"/>
              <a:t> </a:t>
            </a:r>
          </a:p>
          <a:p>
            <a:endParaRPr lang="en-US" dirty="0"/>
          </a:p>
        </p:txBody>
      </p:sp>
      <p:sp>
        <p:nvSpPr>
          <p:cNvPr id="12" name="TextBox 11"/>
          <p:cNvSpPr txBox="1"/>
          <p:nvPr/>
        </p:nvSpPr>
        <p:spPr>
          <a:xfrm>
            <a:off x="381000" y="2514602"/>
            <a:ext cx="6019800" cy="461665"/>
          </a:xfrm>
          <a:prstGeom prst="rect">
            <a:avLst/>
          </a:prstGeom>
          <a:noFill/>
        </p:spPr>
        <p:txBody>
          <a:bodyPr wrap="square" rtlCol="0">
            <a:spAutoFit/>
          </a:bodyPr>
          <a:lstStyle/>
          <a:p>
            <a:pPr marL="228600" lvl="0" indent="-228600">
              <a:buFont typeface="+mj-lt"/>
              <a:buAutoNum type="arabicPeriod" startAt="6"/>
            </a:pPr>
            <a:r>
              <a:rPr lang="en-US" sz="1200" dirty="0" smtClean="0"/>
              <a:t>Click the radio button ( ) for the irretrievable source, then click the </a:t>
            </a:r>
            <a:r>
              <a:rPr lang="en-US" sz="1200" b="1" dirty="0" smtClean="0"/>
              <a:t>Continue</a:t>
            </a:r>
            <a:r>
              <a:rPr lang="en-US" sz="1200" dirty="0" smtClean="0"/>
              <a:t> button.  The Record Irretrievable Source window will be displayed.</a:t>
            </a:r>
            <a:endParaRPr lang="en-US" sz="1200" dirty="0"/>
          </a:p>
        </p:txBody>
      </p:sp>
      <p:sp>
        <p:nvSpPr>
          <p:cNvPr id="16" name="TextBox 15"/>
          <p:cNvSpPr txBox="1"/>
          <p:nvPr/>
        </p:nvSpPr>
        <p:spPr>
          <a:xfrm>
            <a:off x="381000" y="6324603"/>
            <a:ext cx="6248400" cy="276999"/>
          </a:xfrm>
          <a:prstGeom prst="rect">
            <a:avLst/>
          </a:prstGeom>
          <a:noFill/>
        </p:spPr>
        <p:txBody>
          <a:bodyPr wrap="square" rtlCol="0">
            <a:spAutoFit/>
          </a:bodyPr>
          <a:lstStyle/>
          <a:p>
            <a:pPr marL="228600" lvl="0" indent="-228600">
              <a:buFont typeface="+mj-lt"/>
              <a:buAutoNum type="arabicPeriod" startAt="7"/>
            </a:pPr>
            <a:r>
              <a:rPr lang="en-US" sz="1200" dirty="0" smtClean="0"/>
              <a:t>Enter the applicable information in the following fields:</a:t>
            </a:r>
            <a:endParaRPr lang="en-US" sz="1200" dirty="0"/>
          </a:p>
        </p:txBody>
      </p:sp>
      <p:pic>
        <p:nvPicPr>
          <p:cNvPr id="13" name="Picture 12" descr="Record Irretrievable Sources 5"/>
          <p:cNvPicPr/>
          <p:nvPr/>
        </p:nvPicPr>
        <p:blipFill>
          <a:blip r:embed="rId5" cstate="print"/>
          <a:srcRect/>
          <a:stretch>
            <a:fillRect/>
          </a:stretch>
        </p:blipFill>
        <p:spPr bwMode="auto">
          <a:xfrm>
            <a:off x="381000" y="3048000"/>
            <a:ext cx="6172200" cy="3200400"/>
          </a:xfrm>
          <a:prstGeom prst="rect">
            <a:avLst/>
          </a:prstGeom>
          <a:noFill/>
          <a:ln w="9525">
            <a:noFill/>
            <a:miter lim="800000"/>
            <a:headEnd/>
            <a:tailEnd/>
          </a:ln>
        </p:spPr>
      </p:pic>
      <p:graphicFrame>
        <p:nvGraphicFramePr>
          <p:cNvPr id="15" name="Table 14"/>
          <p:cNvGraphicFramePr>
            <a:graphicFrameLocks noGrp="1"/>
          </p:cNvGraphicFramePr>
          <p:nvPr/>
        </p:nvGraphicFramePr>
        <p:xfrm>
          <a:off x="457200" y="6705602"/>
          <a:ext cx="5943600" cy="1458686"/>
        </p:xfrm>
        <a:graphic>
          <a:graphicData uri="http://schemas.openxmlformats.org/drawingml/2006/table">
            <a:tbl>
              <a:tblPr/>
              <a:tblGrid>
                <a:gridCol w="1155700"/>
                <a:gridCol w="495300"/>
                <a:gridCol w="2531533"/>
                <a:gridCol w="990600"/>
                <a:gridCol w="770467"/>
              </a:tblGrid>
              <a:tr h="348343">
                <a:tc>
                  <a:txBody>
                    <a:bodyPr/>
                    <a:lstStyle/>
                    <a:p>
                      <a:pPr marL="0" marR="0">
                        <a:lnSpc>
                          <a:spcPts val="1200"/>
                        </a:lnSpc>
                        <a:spcBef>
                          <a:spcPts val="0"/>
                        </a:spcBef>
                        <a:spcAft>
                          <a:spcPts val="0"/>
                        </a:spcAft>
                      </a:pPr>
                      <a:r>
                        <a:rPr lang="en-US" sz="1100" b="1" dirty="0">
                          <a:latin typeface="Arial"/>
                          <a:ea typeface="Times New Roman"/>
                          <a:cs typeface="Arial"/>
                        </a:rPr>
                        <a:t>Field Name</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gn="ctr">
                        <a:lnSpc>
                          <a:spcPts val="1200"/>
                        </a:lnSpc>
                        <a:spcBef>
                          <a:spcPts val="0"/>
                        </a:spcBef>
                        <a:spcAft>
                          <a:spcPts val="0"/>
                        </a:spcAft>
                      </a:pPr>
                      <a:r>
                        <a:rPr lang="en-US" sz="1100" b="1" dirty="0">
                          <a:latin typeface="Arial"/>
                          <a:ea typeface="Times New Roman"/>
                          <a:cs typeface="Arial"/>
                        </a:rPr>
                        <a:t>Req. Value</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nSpc>
                          <a:spcPts val="1200"/>
                        </a:lnSpc>
                        <a:spcBef>
                          <a:spcPts val="0"/>
                        </a:spcBef>
                        <a:spcAft>
                          <a:spcPts val="0"/>
                        </a:spcAft>
                      </a:pPr>
                      <a:r>
                        <a:rPr lang="en-US" sz="1100" b="1" dirty="0">
                          <a:latin typeface="Arial"/>
                          <a:ea typeface="Times New Roman"/>
                          <a:cs typeface="Arial"/>
                        </a:rPr>
                        <a:t>Description/Comments</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nSpc>
                          <a:spcPts val="1200"/>
                        </a:lnSpc>
                        <a:spcBef>
                          <a:spcPts val="0"/>
                        </a:spcBef>
                        <a:spcAft>
                          <a:spcPts val="0"/>
                        </a:spcAft>
                      </a:pPr>
                      <a:r>
                        <a:rPr lang="en-US" sz="1100" b="1" dirty="0">
                          <a:latin typeface="Arial"/>
                          <a:ea typeface="Times New Roman"/>
                          <a:cs typeface="Arial"/>
                        </a:rPr>
                        <a:t>Acceptable Values</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nSpc>
                          <a:spcPts val="1200"/>
                        </a:lnSpc>
                        <a:spcBef>
                          <a:spcPts val="0"/>
                        </a:spcBef>
                        <a:spcAft>
                          <a:spcPts val="0"/>
                        </a:spcAft>
                      </a:pPr>
                      <a:r>
                        <a:rPr lang="en-US" sz="1100" b="1" dirty="0">
                          <a:latin typeface="Arial"/>
                          <a:ea typeface="Times New Roman"/>
                          <a:cs typeface="Arial"/>
                        </a:rPr>
                        <a:t>Example Value</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r>
              <a:tr h="304800">
                <a:tc>
                  <a:txBody>
                    <a:bodyPr/>
                    <a:lstStyle/>
                    <a:p>
                      <a:pPr marL="0" marR="0">
                        <a:lnSpc>
                          <a:spcPts val="1200"/>
                        </a:lnSpc>
                        <a:spcBef>
                          <a:spcPts val="0"/>
                        </a:spcBef>
                        <a:spcAft>
                          <a:spcPts val="0"/>
                        </a:spcAft>
                      </a:pPr>
                      <a:r>
                        <a:rPr lang="en-US" sz="1100" dirty="0">
                          <a:latin typeface="Arial"/>
                          <a:ea typeface="Times New Roman"/>
                          <a:cs typeface="Arial"/>
                        </a:rPr>
                        <a:t>Irretrievable Date</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200"/>
                        </a:lnSpc>
                        <a:spcBef>
                          <a:spcPts val="0"/>
                        </a:spcBef>
                        <a:spcAft>
                          <a:spcPts val="0"/>
                        </a:spcAft>
                      </a:pPr>
                      <a:r>
                        <a:rPr lang="en-US" sz="1100" dirty="0">
                          <a:latin typeface="Arial"/>
                          <a:ea typeface="Times New Roman"/>
                          <a:cs typeface="Arial"/>
                        </a:rPr>
                        <a:t>Y</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nSpc>
                          <a:spcPts val="1200"/>
                        </a:lnSpc>
                        <a:spcBef>
                          <a:spcPts val="0"/>
                        </a:spcBef>
                        <a:spcAft>
                          <a:spcPts val="0"/>
                        </a:spcAft>
                      </a:pPr>
                      <a:r>
                        <a:rPr lang="en-US" sz="1100" dirty="0">
                          <a:latin typeface="Arial"/>
                          <a:ea typeface="Times New Roman"/>
                          <a:cs typeface="Arial"/>
                        </a:rPr>
                        <a:t>Enter date source became irretrievable..</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200"/>
                        </a:lnSpc>
                        <a:spcBef>
                          <a:spcPts val="0"/>
                        </a:spcBef>
                        <a:spcAft>
                          <a:spcPts val="0"/>
                        </a:spcAft>
                      </a:pPr>
                      <a:r>
                        <a:rPr lang="en-US" sz="1100" dirty="0">
                          <a:latin typeface="Arial"/>
                          <a:ea typeface="Times New Roman"/>
                          <a:cs typeface="Times New Roman"/>
                        </a:rPr>
                        <a:t>mm/dd/yyyy</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200"/>
                        </a:lnSpc>
                        <a:spcBef>
                          <a:spcPts val="0"/>
                        </a:spcBef>
                        <a:spcAft>
                          <a:spcPts val="0"/>
                        </a:spcAft>
                      </a:pPr>
                      <a:r>
                        <a:rPr lang="en-US" sz="1100" dirty="0">
                          <a:latin typeface="Arial"/>
                          <a:ea typeface="Times New Roman"/>
                          <a:cs typeface="Arial"/>
                        </a:rPr>
                        <a:t>02/09/2011</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lnSpc>
                          <a:spcPts val="1200"/>
                        </a:lnSpc>
                        <a:spcBef>
                          <a:spcPts val="0"/>
                        </a:spcBef>
                        <a:spcAft>
                          <a:spcPts val="0"/>
                        </a:spcAft>
                      </a:pPr>
                      <a:r>
                        <a:rPr lang="en-US" sz="1100" dirty="0">
                          <a:latin typeface="Arial"/>
                          <a:ea typeface="Times New Roman"/>
                          <a:cs typeface="Arial"/>
                        </a:rPr>
                        <a:t>Physical Location of Abandonment</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200"/>
                        </a:lnSpc>
                        <a:spcBef>
                          <a:spcPts val="0"/>
                        </a:spcBef>
                        <a:spcAft>
                          <a:spcPts val="0"/>
                        </a:spcAft>
                      </a:pPr>
                      <a:r>
                        <a:rPr lang="en-US" sz="1100" dirty="0">
                          <a:latin typeface="Arial"/>
                          <a:ea typeface="Times New Roman"/>
                          <a:cs typeface="Arial"/>
                        </a:rPr>
                        <a:t>Y</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nSpc>
                          <a:spcPts val="1200"/>
                        </a:lnSpc>
                        <a:spcBef>
                          <a:spcPts val="0"/>
                        </a:spcBef>
                        <a:spcAft>
                          <a:spcPts val="0"/>
                        </a:spcAft>
                      </a:pPr>
                      <a:r>
                        <a:rPr lang="en-US" sz="1100" dirty="0">
                          <a:latin typeface="Arial"/>
                          <a:ea typeface="Times New Roman"/>
                          <a:cs typeface="Arial"/>
                        </a:rPr>
                        <a:t>Enter a description of the location of the irretrievable source.</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200"/>
                        </a:lnSpc>
                        <a:spcBef>
                          <a:spcPts val="0"/>
                        </a:spcBef>
                        <a:spcAft>
                          <a:spcPts val="0"/>
                        </a:spcAft>
                      </a:pPr>
                      <a:r>
                        <a:rPr lang="en-US" sz="1100" dirty="0">
                          <a:latin typeface="Arial"/>
                          <a:ea typeface="Times New Roman"/>
                          <a:cs typeface="Times New Roman"/>
                        </a:rPr>
                        <a:t>Free-form text</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200"/>
                        </a:lnSpc>
                        <a:spcBef>
                          <a:spcPts val="0"/>
                        </a:spcBef>
                        <a:spcAft>
                          <a:spcPts val="0"/>
                        </a:spcAft>
                      </a:pPr>
                      <a:endParaRPr lang="en-US" sz="1100" dirty="0">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343">
                <a:tc>
                  <a:txBody>
                    <a:bodyPr/>
                    <a:lstStyle/>
                    <a:p>
                      <a:pPr marL="0" marR="0">
                        <a:lnSpc>
                          <a:spcPts val="1200"/>
                        </a:lnSpc>
                        <a:spcBef>
                          <a:spcPts val="0"/>
                        </a:spcBef>
                        <a:spcAft>
                          <a:spcPts val="0"/>
                        </a:spcAft>
                      </a:pPr>
                      <a:r>
                        <a:rPr lang="en-US" sz="1100" dirty="0">
                          <a:latin typeface="Arial"/>
                          <a:ea typeface="Times New Roman"/>
                          <a:cs typeface="Arial"/>
                        </a:rPr>
                        <a:t>Comment</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200"/>
                        </a:lnSpc>
                        <a:spcBef>
                          <a:spcPts val="0"/>
                        </a:spcBef>
                        <a:spcAft>
                          <a:spcPts val="0"/>
                        </a:spcAft>
                      </a:pPr>
                      <a:r>
                        <a:rPr lang="en-US" sz="1100" dirty="0">
                          <a:latin typeface="Arial"/>
                          <a:ea typeface="Times New Roman"/>
                          <a:cs typeface="Arial"/>
                        </a:rPr>
                        <a:t>N</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nSpc>
                          <a:spcPts val="1200"/>
                        </a:lnSpc>
                        <a:spcBef>
                          <a:spcPts val="0"/>
                        </a:spcBef>
                        <a:spcAft>
                          <a:spcPts val="0"/>
                        </a:spcAft>
                      </a:pPr>
                      <a:r>
                        <a:rPr lang="en-US" sz="1100" dirty="0">
                          <a:latin typeface="Arial"/>
                          <a:ea typeface="Times New Roman"/>
                          <a:cs typeface="Arial"/>
                        </a:rPr>
                        <a:t>Enter comments regarding abandonment of the source.</a:t>
                      </a:r>
                      <a:endParaRPr lang="en-US" sz="1100" dirty="0">
                        <a:latin typeface="Arial"/>
                        <a:ea typeface="Times New Roman"/>
                        <a:cs typeface="Times New Roman"/>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200"/>
                        </a:lnSpc>
                        <a:spcBef>
                          <a:spcPts val="0"/>
                        </a:spcBef>
                        <a:spcAft>
                          <a:spcPts val="0"/>
                        </a:spcAft>
                      </a:pPr>
                      <a:r>
                        <a:rPr lang="en-US" sz="1100" dirty="0">
                          <a:latin typeface="Arial"/>
                          <a:ea typeface="Times New Roman"/>
                          <a:cs typeface="Times New Roman"/>
                        </a:rPr>
                        <a:t>Free-form text</a:t>
                      </a: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200"/>
                        </a:lnSpc>
                        <a:spcBef>
                          <a:spcPts val="0"/>
                        </a:spcBef>
                        <a:spcAft>
                          <a:spcPts val="0"/>
                        </a:spcAft>
                      </a:pPr>
                      <a:endParaRPr lang="en-US" sz="1100" dirty="0">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7" name="Slide Number Placeholder 16"/>
          <p:cNvSpPr>
            <a:spLocks noGrp="1"/>
          </p:cNvSpPr>
          <p:nvPr>
            <p:ph type="sldNum" sz="quarter" idx="12"/>
          </p:nvPr>
        </p:nvSpPr>
        <p:spPr/>
        <p:txBody>
          <a:bodyPr/>
          <a:lstStyle/>
          <a:p>
            <a:fld id="{4A4C55D3-80C2-40D0-AD82-A9B311009251}" type="slidenum">
              <a:rPr lang="en-US" smtClean="0"/>
              <a:pPr/>
              <a:t>61</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3.12</a:t>
            </a:r>
            <a:r>
              <a:rPr lang="en-US" dirty="0" smtClean="0"/>
              <a:t> </a:t>
            </a:r>
            <a:r>
              <a:rPr lang="en-US" dirty="0"/>
              <a:t/>
            </a:r>
            <a:br>
              <a:rPr lang="en-US" dirty="0"/>
            </a:br>
            <a:r>
              <a:rPr lang="en-US" sz="1800" dirty="0" smtClean="0"/>
              <a:t> Record Irretrievable Sources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Irretrievable Sources Cont.:</a:t>
            </a:r>
          </a:p>
          <a:p>
            <a:endParaRPr lang="en-US" sz="1200" b="1" u="sng" dirty="0" smtClean="0"/>
          </a:p>
        </p:txBody>
      </p:sp>
      <p:sp>
        <p:nvSpPr>
          <p:cNvPr id="23" name="TextBox 22"/>
          <p:cNvSpPr txBox="1"/>
          <p:nvPr/>
        </p:nvSpPr>
        <p:spPr>
          <a:xfrm>
            <a:off x="381000" y="7772403"/>
            <a:ext cx="6172200" cy="646331"/>
          </a:xfrm>
          <a:prstGeom prst="rect">
            <a:avLst/>
          </a:prstGeom>
          <a:noFill/>
        </p:spPr>
        <p:txBody>
          <a:bodyPr wrap="square" rtlCol="0">
            <a:spAutoFit/>
          </a:bodyPr>
          <a:lstStyle/>
          <a:p>
            <a:r>
              <a:rPr lang="en-US" dirty="0" smtClean="0"/>
              <a:t> </a:t>
            </a:r>
          </a:p>
          <a:p>
            <a:endParaRPr lang="en-US" dirty="0"/>
          </a:p>
        </p:txBody>
      </p:sp>
      <p:sp>
        <p:nvSpPr>
          <p:cNvPr id="12" name="TextBox 11"/>
          <p:cNvSpPr txBox="1"/>
          <p:nvPr/>
        </p:nvSpPr>
        <p:spPr>
          <a:xfrm>
            <a:off x="381000" y="2514603"/>
            <a:ext cx="6019800" cy="276999"/>
          </a:xfrm>
          <a:prstGeom prst="rect">
            <a:avLst/>
          </a:prstGeom>
          <a:noFill/>
        </p:spPr>
        <p:txBody>
          <a:bodyPr wrap="square" rtlCol="0">
            <a:spAutoFit/>
          </a:bodyPr>
          <a:lstStyle/>
          <a:p>
            <a:pPr marL="228600" lvl="0" indent="-228600">
              <a:buFont typeface="+mj-lt"/>
              <a:buAutoNum type="arabicPeriod" startAt="8"/>
            </a:pPr>
            <a:r>
              <a:rPr lang="en-US" sz="1200" dirty="0" smtClean="0"/>
              <a:t>Select the </a:t>
            </a:r>
            <a:r>
              <a:rPr lang="en-US" sz="1200" b="1" dirty="0" smtClean="0"/>
              <a:t>Save</a:t>
            </a:r>
            <a:r>
              <a:rPr lang="en-US" sz="1200" dirty="0" smtClean="0"/>
              <a:t> button.  A confirmation of the report will be displayed.</a:t>
            </a:r>
            <a:endParaRPr lang="en-US" sz="1200" dirty="0"/>
          </a:p>
        </p:txBody>
      </p:sp>
      <p:sp>
        <p:nvSpPr>
          <p:cNvPr id="16" name="TextBox 15"/>
          <p:cNvSpPr txBox="1"/>
          <p:nvPr/>
        </p:nvSpPr>
        <p:spPr>
          <a:xfrm>
            <a:off x="304800" y="6324604"/>
            <a:ext cx="6248400" cy="646331"/>
          </a:xfrm>
          <a:prstGeom prst="rect">
            <a:avLst/>
          </a:prstGeom>
          <a:noFill/>
        </p:spPr>
        <p:txBody>
          <a:bodyPr wrap="square" rtlCol="0">
            <a:spAutoFit/>
          </a:bodyPr>
          <a:lstStyle/>
          <a:p>
            <a:pPr marL="228600" lvl="0" indent="-228600">
              <a:buFont typeface="+mj-lt"/>
              <a:buAutoNum type="arabicPeriod" startAt="9"/>
            </a:pPr>
            <a:r>
              <a:rPr lang="en-US" sz="1200" dirty="0" smtClean="0"/>
              <a:t>On the confirmation screen, click the </a:t>
            </a:r>
            <a:r>
              <a:rPr lang="en-US" sz="1200" b="1" dirty="0" smtClean="0"/>
              <a:t>Back to Menu</a:t>
            </a:r>
            <a:r>
              <a:rPr lang="en-US" sz="1200" dirty="0" smtClean="0"/>
              <a:t> button to return to the NSTS Main Menu or click the </a:t>
            </a:r>
            <a:r>
              <a:rPr lang="en-US" sz="1200" b="1" dirty="0" smtClean="0"/>
              <a:t>Record Irretrievable Sources</a:t>
            </a:r>
            <a:r>
              <a:rPr lang="en-US" sz="1200" dirty="0" smtClean="0"/>
              <a:t> button to record another irretrievable source.</a:t>
            </a:r>
            <a:endParaRPr lang="en-US" sz="1200" dirty="0"/>
          </a:p>
        </p:txBody>
      </p:sp>
      <p:pic>
        <p:nvPicPr>
          <p:cNvPr id="14" name="Picture 13" descr="Record Irretrievable Sources 6"/>
          <p:cNvPicPr/>
          <p:nvPr/>
        </p:nvPicPr>
        <p:blipFill>
          <a:blip r:embed="rId5" cstate="print"/>
          <a:srcRect/>
          <a:stretch>
            <a:fillRect/>
          </a:stretch>
        </p:blipFill>
        <p:spPr bwMode="auto">
          <a:xfrm>
            <a:off x="342900" y="3149600"/>
            <a:ext cx="6172200" cy="2844800"/>
          </a:xfrm>
          <a:prstGeom prst="rect">
            <a:avLst/>
          </a:prstGeom>
          <a:noFill/>
          <a:ln w="9525">
            <a:noFill/>
            <a:miter lim="800000"/>
            <a:headEnd/>
            <a:tailEnd/>
          </a:ln>
        </p:spPr>
      </p:pic>
      <p:sp>
        <p:nvSpPr>
          <p:cNvPr id="15" name="Slide Number Placeholder 14"/>
          <p:cNvSpPr>
            <a:spLocks noGrp="1"/>
          </p:cNvSpPr>
          <p:nvPr>
            <p:ph type="sldNum" sz="quarter" idx="12"/>
          </p:nvPr>
        </p:nvSpPr>
        <p:spPr/>
        <p:txBody>
          <a:bodyPr/>
          <a:lstStyle/>
          <a:p>
            <a:fld id="{4A4C55D3-80C2-40D0-AD82-A9B311009251}" type="slidenum">
              <a:rPr lang="en-US" smtClean="0"/>
              <a:pPr/>
              <a:t>62</a:t>
            </a:fld>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3.13</a:t>
            </a:r>
            <a:r>
              <a:rPr lang="en-US" dirty="0" smtClean="0"/>
              <a:t> </a:t>
            </a:r>
            <a:r>
              <a:rPr lang="en-US" dirty="0"/>
              <a:t/>
            </a:r>
            <a:br>
              <a:rPr lang="en-US" dirty="0"/>
            </a:br>
            <a:r>
              <a:rPr lang="en-US" sz="1600" dirty="0" smtClean="0"/>
              <a:t>Review Source History</a:t>
            </a:r>
            <a:endParaRPr lang="en-US" sz="800" dirty="0"/>
          </a:p>
        </p:txBody>
      </p:sp>
      <p:sp>
        <p:nvSpPr>
          <p:cNvPr id="55" name="TextBox 54"/>
          <p:cNvSpPr txBox="1"/>
          <p:nvPr/>
        </p:nvSpPr>
        <p:spPr>
          <a:xfrm>
            <a:off x="304800" y="2133601"/>
            <a:ext cx="6248400" cy="600164"/>
          </a:xfrm>
          <a:prstGeom prst="rect">
            <a:avLst/>
          </a:prstGeom>
          <a:noFill/>
        </p:spPr>
        <p:txBody>
          <a:bodyPr wrap="square" rtlCol="0">
            <a:spAutoFit/>
          </a:bodyPr>
          <a:lstStyle/>
          <a:p>
            <a:r>
              <a:rPr lang="en-US" sz="1100" dirty="0" smtClean="0"/>
              <a:t>The NRC Staff, Agreement State Staff and DOE Staff need the ability to view a full history of an individual Source’s transfers and Source Status changes.  The Review Source History functionality enables the user to see a full life-cycle view of a Source from cradle-to-grave. </a:t>
            </a:r>
            <a:endParaRPr lang="en-US" sz="11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3.13</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A source has been found .  How can I find out which licensee last possessed the source?</a:t>
            </a:r>
            <a:endParaRPr lang="en-US" sz="1100" dirty="0"/>
          </a:p>
        </p:txBody>
      </p:sp>
      <p:sp>
        <p:nvSpPr>
          <p:cNvPr id="26" name="TextBox 25"/>
          <p:cNvSpPr txBox="1"/>
          <p:nvPr/>
        </p:nvSpPr>
        <p:spPr>
          <a:xfrm>
            <a:off x="3276600" y="4572000"/>
            <a:ext cx="2895600" cy="1754326"/>
          </a:xfrm>
          <a:prstGeom prst="rect">
            <a:avLst/>
          </a:prstGeom>
          <a:noFill/>
        </p:spPr>
        <p:txBody>
          <a:bodyPr wrap="square" rtlCol="0">
            <a:spAutoFit/>
          </a:bodyPr>
          <a:lstStyle/>
          <a:p>
            <a:pPr>
              <a:buFont typeface="Arial" pitchFamily="34" charset="0"/>
              <a:buChar char="•"/>
            </a:pPr>
            <a:r>
              <a:rPr lang="en-US" sz="1200" dirty="0" smtClean="0"/>
              <a:t>Under Source Management, click on the </a:t>
            </a:r>
            <a:r>
              <a:rPr lang="en-US" sz="1200" b="1" dirty="0" smtClean="0"/>
              <a:t>Review Source History</a:t>
            </a:r>
            <a:r>
              <a:rPr lang="en-US" sz="1200" dirty="0" smtClean="0"/>
              <a:t> link</a:t>
            </a:r>
          </a:p>
          <a:p>
            <a:pPr>
              <a:buFont typeface="Arial" pitchFamily="34" charset="0"/>
              <a:buChar char="•"/>
            </a:pPr>
            <a:endParaRPr lang="en-US" sz="1200" dirty="0" smtClean="0"/>
          </a:p>
          <a:p>
            <a:pPr>
              <a:buFont typeface="Arial" pitchFamily="34" charset="0"/>
              <a:buChar char="•"/>
            </a:pPr>
            <a:r>
              <a:rPr lang="en-US" sz="1200" dirty="0" smtClean="0"/>
              <a:t>Enter search criteria</a:t>
            </a:r>
          </a:p>
          <a:p>
            <a:pPr>
              <a:buFont typeface="Arial" pitchFamily="34" charset="0"/>
              <a:buChar char="•"/>
            </a:pPr>
            <a:endParaRPr lang="en-US" sz="1200" dirty="0" smtClean="0"/>
          </a:p>
          <a:p>
            <a:pPr>
              <a:buFont typeface="Arial" pitchFamily="34" charset="0"/>
              <a:buChar char="•"/>
            </a:pPr>
            <a:r>
              <a:rPr lang="en-US" sz="1200" dirty="0" smtClean="0"/>
              <a:t>Select the appropriate source from the results</a:t>
            </a:r>
          </a:p>
          <a:p>
            <a:pPr>
              <a:buFont typeface="Arial" pitchFamily="34" charset="0"/>
              <a:buChar char="•"/>
            </a:pPr>
            <a:endParaRPr lang="en-US" sz="1200" dirty="0" smtClean="0"/>
          </a:p>
          <a:p>
            <a:pPr>
              <a:buFont typeface="Arial" pitchFamily="34" charset="0"/>
              <a:buChar char="•"/>
            </a:pPr>
            <a:r>
              <a:rPr lang="en-US" sz="1200" dirty="0" smtClean="0"/>
              <a:t>Click the Review History button</a:t>
            </a:r>
            <a:endParaRPr lang="en-US" sz="1200" dirty="0"/>
          </a:p>
        </p:txBody>
      </p:sp>
      <p:sp>
        <p:nvSpPr>
          <p:cNvPr id="20" name="Slide Number Placeholder 19"/>
          <p:cNvSpPr>
            <a:spLocks noGrp="1"/>
          </p:cNvSpPr>
          <p:nvPr>
            <p:ph type="sldNum" sz="quarter" idx="12"/>
          </p:nvPr>
        </p:nvSpPr>
        <p:spPr/>
        <p:txBody>
          <a:bodyPr/>
          <a:lstStyle/>
          <a:p>
            <a:fld id="{4A4C55D3-80C2-40D0-AD82-A9B311009251}" type="slidenum">
              <a:rPr lang="en-US" smtClean="0"/>
              <a:pPr/>
              <a:t>63</a:t>
            </a:fld>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3.13</a:t>
            </a:r>
            <a:r>
              <a:rPr lang="en-US" dirty="0" smtClean="0"/>
              <a:t> </a:t>
            </a:r>
            <a:r>
              <a:rPr lang="en-US" dirty="0"/>
              <a:t/>
            </a:r>
            <a:br>
              <a:rPr lang="en-US" dirty="0"/>
            </a:br>
            <a:r>
              <a:rPr lang="en-US" sz="1800" dirty="0" smtClean="0"/>
              <a:t> Review Source History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Review Source History :</a:t>
            </a:r>
          </a:p>
          <a:p>
            <a:endParaRPr lang="en-US" sz="1200" b="1" u="sng" dirty="0" smtClean="0"/>
          </a:p>
        </p:txBody>
      </p:sp>
      <p:sp>
        <p:nvSpPr>
          <p:cNvPr id="23" name="TextBox 22"/>
          <p:cNvSpPr txBox="1"/>
          <p:nvPr/>
        </p:nvSpPr>
        <p:spPr>
          <a:xfrm>
            <a:off x="381000" y="7772403"/>
            <a:ext cx="6172200" cy="646331"/>
          </a:xfrm>
          <a:prstGeom prst="rect">
            <a:avLst/>
          </a:prstGeom>
          <a:noFill/>
        </p:spPr>
        <p:txBody>
          <a:bodyPr wrap="square" rtlCol="0">
            <a:spAutoFit/>
          </a:bodyPr>
          <a:lstStyle/>
          <a:p>
            <a:r>
              <a:rPr lang="en-US" dirty="0" smtClean="0"/>
              <a:t> </a:t>
            </a:r>
          </a:p>
          <a:p>
            <a:endParaRPr lang="en-US" dirty="0"/>
          </a:p>
        </p:txBody>
      </p:sp>
      <p:sp>
        <p:nvSpPr>
          <p:cNvPr id="12" name="TextBox 11"/>
          <p:cNvSpPr txBox="1"/>
          <p:nvPr/>
        </p:nvSpPr>
        <p:spPr>
          <a:xfrm>
            <a:off x="381000" y="2514602"/>
            <a:ext cx="6019800" cy="461665"/>
          </a:xfrm>
          <a:prstGeom prst="rect">
            <a:avLst/>
          </a:prstGeom>
          <a:noFill/>
        </p:spPr>
        <p:txBody>
          <a:bodyPr wrap="square" rtlCol="0">
            <a:spAutoFit/>
          </a:bodyPr>
          <a:lstStyle/>
          <a:p>
            <a:pPr marL="228600" lvl="0" indent="-228600">
              <a:buFont typeface="+mj-lt"/>
              <a:buAutoNum type="arabicPeriod"/>
            </a:pPr>
            <a:r>
              <a:rPr lang="en-US" sz="1200" dirty="0" smtClean="0"/>
              <a:t>From the NSTS Main Menu, under Source Management, click on the </a:t>
            </a:r>
            <a:r>
              <a:rPr lang="en-US" sz="1200" b="1" dirty="0" smtClean="0"/>
              <a:t>Review Source History</a:t>
            </a:r>
            <a:r>
              <a:rPr lang="en-US" sz="1200" dirty="0" smtClean="0"/>
              <a:t> link.  The Review Source History search criteria window appears:</a:t>
            </a:r>
            <a:endParaRPr lang="en-US" sz="1200" dirty="0"/>
          </a:p>
        </p:txBody>
      </p:sp>
      <p:sp>
        <p:nvSpPr>
          <p:cNvPr id="16" name="TextBox 15"/>
          <p:cNvSpPr txBox="1"/>
          <p:nvPr/>
        </p:nvSpPr>
        <p:spPr>
          <a:xfrm>
            <a:off x="304800" y="6324603"/>
            <a:ext cx="6248400" cy="1015663"/>
          </a:xfrm>
          <a:prstGeom prst="rect">
            <a:avLst/>
          </a:prstGeom>
          <a:noFill/>
        </p:spPr>
        <p:txBody>
          <a:bodyPr wrap="square" rtlCol="0">
            <a:spAutoFit/>
          </a:bodyPr>
          <a:lstStyle/>
          <a:p>
            <a:pPr marL="228600" indent="-228600">
              <a:buFont typeface="+mj-lt"/>
              <a:buAutoNum type="arabicPeriod" startAt="2"/>
            </a:pPr>
            <a:r>
              <a:rPr lang="en-US" sz="1200" dirty="0" smtClean="0"/>
              <a:t>After entering the search criteria, select the </a:t>
            </a:r>
            <a:r>
              <a:rPr lang="en-US" sz="1200" b="1" dirty="0" smtClean="0"/>
              <a:t>Search</a:t>
            </a:r>
            <a:r>
              <a:rPr lang="en-US" sz="1200" dirty="0" smtClean="0"/>
              <a:t> button.  (If no criteria are selected, all sources which the user is authorized to view will be displayed.)  The search results display at the bottom of the window:</a:t>
            </a:r>
          </a:p>
          <a:p>
            <a:r>
              <a:rPr lang="en-US" sz="1200" dirty="0" smtClean="0"/>
              <a:t> </a:t>
            </a:r>
          </a:p>
          <a:p>
            <a:r>
              <a:rPr lang="en-US" sz="1200" i="1" dirty="0" smtClean="0"/>
              <a:t>Scroll to the right to display additional source information.</a:t>
            </a:r>
            <a:endParaRPr lang="en-US" sz="1200" i="1" dirty="0"/>
          </a:p>
        </p:txBody>
      </p:sp>
      <p:pic>
        <p:nvPicPr>
          <p:cNvPr id="71682" name="Picture 2" descr="Review Source History 1"/>
          <p:cNvPicPr>
            <a:picLocks noChangeAspect="1" noChangeArrowheads="1"/>
          </p:cNvPicPr>
          <p:nvPr/>
        </p:nvPicPr>
        <p:blipFill>
          <a:blip r:embed="rId5" cstate="print"/>
          <a:srcRect/>
          <a:stretch>
            <a:fillRect/>
          </a:stretch>
        </p:blipFill>
        <p:spPr bwMode="auto">
          <a:xfrm>
            <a:off x="304800" y="3048000"/>
            <a:ext cx="6172200" cy="2667000"/>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A4C55D3-80C2-40D0-AD82-A9B311009251}" type="slidenum">
              <a:rPr lang="en-US" smtClean="0"/>
              <a:pPr/>
              <a:t>64</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3.13</a:t>
            </a:r>
            <a:r>
              <a:rPr lang="en-US" dirty="0" smtClean="0"/>
              <a:t> </a:t>
            </a:r>
            <a:r>
              <a:rPr lang="en-US" dirty="0"/>
              <a:t/>
            </a:r>
            <a:br>
              <a:rPr lang="en-US" dirty="0"/>
            </a:br>
            <a:r>
              <a:rPr lang="en-US" sz="1800" dirty="0" smtClean="0"/>
              <a:t> Review Source History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Source History Cont.:</a:t>
            </a:r>
          </a:p>
          <a:p>
            <a:endParaRPr lang="en-US" sz="1200" b="1" u="sng" dirty="0" smtClean="0"/>
          </a:p>
        </p:txBody>
      </p:sp>
      <p:sp>
        <p:nvSpPr>
          <p:cNvPr id="23" name="TextBox 22"/>
          <p:cNvSpPr txBox="1"/>
          <p:nvPr/>
        </p:nvSpPr>
        <p:spPr>
          <a:xfrm>
            <a:off x="381000" y="7772403"/>
            <a:ext cx="6172200" cy="646331"/>
          </a:xfrm>
          <a:prstGeom prst="rect">
            <a:avLst/>
          </a:prstGeom>
          <a:noFill/>
        </p:spPr>
        <p:txBody>
          <a:bodyPr wrap="square" rtlCol="0">
            <a:spAutoFit/>
          </a:bodyPr>
          <a:lstStyle/>
          <a:p>
            <a:r>
              <a:rPr lang="en-US" dirty="0" smtClean="0"/>
              <a:t> </a:t>
            </a:r>
          </a:p>
          <a:p>
            <a:endParaRPr lang="en-US" dirty="0"/>
          </a:p>
        </p:txBody>
      </p:sp>
      <p:sp>
        <p:nvSpPr>
          <p:cNvPr id="12" name="TextBox 11"/>
          <p:cNvSpPr txBox="1"/>
          <p:nvPr/>
        </p:nvSpPr>
        <p:spPr>
          <a:xfrm>
            <a:off x="381000" y="2514602"/>
            <a:ext cx="6019800" cy="461665"/>
          </a:xfrm>
          <a:prstGeom prst="rect">
            <a:avLst/>
          </a:prstGeom>
          <a:noFill/>
        </p:spPr>
        <p:txBody>
          <a:bodyPr wrap="square" rtlCol="0">
            <a:spAutoFit/>
          </a:bodyPr>
          <a:lstStyle/>
          <a:p>
            <a:pPr marL="228600" lvl="0" indent="-228600">
              <a:buFont typeface="+mj-lt"/>
              <a:buAutoNum type="arabicPeriod"/>
            </a:pPr>
            <a:r>
              <a:rPr lang="en-US" sz="1200" dirty="0" smtClean="0"/>
              <a:t>From the NSTS Main Menu, under Source Management, click on the </a:t>
            </a:r>
            <a:r>
              <a:rPr lang="en-US" sz="1200" b="1" dirty="0" smtClean="0"/>
              <a:t>Review Source History</a:t>
            </a:r>
            <a:r>
              <a:rPr lang="en-US" sz="1200" dirty="0" smtClean="0"/>
              <a:t> link.  The Review Source History search criteria window appears:</a:t>
            </a:r>
            <a:endParaRPr lang="en-US" sz="1200" dirty="0"/>
          </a:p>
        </p:txBody>
      </p:sp>
      <p:sp>
        <p:nvSpPr>
          <p:cNvPr id="16" name="TextBox 15"/>
          <p:cNvSpPr txBox="1"/>
          <p:nvPr/>
        </p:nvSpPr>
        <p:spPr>
          <a:xfrm>
            <a:off x="304800" y="6324602"/>
            <a:ext cx="6248400" cy="861775"/>
          </a:xfrm>
          <a:prstGeom prst="rect">
            <a:avLst/>
          </a:prstGeom>
          <a:noFill/>
        </p:spPr>
        <p:txBody>
          <a:bodyPr wrap="square" rtlCol="0">
            <a:spAutoFit/>
          </a:bodyPr>
          <a:lstStyle/>
          <a:p>
            <a:pPr marL="228600" indent="-228600">
              <a:buFont typeface="+mj-lt"/>
              <a:buAutoNum type="arabicPeriod" startAt="2"/>
            </a:pPr>
            <a:r>
              <a:rPr lang="en-US" sz="1200" dirty="0" smtClean="0"/>
              <a:t>After entering the search criteria, select the </a:t>
            </a:r>
            <a:r>
              <a:rPr lang="en-US" sz="1200" b="1" dirty="0" smtClean="0"/>
              <a:t>Search</a:t>
            </a:r>
            <a:r>
              <a:rPr lang="en-US" sz="1200" dirty="0" smtClean="0"/>
              <a:t> button.  (If no criteria are selected, all sources which the user is authorized to view will be displayed.)  The search results display at the bottom of the window:</a:t>
            </a:r>
          </a:p>
          <a:p>
            <a:r>
              <a:rPr lang="en-US" sz="1200" dirty="0" smtClean="0"/>
              <a:t> </a:t>
            </a:r>
          </a:p>
        </p:txBody>
      </p:sp>
      <p:pic>
        <p:nvPicPr>
          <p:cNvPr id="71682" name="Picture 2" descr="Review Source History 1"/>
          <p:cNvPicPr>
            <a:picLocks noChangeAspect="1" noChangeArrowheads="1"/>
          </p:cNvPicPr>
          <p:nvPr/>
        </p:nvPicPr>
        <p:blipFill>
          <a:blip r:embed="rId5" cstate="print"/>
          <a:srcRect/>
          <a:stretch>
            <a:fillRect/>
          </a:stretch>
        </p:blipFill>
        <p:spPr bwMode="auto">
          <a:xfrm>
            <a:off x="304800" y="3048000"/>
            <a:ext cx="6172200" cy="2667000"/>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A4C55D3-80C2-40D0-AD82-A9B311009251}" type="slidenum">
              <a:rPr lang="en-US" smtClean="0"/>
              <a:pPr/>
              <a:t>65</a:t>
            </a:fld>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3.13</a:t>
            </a:r>
            <a:r>
              <a:rPr lang="en-US" dirty="0" smtClean="0"/>
              <a:t> </a:t>
            </a:r>
            <a:r>
              <a:rPr lang="en-US" dirty="0"/>
              <a:t/>
            </a:r>
            <a:br>
              <a:rPr lang="en-US" dirty="0"/>
            </a:br>
            <a:r>
              <a:rPr lang="en-US" sz="1800" dirty="0" smtClean="0"/>
              <a:t> Review Source History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Source History Cont.:</a:t>
            </a:r>
          </a:p>
          <a:p>
            <a:endParaRPr lang="en-US" sz="1200" b="1" u="sng" dirty="0" smtClean="0"/>
          </a:p>
        </p:txBody>
      </p:sp>
      <p:sp>
        <p:nvSpPr>
          <p:cNvPr id="23" name="TextBox 22"/>
          <p:cNvSpPr txBox="1"/>
          <p:nvPr/>
        </p:nvSpPr>
        <p:spPr>
          <a:xfrm>
            <a:off x="381000" y="7772403"/>
            <a:ext cx="6172200" cy="646331"/>
          </a:xfrm>
          <a:prstGeom prst="rect">
            <a:avLst/>
          </a:prstGeom>
          <a:noFill/>
        </p:spPr>
        <p:txBody>
          <a:bodyPr wrap="square" rtlCol="0">
            <a:spAutoFit/>
          </a:bodyPr>
          <a:lstStyle/>
          <a:p>
            <a:r>
              <a:rPr lang="en-US" dirty="0" smtClean="0"/>
              <a:t> </a:t>
            </a:r>
          </a:p>
          <a:p>
            <a:endParaRPr lang="en-US" dirty="0"/>
          </a:p>
        </p:txBody>
      </p:sp>
      <p:sp>
        <p:nvSpPr>
          <p:cNvPr id="12" name="TextBox 11"/>
          <p:cNvSpPr txBox="1"/>
          <p:nvPr/>
        </p:nvSpPr>
        <p:spPr>
          <a:xfrm>
            <a:off x="381000" y="2514603"/>
            <a:ext cx="6019800" cy="276999"/>
          </a:xfrm>
          <a:prstGeom prst="rect">
            <a:avLst/>
          </a:prstGeom>
          <a:noFill/>
        </p:spPr>
        <p:txBody>
          <a:bodyPr wrap="square" rtlCol="0">
            <a:spAutoFit/>
          </a:bodyPr>
          <a:lstStyle/>
          <a:p>
            <a:r>
              <a:rPr lang="en-US" sz="1200" i="1" dirty="0" smtClean="0"/>
              <a:t>Scroll to the right to display additional source information.</a:t>
            </a:r>
            <a:endParaRPr lang="en-US" sz="1200" i="1" dirty="0"/>
          </a:p>
        </p:txBody>
      </p:sp>
      <p:sp>
        <p:nvSpPr>
          <p:cNvPr id="16" name="TextBox 15"/>
          <p:cNvSpPr txBox="1"/>
          <p:nvPr/>
        </p:nvSpPr>
        <p:spPr>
          <a:xfrm>
            <a:off x="228600" y="5562603"/>
            <a:ext cx="6248400" cy="276999"/>
          </a:xfrm>
          <a:prstGeom prst="rect">
            <a:avLst/>
          </a:prstGeom>
          <a:noFill/>
        </p:spPr>
        <p:txBody>
          <a:bodyPr wrap="square" rtlCol="0">
            <a:spAutoFit/>
          </a:bodyPr>
          <a:lstStyle/>
          <a:p>
            <a:pPr marL="228600" indent="-228600">
              <a:buFont typeface="+mj-lt"/>
              <a:buAutoNum type="arabicPeriod" startAt="3"/>
            </a:pPr>
            <a:r>
              <a:rPr lang="en-US" sz="1200" dirty="0" smtClean="0"/>
              <a:t>Click the radio button ( ) to select a source, and then click the </a:t>
            </a:r>
            <a:r>
              <a:rPr lang="en-US" sz="1200" b="1" dirty="0" smtClean="0"/>
              <a:t>Review History</a:t>
            </a:r>
            <a:r>
              <a:rPr lang="en-US" sz="1200" dirty="0" smtClean="0"/>
              <a:t> button</a:t>
            </a:r>
            <a:r>
              <a:rPr lang="en-US" sz="1200" i="1" dirty="0" smtClean="0"/>
              <a:t>.</a:t>
            </a:r>
            <a:endParaRPr lang="en-US" sz="1200" i="1" dirty="0"/>
          </a:p>
        </p:txBody>
      </p:sp>
      <p:pic>
        <p:nvPicPr>
          <p:cNvPr id="72706" name="Picture 2" descr="Review Source History 2"/>
          <p:cNvPicPr>
            <a:picLocks noChangeAspect="1" noChangeArrowheads="1"/>
          </p:cNvPicPr>
          <p:nvPr/>
        </p:nvPicPr>
        <p:blipFill>
          <a:blip r:embed="rId5" cstate="print"/>
          <a:srcRect/>
          <a:stretch>
            <a:fillRect/>
          </a:stretch>
        </p:blipFill>
        <p:spPr bwMode="auto">
          <a:xfrm>
            <a:off x="228600" y="2895602"/>
            <a:ext cx="6172200" cy="2451100"/>
          </a:xfrm>
          <a:prstGeom prst="rect">
            <a:avLst/>
          </a:prstGeom>
          <a:noFill/>
          <a:ln w="9525">
            <a:noFill/>
            <a:miter lim="800000"/>
            <a:headEnd/>
            <a:tailEnd/>
          </a:ln>
        </p:spPr>
      </p:pic>
      <p:pic>
        <p:nvPicPr>
          <p:cNvPr id="72707" name="Picture 3" descr="Review Source History 3"/>
          <p:cNvPicPr>
            <a:picLocks noChangeAspect="1" noChangeArrowheads="1"/>
          </p:cNvPicPr>
          <p:nvPr/>
        </p:nvPicPr>
        <p:blipFill>
          <a:blip r:embed="rId6" cstate="print"/>
          <a:srcRect/>
          <a:stretch>
            <a:fillRect/>
          </a:stretch>
        </p:blipFill>
        <p:spPr bwMode="auto">
          <a:xfrm>
            <a:off x="1524000" y="5867400"/>
            <a:ext cx="3733800" cy="2471237"/>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A4C55D3-80C2-40D0-AD82-A9B311009251}" type="slidenum">
              <a:rPr lang="en-US" smtClean="0"/>
              <a:pPr/>
              <a:t>66</a:t>
            </a:fld>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3.13</a:t>
            </a:r>
            <a:r>
              <a:rPr lang="en-US" dirty="0" smtClean="0"/>
              <a:t> </a:t>
            </a:r>
            <a:r>
              <a:rPr lang="en-US" dirty="0"/>
              <a:t/>
            </a:r>
            <a:br>
              <a:rPr lang="en-US" dirty="0"/>
            </a:br>
            <a:r>
              <a:rPr lang="en-US" sz="1800" dirty="0" smtClean="0"/>
              <a:t> Review Source History</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Source History Cont.:</a:t>
            </a:r>
          </a:p>
          <a:p>
            <a:endParaRPr lang="en-US" sz="1200" b="1" u="sng" dirty="0" smtClean="0"/>
          </a:p>
        </p:txBody>
      </p:sp>
      <p:sp>
        <p:nvSpPr>
          <p:cNvPr id="23" name="TextBox 22"/>
          <p:cNvSpPr txBox="1"/>
          <p:nvPr/>
        </p:nvSpPr>
        <p:spPr>
          <a:xfrm>
            <a:off x="381000" y="7772403"/>
            <a:ext cx="6172200" cy="646331"/>
          </a:xfrm>
          <a:prstGeom prst="rect">
            <a:avLst/>
          </a:prstGeom>
          <a:noFill/>
        </p:spPr>
        <p:txBody>
          <a:bodyPr wrap="square" rtlCol="0">
            <a:spAutoFit/>
          </a:bodyPr>
          <a:lstStyle/>
          <a:p>
            <a:r>
              <a:rPr lang="en-US" dirty="0" smtClean="0"/>
              <a:t> </a:t>
            </a:r>
          </a:p>
          <a:p>
            <a:endParaRPr lang="en-US" dirty="0"/>
          </a:p>
        </p:txBody>
      </p:sp>
      <p:sp>
        <p:nvSpPr>
          <p:cNvPr id="12" name="TextBox 11"/>
          <p:cNvSpPr txBox="1"/>
          <p:nvPr/>
        </p:nvSpPr>
        <p:spPr>
          <a:xfrm>
            <a:off x="381000" y="2514603"/>
            <a:ext cx="6019800" cy="1015663"/>
          </a:xfrm>
          <a:prstGeom prst="rect">
            <a:avLst/>
          </a:prstGeom>
          <a:noFill/>
        </p:spPr>
        <p:txBody>
          <a:bodyPr wrap="square" rtlCol="0">
            <a:spAutoFit/>
          </a:bodyPr>
          <a:lstStyle/>
          <a:p>
            <a:pPr marL="228600" indent="-228600">
              <a:buFont typeface="+mj-lt"/>
              <a:buAutoNum type="arabicPeriod" startAt="4"/>
            </a:pPr>
            <a:r>
              <a:rPr lang="en-US" sz="1200" dirty="0" smtClean="0"/>
              <a:t>After reviewing the information provided, click the </a:t>
            </a:r>
            <a:r>
              <a:rPr lang="en-US" sz="1200" b="1" dirty="0" smtClean="0"/>
              <a:t>Back to Menu</a:t>
            </a:r>
            <a:r>
              <a:rPr lang="en-US" sz="1200" dirty="0" smtClean="0"/>
              <a:t> button to return to the NSTS Main Menu.</a:t>
            </a:r>
          </a:p>
          <a:p>
            <a:pPr marL="228600" indent="-228600"/>
            <a:r>
              <a:rPr lang="en-US" sz="1200" dirty="0" smtClean="0"/>
              <a:t> </a:t>
            </a:r>
          </a:p>
          <a:p>
            <a:r>
              <a:rPr lang="en-US" sz="1200" b="1" i="1" dirty="0" smtClean="0"/>
              <a:t>Note:</a:t>
            </a:r>
            <a:r>
              <a:rPr lang="en-US" sz="1200" i="1" dirty="0" smtClean="0"/>
              <a:t>  To select a different source, click the </a:t>
            </a:r>
            <a:r>
              <a:rPr lang="en-US" sz="1200" b="1" i="1" dirty="0" smtClean="0"/>
              <a:t>Previous </a:t>
            </a:r>
            <a:r>
              <a:rPr lang="en-US" sz="1200" i="1" dirty="0" smtClean="0"/>
              <a:t>button to return to the Review Source History (Search Results) window.</a:t>
            </a:r>
            <a:endParaRPr lang="en-US" sz="1200" dirty="0"/>
          </a:p>
        </p:txBody>
      </p:sp>
      <p:pic>
        <p:nvPicPr>
          <p:cNvPr id="73730" name="Picture 2" descr="Review Source History 3"/>
          <p:cNvPicPr>
            <a:picLocks noChangeAspect="1" noChangeArrowheads="1"/>
          </p:cNvPicPr>
          <p:nvPr/>
        </p:nvPicPr>
        <p:blipFill>
          <a:blip r:embed="rId5" cstate="print"/>
          <a:srcRect/>
          <a:stretch>
            <a:fillRect/>
          </a:stretch>
        </p:blipFill>
        <p:spPr bwMode="auto">
          <a:xfrm>
            <a:off x="304801" y="3733802"/>
            <a:ext cx="6159500" cy="4076700"/>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4A4C55D3-80C2-40D0-AD82-A9B311009251}" type="slidenum">
              <a:rPr lang="en-US" smtClean="0"/>
              <a:pPr/>
              <a:t>67</a:t>
            </a:fld>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3.14</a:t>
            </a:r>
            <a:r>
              <a:rPr lang="en-US" dirty="0" smtClean="0"/>
              <a:t> </a:t>
            </a:r>
            <a:r>
              <a:rPr lang="en-US" dirty="0"/>
              <a:t/>
            </a:r>
            <a:br>
              <a:rPr lang="en-US" dirty="0"/>
            </a:br>
            <a:r>
              <a:rPr lang="en-US" sz="1800" dirty="0" smtClean="0"/>
              <a:t>Query Transfers Receipts</a:t>
            </a:r>
            <a:endParaRPr lang="en-US" sz="1800" dirty="0"/>
          </a:p>
        </p:txBody>
      </p:sp>
      <p:sp>
        <p:nvSpPr>
          <p:cNvPr id="55" name="TextBox 54"/>
          <p:cNvSpPr txBox="1"/>
          <p:nvPr/>
        </p:nvSpPr>
        <p:spPr>
          <a:xfrm>
            <a:off x="304800" y="2133604"/>
            <a:ext cx="6248400" cy="938719"/>
          </a:xfrm>
          <a:prstGeom prst="rect">
            <a:avLst/>
          </a:prstGeom>
          <a:noFill/>
        </p:spPr>
        <p:txBody>
          <a:bodyPr wrap="square" rtlCol="0">
            <a:spAutoFit/>
          </a:bodyPr>
          <a:lstStyle/>
          <a:p>
            <a:r>
              <a:rPr lang="en-US" sz="1100" dirty="0" smtClean="0"/>
              <a:t>The NRC Staff, Agreement State Staff, DOE Staff, and Customs Staff need the ability to view a list of import, export, and domestic transfers of NSTS trackable Sources.  The Review Source History functionality enables the user to query such information on specific criteria including shipment vicinity, shipment type, state, foreign country, license agency, license category, and by a range of dates.</a:t>
            </a:r>
            <a:endParaRPr lang="en-US" sz="11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3.14</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I would like to know how many and which licenses exported sources from my agency in the past month</a:t>
            </a:r>
            <a:endParaRPr lang="en-US" sz="1100" dirty="0"/>
          </a:p>
        </p:txBody>
      </p:sp>
      <p:sp>
        <p:nvSpPr>
          <p:cNvPr id="26" name="TextBox 25"/>
          <p:cNvSpPr txBox="1"/>
          <p:nvPr/>
        </p:nvSpPr>
        <p:spPr>
          <a:xfrm>
            <a:off x="3276600" y="4572003"/>
            <a:ext cx="2895600" cy="1384995"/>
          </a:xfrm>
          <a:prstGeom prst="rect">
            <a:avLst/>
          </a:prstGeom>
          <a:noFill/>
        </p:spPr>
        <p:txBody>
          <a:bodyPr wrap="square" rtlCol="0">
            <a:spAutoFit/>
          </a:bodyPr>
          <a:lstStyle/>
          <a:p>
            <a:pPr>
              <a:buFont typeface="Arial" pitchFamily="34" charset="0"/>
              <a:buChar char="•"/>
            </a:pPr>
            <a:r>
              <a:rPr lang="en-US" sz="1200" dirty="0" smtClean="0"/>
              <a:t>Under Transfer Management, click the </a:t>
            </a:r>
            <a:r>
              <a:rPr lang="en-US" sz="1200" b="1" dirty="0" smtClean="0"/>
              <a:t>Query Transfer/Receipts</a:t>
            </a:r>
            <a:r>
              <a:rPr lang="en-US" sz="1200" dirty="0" smtClean="0"/>
              <a:t> link</a:t>
            </a:r>
          </a:p>
          <a:p>
            <a:pPr>
              <a:buFont typeface="Arial" pitchFamily="34" charset="0"/>
              <a:buChar char="•"/>
            </a:pPr>
            <a:endParaRPr lang="en-US" sz="1200" dirty="0" smtClean="0"/>
          </a:p>
          <a:p>
            <a:pPr>
              <a:buFont typeface="Arial" pitchFamily="34" charset="0"/>
              <a:buChar char="•"/>
            </a:pPr>
            <a:r>
              <a:rPr lang="en-US" sz="1200" dirty="0" smtClean="0"/>
              <a:t>Apply search criteria</a:t>
            </a:r>
          </a:p>
          <a:p>
            <a:pPr>
              <a:buFont typeface="Arial" pitchFamily="34" charset="0"/>
              <a:buChar char="•"/>
            </a:pPr>
            <a:endParaRPr lang="en-US" sz="1200" dirty="0" smtClean="0"/>
          </a:p>
          <a:p>
            <a:pPr>
              <a:buFont typeface="Arial" pitchFamily="34" charset="0"/>
              <a:buChar char="•"/>
            </a:pPr>
            <a:r>
              <a:rPr lang="en-US" sz="1200" dirty="0" smtClean="0"/>
              <a:t>Click the Search button</a:t>
            </a:r>
          </a:p>
          <a:p>
            <a:endParaRPr lang="en-US" sz="1200" dirty="0" smtClean="0"/>
          </a:p>
        </p:txBody>
      </p:sp>
      <p:sp>
        <p:nvSpPr>
          <p:cNvPr id="20" name="Slide Number Placeholder 19"/>
          <p:cNvSpPr>
            <a:spLocks noGrp="1"/>
          </p:cNvSpPr>
          <p:nvPr>
            <p:ph type="sldNum" sz="quarter" idx="12"/>
          </p:nvPr>
        </p:nvSpPr>
        <p:spPr/>
        <p:txBody>
          <a:bodyPr/>
          <a:lstStyle/>
          <a:p>
            <a:fld id="{4A4C55D3-80C2-40D0-AD82-A9B311009251}" type="slidenum">
              <a:rPr lang="en-US" smtClean="0"/>
              <a:pPr/>
              <a:t>68</a:t>
            </a:fld>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3.14</a:t>
            </a:r>
            <a:r>
              <a:rPr lang="en-US" dirty="0" smtClean="0"/>
              <a:t> </a:t>
            </a:r>
            <a:r>
              <a:rPr lang="en-US" dirty="0"/>
              <a:t/>
            </a:r>
            <a:br>
              <a:rPr lang="en-US" dirty="0"/>
            </a:br>
            <a:r>
              <a:rPr lang="en-US" sz="1800" dirty="0" smtClean="0"/>
              <a:t> Query Transfers Receipts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Query Transfers Receipts:</a:t>
            </a:r>
          </a:p>
          <a:p>
            <a:endParaRPr lang="en-US" sz="1200" b="1" u="sng" dirty="0" smtClean="0"/>
          </a:p>
        </p:txBody>
      </p:sp>
      <p:sp>
        <p:nvSpPr>
          <p:cNvPr id="12" name="TextBox 11"/>
          <p:cNvSpPr txBox="1"/>
          <p:nvPr/>
        </p:nvSpPr>
        <p:spPr>
          <a:xfrm>
            <a:off x="381000" y="2514604"/>
            <a:ext cx="6019800" cy="646331"/>
          </a:xfrm>
          <a:prstGeom prst="rect">
            <a:avLst/>
          </a:prstGeom>
          <a:noFill/>
        </p:spPr>
        <p:txBody>
          <a:bodyPr wrap="square" rtlCol="0">
            <a:spAutoFit/>
          </a:bodyPr>
          <a:lstStyle/>
          <a:p>
            <a:pPr marL="228600" indent="-228600">
              <a:buFont typeface="+mj-lt"/>
              <a:buAutoNum type="arabicPeriod"/>
            </a:pPr>
            <a:r>
              <a:rPr lang="en-US" sz="1200" dirty="0" smtClean="0"/>
              <a:t>From the NSTS Main Menu, under Transfer Management, click the </a:t>
            </a:r>
            <a:r>
              <a:rPr lang="en-US" sz="1200" b="1" dirty="0" smtClean="0"/>
              <a:t>Query Transfer/Receipts</a:t>
            </a:r>
            <a:r>
              <a:rPr lang="en-US" sz="1200" dirty="0" smtClean="0"/>
              <a:t> link.  The Query Transfers and Receipts search criteria window appears:</a:t>
            </a:r>
            <a:endParaRPr lang="en-US" sz="1200" dirty="0"/>
          </a:p>
        </p:txBody>
      </p:sp>
      <p:pic>
        <p:nvPicPr>
          <p:cNvPr id="74754" name="Picture 2" descr="Query Transfers and Receipts 1"/>
          <p:cNvPicPr>
            <a:picLocks noChangeAspect="1" noChangeArrowheads="1"/>
          </p:cNvPicPr>
          <p:nvPr/>
        </p:nvPicPr>
        <p:blipFill>
          <a:blip r:embed="rId5" cstate="print"/>
          <a:srcRect/>
          <a:stretch>
            <a:fillRect/>
          </a:stretch>
        </p:blipFill>
        <p:spPr bwMode="auto">
          <a:xfrm>
            <a:off x="381000" y="3276602"/>
            <a:ext cx="6172200" cy="3467100"/>
          </a:xfrm>
          <a:prstGeom prst="rect">
            <a:avLst/>
          </a:prstGeom>
          <a:noFill/>
          <a:ln w="9525">
            <a:noFill/>
            <a:miter lim="800000"/>
            <a:headEnd/>
            <a:tailEnd/>
          </a:ln>
        </p:spPr>
      </p:pic>
      <p:sp>
        <p:nvSpPr>
          <p:cNvPr id="13" name="TextBox 12"/>
          <p:cNvSpPr txBox="1"/>
          <p:nvPr/>
        </p:nvSpPr>
        <p:spPr>
          <a:xfrm>
            <a:off x="381000" y="7010402"/>
            <a:ext cx="6019800" cy="461665"/>
          </a:xfrm>
          <a:prstGeom prst="rect">
            <a:avLst/>
          </a:prstGeom>
          <a:noFill/>
        </p:spPr>
        <p:txBody>
          <a:bodyPr wrap="square" rtlCol="0">
            <a:spAutoFit/>
          </a:bodyPr>
          <a:lstStyle/>
          <a:p>
            <a:pPr marL="228600" indent="-228600">
              <a:buFont typeface="+mj-lt"/>
              <a:buAutoNum type="arabicPeriod" startAt="2"/>
            </a:pPr>
            <a:r>
              <a:rPr lang="en-US" sz="1200" dirty="0" smtClean="0"/>
              <a:t>After entering the search criteria, select the </a:t>
            </a:r>
            <a:r>
              <a:rPr lang="en-US" sz="1200" b="1" dirty="0" smtClean="0"/>
              <a:t>Search</a:t>
            </a:r>
            <a:r>
              <a:rPr lang="en-US" sz="1200" dirty="0" smtClean="0"/>
              <a:t> button.  (If no criteria are selected, all shipments which the user is authorized to view will be displayed.)</a:t>
            </a:r>
          </a:p>
        </p:txBody>
      </p:sp>
      <p:sp>
        <p:nvSpPr>
          <p:cNvPr id="14" name="Slide Number Placeholder 13"/>
          <p:cNvSpPr>
            <a:spLocks noGrp="1"/>
          </p:cNvSpPr>
          <p:nvPr>
            <p:ph type="sldNum" sz="quarter" idx="12"/>
          </p:nvPr>
        </p:nvSpPr>
        <p:spPr/>
        <p:txBody>
          <a:bodyPr/>
          <a:lstStyle/>
          <a:p>
            <a:fld id="{4A4C55D3-80C2-40D0-AD82-A9B311009251}" type="slidenum">
              <a:rPr lang="en-US" smtClean="0"/>
              <a:pPr/>
              <a:t>69</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22960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346016"/>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15" name="Text Box 7"/>
          <p:cNvSpPr txBox="1">
            <a:spLocks noChangeArrowheads="1"/>
          </p:cNvSpPr>
          <p:nvPr/>
        </p:nvSpPr>
        <p:spPr bwMode="auto">
          <a:xfrm>
            <a:off x="374653" y="1136650"/>
            <a:ext cx="6169025" cy="1799534"/>
          </a:xfrm>
          <a:prstGeom prst="rect">
            <a:avLst/>
          </a:prstGeom>
          <a:noFill/>
          <a:ln w="9525" algn="ctr">
            <a:noFill/>
            <a:miter lim="800000"/>
            <a:headEnd/>
            <a:tailEnd/>
          </a:ln>
          <a:effectLst/>
        </p:spPr>
        <p:txBody>
          <a:bodyPr lIns="90491" tIns="45245" rIns="90491" bIns="45245">
            <a:spAutoFit/>
          </a:bodyPr>
          <a:lstStyle/>
          <a:p>
            <a:pPr algn="l" defTabSz="904875" eaLnBrk="1" hangingPunct="1"/>
            <a:r>
              <a:rPr lang="en-US" sz="2000" b="1" u="sng" dirty="0" smtClean="0">
                <a:solidFill>
                  <a:schemeClr val="accent1"/>
                </a:solidFill>
                <a:effectLst/>
              </a:rPr>
              <a:t>Scenarios </a:t>
            </a:r>
            <a:endParaRPr lang="en-US" sz="2000" dirty="0">
              <a:solidFill>
                <a:schemeClr val="accent1"/>
              </a:solidFill>
              <a:effectLst/>
            </a:endParaRPr>
          </a:p>
          <a:p>
            <a:pPr algn="l" defTabSz="904875" eaLnBrk="1" hangingPunct="1"/>
            <a:endParaRPr lang="en-US" dirty="0">
              <a:effectLst/>
            </a:endParaRPr>
          </a:p>
          <a:p>
            <a:pPr algn="l" defTabSz="904875" eaLnBrk="1" hangingPunct="1"/>
            <a:r>
              <a:rPr lang="en-US" sz="1100" dirty="0">
                <a:effectLst/>
              </a:rPr>
              <a:t>Scenarios describe the behavior of the system from the viewpoint of the users that interact with the system.  Graphical “stick” diagrams depict the interaction between the user and the functional process. e.g., </a:t>
            </a:r>
            <a:r>
              <a:rPr lang="en-US" sz="1100" dirty="0" smtClean="0">
                <a:effectLst/>
              </a:rPr>
              <a:t>“Review Transfer History”  </a:t>
            </a:r>
            <a:r>
              <a:rPr lang="en-US" sz="1100" dirty="0">
                <a:effectLst/>
              </a:rPr>
              <a:t>The scenarios for the NSTS functions are outlined below and are organized by User Type. Each scenario also has page numbers indicating the location of each scenario for quick reference.</a:t>
            </a:r>
          </a:p>
          <a:p>
            <a:pPr algn="l" defTabSz="904875" eaLnBrk="1" hangingPunct="1"/>
            <a:endParaRPr lang="en-US" dirty="0">
              <a:effectLst/>
            </a:endParaRPr>
          </a:p>
        </p:txBody>
      </p:sp>
      <p:graphicFrame>
        <p:nvGraphicFramePr>
          <p:cNvPr id="16" name="Group 539"/>
          <p:cNvGraphicFramePr>
            <a:graphicFrameLocks/>
          </p:cNvGraphicFramePr>
          <p:nvPr/>
        </p:nvGraphicFramePr>
        <p:xfrm>
          <a:off x="457200" y="2971800"/>
          <a:ext cx="5791200" cy="2596896"/>
        </p:xfrm>
        <a:graphic>
          <a:graphicData uri="http://schemas.openxmlformats.org/drawingml/2006/table">
            <a:tbl>
              <a:tblPr/>
              <a:tblGrid>
                <a:gridCol w="457200"/>
                <a:gridCol w="3048000"/>
                <a:gridCol w="304800"/>
                <a:gridCol w="304800"/>
                <a:gridCol w="304800"/>
                <a:gridCol w="304800"/>
                <a:gridCol w="307975"/>
                <a:gridCol w="758825"/>
              </a:tblGrid>
              <a:tr h="1042416">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200" b="1" i="0" u="none" strike="noStrike" cap="none" normalizeH="0" baseline="0" dirty="0" smtClean="0">
                        <a:ln>
                          <a:noFill/>
                        </a:ln>
                        <a:solidFill>
                          <a:schemeClr val="tx1"/>
                        </a:solidFill>
                        <a:effectLst/>
                        <a:latin typeface="Arial" charset="0"/>
                        <a:cs typeface="Arial" charset="0"/>
                      </a:endParaRPr>
                    </a:p>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200" b="1" i="0" u="none" strike="noStrike" cap="none" normalizeH="0" baseline="0" dirty="0" smtClean="0">
                        <a:ln>
                          <a:noFill/>
                        </a:ln>
                        <a:solidFill>
                          <a:schemeClr val="tx1"/>
                        </a:solidFill>
                        <a:effectLst/>
                        <a:latin typeface="Arial" charset="0"/>
                        <a:cs typeface="Arial" charset="0"/>
                      </a:endParaRPr>
                    </a:p>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200" b="1" i="0" u="none" strike="noStrike" cap="none" normalizeH="0" baseline="0" dirty="0" smtClean="0">
                        <a:ln>
                          <a:noFill/>
                        </a:ln>
                        <a:solidFill>
                          <a:schemeClr val="tx1"/>
                        </a:solidFill>
                        <a:effectLst/>
                        <a:latin typeface="Arial" charset="0"/>
                        <a:cs typeface="Arial" charset="0"/>
                      </a:endParaRPr>
                    </a:p>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cs typeface="Arial" charset="0"/>
                        </a:rPr>
                        <a:t>Licensee Scenarios</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fontAlgn="b"/>
                      <a:r>
                        <a:rPr lang="en-US" sz="1100" b="0" i="0" u="none" strike="noStrike" dirty="0">
                          <a:solidFill>
                            <a:srgbClr val="000000"/>
                          </a:solidFill>
                          <a:latin typeface="Calibri"/>
                        </a:rPr>
                        <a:t>Source User</a:t>
                      </a:r>
                    </a:p>
                  </a:txBody>
                  <a:tcPr marL="9525" marR="9525" marT="9525" marB="0" vert="vert27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fontAlgn="b"/>
                      <a:r>
                        <a:rPr lang="en-US" sz="1100" b="0" i="0" u="none" strike="noStrike" dirty="0">
                          <a:solidFill>
                            <a:srgbClr val="000000"/>
                          </a:solidFill>
                          <a:latin typeface="Calibri"/>
                        </a:rPr>
                        <a:t>Distributor</a:t>
                      </a:r>
                    </a:p>
                  </a:txBody>
                  <a:tcPr marL="9525" marR="9525" marT="9525" marB="0" vert="vert27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fontAlgn="b"/>
                      <a:r>
                        <a:rPr lang="en-US" sz="1100" b="0" i="0" u="none" strike="noStrike" dirty="0">
                          <a:solidFill>
                            <a:srgbClr val="000000"/>
                          </a:solidFill>
                          <a:latin typeface="Calibri"/>
                        </a:rPr>
                        <a:t>Waste Broker</a:t>
                      </a:r>
                    </a:p>
                  </a:txBody>
                  <a:tcPr marL="9525" marR="9525" marT="9525" marB="0" vert="vert27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fontAlgn="b"/>
                      <a:r>
                        <a:rPr lang="en-US" sz="1100" b="0" i="0" u="none" strike="noStrike" dirty="0">
                          <a:solidFill>
                            <a:srgbClr val="000000"/>
                          </a:solidFill>
                          <a:latin typeface="Calibri"/>
                        </a:rPr>
                        <a:t>Disposer</a:t>
                      </a:r>
                    </a:p>
                  </a:txBody>
                  <a:tcPr marL="9525" marR="9525" marT="9525" marB="0" vert="vert27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fontAlgn="b"/>
                      <a:r>
                        <a:rPr lang="en-US" sz="1100" b="0" i="0" u="none" strike="noStrike" dirty="0">
                          <a:solidFill>
                            <a:srgbClr val="000000"/>
                          </a:solidFill>
                          <a:latin typeface="Calibri"/>
                        </a:rPr>
                        <a:t>Manufacturer</a:t>
                      </a:r>
                    </a:p>
                  </a:txBody>
                  <a:tcPr marL="9525" marR="9525" marT="9525" marB="0" vert="vert27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Page</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3.1</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Review Transfer History</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20</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3.2</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View Transfer Progress</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22</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3.3</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Specify Long-Term Storage Sources</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25</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3.4</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Current Alerts</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29</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3.5</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Send Message to NSTS Mailbox</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35</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3.6</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Obtain Supporting Information</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lang="en-US" sz="1100" b="0" i="0" u="none" strike="noStrike" dirty="0" smtClean="0">
                          <a:solidFill>
                            <a:srgbClr val="000000"/>
                          </a:solidFill>
                          <a:latin typeface="Wingdings"/>
                        </a:rPr>
                        <a:t>ü</a:t>
                      </a: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lang="en-US" sz="1100" b="0" i="0" u="none" strike="noStrike" dirty="0" smtClean="0">
                          <a:solidFill>
                            <a:srgbClr val="000000"/>
                          </a:solidFill>
                          <a:latin typeface="Wingdings"/>
                        </a:rPr>
                        <a:t>ü</a:t>
                      </a: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lang="en-US" sz="1100" b="0" i="0" u="none" strike="noStrike" dirty="0" smtClean="0">
                          <a:solidFill>
                            <a:srgbClr val="000000"/>
                          </a:solidFill>
                          <a:latin typeface="Wingdings"/>
                        </a:rPr>
                        <a:t>ü</a:t>
                      </a: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lang="en-US" sz="1100" b="0" i="0" u="none" strike="noStrike" dirty="0" smtClean="0">
                          <a:solidFill>
                            <a:srgbClr val="000000"/>
                          </a:solidFill>
                          <a:latin typeface="Wingdings"/>
                        </a:rPr>
                        <a:t>ü</a:t>
                      </a: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lang="en-US" sz="1100" b="0" i="0" u="none" strike="noStrike" dirty="0" smtClean="0">
                          <a:solidFill>
                            <a:srgbClr val="000000"/>
                          </a:solidFill>
                          <a:latin typeface="Wingdings"/>
                        </a:rPr>
                        <a:t>ü</a:t>
                      </a: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37</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bl>
          </a:graphicData>
        </a:graphic>
      </p:graphicFrame>
      <p:sp>
        <p:nvSpPr>
          <p:cNvPr id="10" name="Slide Number Placeholder 9"/>
          <p:cNvSpPr>
            <a:spLocks noGrp="1"/>
          </p:cNvSpPr>
          <p:nvPr>
            <p:ph type="sldNum" sz="quarter" idx="12"/>
          </p:nvPr>
        </p:nvSpPr>
        <p:spPr/>
        <p:txBody>
          <a:bodyPr/>
          <a:lstStyle/>
          <a:p>
            <a:fld id="{4A4C55D3-80C2-40D0-AD82-A9B311009251}" type="slidenum">
              <a:rPr lang="en-US" smtClean="0"/>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3.14</a:t>
            </a:r>
            <a:r>
              <a:rPr lang="en-US" dirty="0" smtClean="0"/>
              <a:t> </a:t>
            </a:r>
            <a:r>
              <a:rPr lang="en-US" dirty="0"/>
              <a:t/>
            </a:r>
            <a:br>
              <a:rPr lang="en-US" dirty="0"/>
            </a:br>
            <a:r>
              <a:rPr lang="en-US" sz="1800" dirty="0" smtClean="0"/>
              <a:t> Query Transfers Receipts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Query Transfers Receipts Cont.:</a:t>
            </a:r>
          </a:p>
          <a:p>
            <a:endParaRPr lang="en-US" sz="1200" b="1" u="sng" dirty="0" smtClean="0"/>
          </a:p>
        </p:txBody>
      </p:sp>
      <p:sp>
        <p:nvSpPr>
          <p:cNvPr id="12" name="TextBox 11"/>
          <p:cNvSpPr txBox="1"/>
          <p:nvPr/>
        </p:nvSpPr>
        <p:spPr>
          <a:xfrm>
            <a:off x="381000" y="2514602"/>
            <a:ext cx="6019800" cy="461665"/>
          </a:xfrm>
          <a:prstGeom prst="rect">
            <a:avLst/>
          </a:prstGeom>
          <a:noFill/>
        </p:spPr>
        <p:txBody>
          <a:bodyPr wrap="square" rtlCol="0">
            <a:spAutoFit/>
          </a:bodyPr>
          <a:lstStyle/>
          <a:p>
            <a:r>
              <a:rPr lang="en-US" sz="1200" dirty="0" smtClean="0"/>
              <a:t>Scroll to the right to display additional source information.</a:t>
            </a:r>
          </a:p>
          <a:p>
            <a:r>
              <a:rPr lang="en-US" sz="1200" dirty="0" smtClean="0"/>
              <a:t> </a:t>
            </a:r>
            <a:endParaRPr lang="en-US" sz="1200" dirty="0"/>
          </a:p>
        </p:txBody>
      </p:sp>
      <p:sp>
        <p:nvSpPr>
          <p:cNvPr id="13" name="TextBox 12"/>
          <p:cNvSpPr txBox="1"/>
          <p:nvPr/>
        </p:nvSpPr>
        <p:spPr>
          <a:xfrm>
            <a:off x="457200" y="5410202"/>
            <a:ext cx="6019800" cy="461665"/>
          </a:xfrm>
          <a:prstGeom prst="rect">
            <a:avLst/>
          </a:prstGeom>
          <a:noFill/>
        </p:spPr>
        <p:txBody>
          <a:bodyPr wrap="square" rtlCol="0">
            <a:spAutoFit/>
          </a:bodyPr>
          <a:lstStyle/>
          <a:p>
            <a:pPr marL="228600" indent="-228600">
              <a:buFont typeface="+mj-lt"/>
              <a:buAutoNum type="arabicPeriod" startAt="3"/>
            </a:pPr>
            <a:r>
              <a:rPr lang="en-US" sz="1200" dirty="0" smtClean="0"/>
              <a:t>To view the Sources in a shipment, click on the </a:t>
            </a:r>
            <a:r>
              <a:rPr lang="en-US" sz="1200" b="1" dirty="0" smtClean="0"/>
              <a:t>Source</a:t>
            </a:r>
            <a:r>
              <a:rPr lang="en-US" sz="1200" dirty="0" smtClean="0"/>
              <a:t> link (in the far right column).    </a:t>
            </a:r>
            <a:endParaRPr lang="en-US" sz="1200" dirty="0"/>
          </a:p>
        </p:txBody>
      </p:sp>
      <p:pic>
        <p:nvPicPr>
          <p:cNvPr id="75778" name="Picture 2" descr="Query Transfers and Receipts 2"/>
          <p:cNvPicPr>
            <a:picLocks noChangeAspect="1" noChangeArrowheads="1"/>
          </p:cNvPicPr>
          <p:nvPr/>
        </p:nvPicPr>
        <p:blipFill>
          <a:blip r:embed="rId5" cstate="print"/>
          <a:srcRect/>
          <a:stretch>
            <a:fillRect/>
          </a:stretch>
        </p:blipFill>
        <p:spPr bwMode="auto">
          <a:xfrm>
            <a:off x="457201" y="2895602"/>
            <a:ext cx="6159500" cy="2349500"/>
          </a:xfrm>
          <a:prstGeom prst="rect">
            <a:avLst/>
          </a:prstGeom>
          <a:noFill/>
          <a:ln w="9525">
            <a:noFill/>
            <a:miter lim="800000"/>
            <a:headEnd/>
            <a:tailEnd/>
          </a:ln>
        </p:spPr>
      </p:pic>
      <p:pic>
        <p:nvPicPr>
          <p:cNvPr id="75779" name="Picture 3" descr="Query Transfers and Receipts 3"/>
          <p:cNvPicPr>
            <a:picLocks noChangeAspect="1" noChangeArrowheads="1"/>
          </p:cNvPicPr>
          <p:nvPr/>
        </p:nvPicPr>
        <p:blipFill>
          <a:blip r:embed="rId6" cstate="print"/>
          <a:srcRect/>
          <a:stretch>
            <a:fillRect/>
          </a:stretch>
        </p:blipFill>
        <p:spPr bwMode="auto">
          <a:xfrm>
            <a:off x="2438401" y="5791202"/>
            <a:ext cx="2463800" cy="2501900"/>
          </a:xfrm>
          <a:prstGeom prst="rect">
            <a:avLst/>
          </a:prstGeom>
          <a:noFill/>
          <a:ln w="9525">
            <a:noFill/>
            <a:miter lim="800000"/>
            <a:headEnd/>
            <a:tailEnd/>
          </a:ln>
        </p:spPr>
      </p:pic>
      <p:sp>
        <p:nvSpPr>
          <p:cNvPr id="15" name="Slide Number Placeholder 14"/>
          <p:cNvSpPr>
            <a:spLocks noGrp="1"/>
          </p:cNvSpPr>
          <p:nvPr>
            <p:ph type="sldNum" sz="quarter" idx="12"/>
          </p:nvPr>
        </p:nvSpPr>
        <p:spPr/>
        <p:txBody>
          <a:bodyPr/>
          <a:lstStyle/>
          <a:p>
            <a:fld id="{4A4C55D3-80C2-40D0-AD82-A9B311009251}" type="slidenum">
              <a:rPr lang="en-US" smtClean="0"/>
              <a:pPr/>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3.14</a:t>
            </a:r>
            <a:r>
              <a:rPr lang="en-US" dirty="0" smtClean="0"/>
              <a:t> </a:t>
            </a:r>
            <a:r>
              <a:rPr lang="en-US" dirty="0"/>
              <a:t/>
            </a:r>
            <a:br>
              <a:rPr lang="en-US" dirty="0"/>
            </a:br>
            <a:r>
              <a:rPr lang="en-US" sz="1800" dirty="0" smtClean="0"/>
              <a:t> Query Transfers Receipts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Query Transfers Receipts Cont.:</a:t>
            </a:r>
          </a:p>
          <a:p>
            <a:endParaRPr lang="en-US" sz="1200" b="1" u="sng" dirty="0" smtClean="0"/>
          </a:p>
        </p:txBody>
      </p:sp>
      <p:sp>
        <p:nvSpPr>
          <p:cNvPr id="12" name="TextBox 11"/>
          <p:cNvSpPr txBox="1"/>
          <p:nvPr/>
        </p:nvSpPr>
        <p:spPr>
          <a:xfrm>
            <a:off x="381000" y="2514602"/>
            <a:ext cx="6019800" cy="461665"/>
          </a:xfrm>
          <a:prstGeom prst="rect">
            <a:avLst/>
          </a:prstGeom>
          <a:noFill/>
        </p:spPr>
        <p:txBody>
          <a:bodyPr wrap="square" rtlCol="0">
            <a:spAutoFit/>
          </a:bodyPr>
          <a:lstStyle/>
          <a:p>
            <a:r>
              <a:rPr lang="en-US" sz="1200" dirty="0" smtClean="0"/>
              <a:t>The Query Transfers and Receipts – Source Detail window will appear..</a:t>
            </a:r>
          </a:p>
          <a:p>
            <a:r>
              <a:rPr lang="en-US" sz="1200" dirty="0" smtClean="0"/>
              <a:t> </a:t>
            </a:r>
            <a:endParaRPr lang="en-US" sz="1200" dirty="0"/>
          </a:p>
        </p:txBody>
      </p:sp>
      <p:sp>
        <p:nvSpPr>
          <p:cNvPr id="13" name="TextBox 12"/>
          <p:cNvSpPr txBox="1"/>
          <p:nvPr/>
        </p:nvSpPr>
        <p:spPr>
          <a:xfrm>
            <a:off x="304800" y="4343402"/>
            <a:ext cx="6019800" cy="1200329"/>
          </a:xfrm>
          <a:prstGeom prst="rect">
            <a:avLst/>
          </a:prstGeom>
          <a:noFill/>
        </p:spPr>
        <p:txBody>
          <a:bodyPr wrap="square" rtlCol="0">
            <a:spAutoFit/>
          </a:bodyPr>
          <a:lstStyle/>
          <a:p>
            <a:pPr marL="228600" indent="-228600">
              <a:buFont typeface="+mj-lt"/>
              <a:buAutoNum type="arabicPeriod" startAt="4"/>
            </a:pPr>
            <a:r>
              <a:rPr lang="en-US" sz="1200" dirty="0" smtClean="0"/>
              <a:t>After reviewing the source information, click the </a:t>
            </a:r>
            <a:r>
              <a:rPr lang="en-US" sz="1200" b="1" dirty="0" smtClean="0"/>
              <a:t>Previous</a:t>
            </a:r>
            <a:r>
              <a:rPr lang="en-US" sz="1200" dirty="0" smtClean="0"/>
              <a:t> button to return to the Search Results screen. </a:t>
            </a:r>
          </a:p>
          <a:p>
            <a:pPr marL="228600" indent="-228600"/>
            <a:endParaRPr lang="en-US" sz="1200" dirty="0" smtClean="0"/>
          </a:p>
          <a:p>
            <a:pPr marL="228600" indent="-228600">
              <a:buFont typeface="+mj-lt"/>
              <a:buAutoNum type="arabicPeriod" startAt="5"/>
            </a:pPr>
            <a:r>
              <a:rPr lang="en-US" sz="1200" dirty="0" smtClean="0"/>
              <a:t>After reviewing the Search Results, click the </a:t>
            </a:r>
            <a:r>
              <a:rPr lang="en-US" sz="1200" b="1" dirty="0" smtClean="0"/>
              <a:t>Back to Menu</a:t>
            </a:r>
            <a:r>
              <a:rPr lang="en-US" sz="1200" dirty="0" smtClean="0"/>
              <a:t> button to return to the NSTS Main Menu.</a:t>
            </a:r>
          </a:p>
          <a:p>
            <a:r>
              <a:rPr lang="en-US" sz="1200" dirty="0" smtClean="0"/>
              <a:t> </a:t>
            </a:r>
          </a:p>
        </p:txBody>
      </p:sp>
      <p:pic>
        <p:nvPicPr>
          <p:cNvPr id="76802" name="Picture 2" descr="Query Transfers and Receipts 4"/>
          <p:cNvPicPr>
            <a:picLocks noChangeAspect="1" noChangeArrowheads="1"/>
          </p:cNvPicPr>
          <p:nvPr/>
        </p:nvPicPr>
        <p:blipFill>
          <a:blip r:embed="rId5" cstate="print"/>
          <a:srcRect/>
          <a:stretch>
            <a:fillRect/>
          </a:stretch>
        </p:blipFill>
        <p:spPr bwMode="auto">
          <a:xfrm>
            <a:off x="304801" y="2895600"/>
            <a:ext cx="6159500" cy="1244600"/>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A4C55D3-80C2-40D0-AD82-A9B311009251}" type="slidenum">
              <a:rPr lang="en-US" smtClean="0"/>
              <a:pPr/>
              <a:t>71</a:t>
            </a:fld>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3.15</a:t>
            </a:r>
            <a:r>
              <a:rPr lang="en-US" dirty="0" smtClean="0"/>
              <a:t> </a:t>
            </a:r>
            <a:r>
              <a:rPr lang="en-US" dirty="0"/>
              <a:t/>
            </a:r>
            <a:br>
              <a:rPr lang="en-US" dirty="0"/>
            </a:br>
            <a:r>
              <a:rPr lang="en-US" sz="1800" dirty="0" smtClean="0"/>
              <a:t>Review Pending Transfers</a:t>
            </a:r>
            <a:endParaRPr lang="en-US" sz="1800" dirty="0"/>
          </a:p>
        </p:txBody>
      </p:sp>
      <p:sp>
        <p:nvSpPr>
          <p:cNvPr id="55" name="TextBox 54"/>
          <p:cNvSpPr txBox="1"/>
          <p:nvPr/>
        </p:nvSpPr>
        <p:spPr>
          <a:xfrm>
            <a:off x="304800" y="2133603"/>
            <a:ext cx="6248400" cy="769441"/>
          </a:xfrm>
          <a:prstGeom prst="rect">
            <a:avLst/>
          </a:prstGeom>
          <a:noFill/>
        </p:spPr>
        <p:txBody>
          <a:bodyPr wrap="square" rtlCol="0">
            <a:spAutoFit/>
          </a:bodyPr>
          <a:lstStyle/>
          <a:p>
            <a:r>
              <a:rPr lang="en-US" sz="1100" dirty="0" smtClean="0"/>
              <a:t>The NRC Staff, Agreement State Staff, and DOE Staff need the ability to view a list of pending or overdue transfers.  The Review Pending Transfers functionality enables the user to view details about overdue/pending transfers, as well as the sources within the shipment.  The user is also able to use search criteria to narrow/specify results.  </a:t>
            </a:r>
            <a:endParaRPr lang="en-US" sz="11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3.15</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I would like to know how many and which licenses in my agency currently have overdue transfers</a:t>
            </a:r>
            <a:endParaRPr lang="en-US" sz="1100" dirty="0"/>
          </a:p>
        </p:txBody>
      </p:sp>
      <p:sp>
        <p:nvSpPr>
          <p:cNvPr id="26" name="TextBox 25"/>
          <p:cNvSpPr txBox="1"/>
          <p:nvPr/>
        </p:nvSpPr>
        <p:spPr>
          <a:xfrm>
            <a:off x="3276600" y="4648200"/>
            <a:ext cx="2895600" cy="1754326"/>
          </a:xfrm>
          <a:prstGeom prst="rect">
            <a:avLst/>
          </a:prstGeom>
          <a:noFill/>
        </p:spPr>
        <p:txBody>
          <a:bodyPr wrap="square" rtlCol="0">
            <a:spAutoFit/>
          </a:bodyPr>
          <a:lstStyle/>
          <a:p>
            <a:pPr>
              <a:buFont typeface="Arial" pitchFamily="34" charset="0"/>
              <a:buChar char="•"/>
            </a:pPr>
            <a:r>
              <a:rPr lang="en-US" sz="1200" dirty="0" smtClean="0"/>
              <a:t>Under Transfer Management, click the </a:t>
            </a:r>
            <a:r>
              <a:rPr lang="en-US" sz="1200" b="1" dirty="0" smtClean="0"/>
              <a:t>Review Pending Transfers</a:t>
            </a:r>
            <a:r>
              <a:rPr lang="en-US" sz="1200" dirty="0" smtClean="0"/>
              <a:t> link.</a:t>
            </a:r>
          </a:p>
          <a:p>
            <a:pPr>
              <a:buFont typeface="Arial" pitchFamily="34" charset="0"/>
              <a:buChar char="•"/>
            </a:pPr>
            <a:endParaRPr lang="en-US" sz="1200" dirty="0" smtClean="0"/>
          </a:p>
          <a:p>
            <a:pPr>
              <a:buFont typeface="Arial" pitchFamily="34" charset="0"/>
              <a:buChar char="•"/>
            </a:pPr>
            <a:r>
              <a:rPr lang="en-US" sz="1200" dirty="0" smtClean="0"/>
              <a:t>Apply search criteria</a:t>
            </a:r>
          </a:p>
          <a:p>
            <a:pPr>
              <a:buFont typeface="Arial" pitchFamily="34" charset="0"/>
              <a:buChar char="•"/>
            </a:pPr>
            <a:endParaRPr lang="en-US" sz="1200" dirty="0" smtClean="0"/>
          </a:p>
          <a:p>
            <a:pPr>
              <a:buFont typeface="Arial" pitchFamily="34" charset="0"/>
              <a:buChar char="•"/>
            </a:pPr>
            <a:r>
              <a:rPr lang="en-US" sz="1200" dirty="0" smtClean="0"/>
              <a:t>Review results </a:t>
            </a:r>
          </a:p>
          <a:p>
            <a:pPr>
              <a:buFont typeface="Arial" pitchFamily="34" charset="0"/>
              <a:buChar char="•"/>
            </a:pPr>
            <a:endParaRPr lang="en-US" sz="1200" dirty="0" smtClean="0"/>
          </a:p>
          <a:p>
            <a:endParaRPr lang="en-US" sz="1200" dirty="0" smtClean="0"/>
          </a:p>
          <a:p>
            <a:endParaRPr lang="en-US" sz="1200" dirty="0" smtClean="0"/>
          </a:p>
        </p:txBody>
      </p:sp>
      <p:sp>
        <p:nvSpPr>
          <p:cNvPr id="20" name="Slide Number Placeholder 19"/>
          <p:cNvSpPr>
            <a:spLocks noGrp="1"/>
          </p:cNvSpPr>
          <p:nvPr>
            <p:ph type="sldNum" sz="quarter" idx="12"/>
          </p:nvPr>
        </p:nvSpPr>
        <p:spPr/>
        <p:txBody>
          <a:bodyPr/>
          <a:lstStyle/>
          <a:p>
            <a:fld id="{4A4C55D3-80C2-40D0-AD82-A9B311009251}" type="slidenum">
              <a:rPr lang="en-US" smtClean="0"/>
              <a:pPr/>
              <a:t>72</a:t>
            </a:fld>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3.15</a:t>
            </a:r>
            <a:r>
              <a:rPr lang="en-US" dirty="0" smtClean="0"/>
              <a:t> </a:t>
            </a:r>
            <a:r>
              <a:rPr lang="en-US" dirty="0"/>
              <a:t/>
            </a:r>
            <a:br>
              <a:rPr lang="en-US" dirty="0"/>
            </a:br>
            <a:r>
              <a:rPr lang="en-US" sz="1800" dirty="0" smtClean="0"/>
              <a:t> Review Pending Transfers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Review Pending Transfers :</a:t>
            </a:r>
          </a:p>
          <a:p>
            <a:endParaRPr lang="en-US" sz="1200" b="1" u="sng" dirty="0" smtClean="0"/>
          </a:p>
        </p:txBody>
      </p:sp>
      <p:sp>
        <p:nvSpPr>
          <p:cNvPr id="12" name="TextBox 11"/>
          <p:cNvSpPr txBox="1"/>
          <p:nvPr/>
        </p:nvSpPr>
        <p:spPr>
          <a:xfrm>
            <a:off x="381000" y="2514604"/>
            <a:ext cx="6019800" cy="646331"/>
          </a:xfrm>
          <a:prstGeom prst="rect">
            <a:avLst/>
          </a:prstGeom>
          <a:noFill/>
        </p:spPr>
        <p:txBody>
          <a:bodyPr wrap="square" rtlCol="0">
            <a:spAutoFit/>
          </a:bodyPr>
          <a:lstStyle/>
          <a:p>
            <a:pPr marL="228600" indent="-228600">
              <a:buFont typeface="+mj-lt"/>
              <a:buAutoNum type="arabicPeriod"/>
            </a:pPr>
            <a:r>
              <a:rPr lang="en-US" sz="1200" dirty="0" smtClean="0"/>
              <a:t>From the NSTS Main Menu, under Transfer Management, click the </a:t>
            </a:r>
            <a:r>
              <a:rPr lang="en-US" sz="1200" b="1" dirty="0" smtClean="0"/>
              <a:t>Review Pending Transfers</a:t>
            </a:r>
            <a:r>
              <a:rPr lang="en-US" sz="1200" dirty="0" smtClean="0"/>
              <a:t> link.  The Review Pending/Overdue Transfers search criteria window appears: </a:t>
            </a:r>
            <a:endParaRPr lang="en-US" sz="1200" dirty="0"/>
          </a:p>
        </p:txBody>
      </p:sp>
      <p:pic>
        <p:nvPicPr>
          <p:cNvPr id="14" name="Picture 13" descr="Review Pending_Overdue Transfers_1"/>
          <p:cNvPicPr/>
          <p:nvPr/>
        </p:nvPicPr>
        <p:blipFill>
          <a:blip r:embed="rId5" cstate="print"/>
          <a:srcRect/>
          <a:stretch>
            <a:fillRect/>
          </a:stretch>
        </p:blipFill>
        <p:spPr bwMode="auto">
          <a:xfrm>
            <a:off x="685800" y="3276600"/>
            <a:ext cx="5410200" cy="4648200"/>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4A4C55D3-80C2-40D0-AD82-A9B311009251}" type="slidenum">
              <a:rPr lang="en-US" smtClean="0"/>
              <a:pPr/>
              <a:t>73</a:t>
            </a:fld>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3.15</a:t>
            </a:r>
            <a:r>
              <a:rPr lang="en-US" dirty="0" smtClean="0"/>
              <a:t> </a:t>
            </a:r>
            <a:r>
              <a:rPr lang="en-US" dirty="0"/>
              <a:t/>
            </a:r>
            <a:br>
              <a:rPr lang="en-US" dirty="0"/>
            </a:br>
            <a:r>
              <a:rPr lang="en-US" sz="1800" dirty="0" smtClean="0"/>
              <a:t> Review Pending Transfers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Pending Transfers Cont.:</a:t>
            </a:r>
          </a:p>
          <a:p>
            <a:endParaRPr lang="en-US" sz="1200" b="1" u="sng" dirty="0" smtClean="0"/>
          </a:p>
        </p:txBody>
      </p:sp>
      <p:sp>
        <p:nvSpPr>
          <p:cNvPr id="12" name="TextBox 11"/>
          <p:cNvSpPr txBox="1"/>
          <p:nvPr/>
        </p:nvSpPr>
        <p:spPr>
          <a:xfrm>
            <a:off x="381000" y="2514604"/>
            <a:ext cx="6019800" cy="1015663"/>
          </a:xfrm>
          <a:prstGeom prst="rect">
            <a:avLst/>
          </a:prstGeom>
          <a:noFill/>
        </p:spPr>
        <p:txBody>
          <a:bodyPr wrap="square" rtlCol="0">
            <a:spAutoFit/>
          </a:bodyPr>
          <a:lstStyle/>
          <a:p>
            <a:pPr marL="228600" indent="-228600">
              <a:buFont typeface="+mj-lt"/>
              <a:buAutoNum type="arabicPeriod" startAt="2"/>
            </a:pPr>
            <a:r>
              <a:rPr lang="en-US" sz="1200" dirty="0" smtClean="0"/>
              <a:t>After entering the search criteria, select the </a:t>
            </a:r>
            <a:r>
              <a:rPr lang="en-US" sz="1200" b="1" dirty="0" smtClean="0"/>
              <a:t>Search</a:t>
            </a:r>
            <a:r>
              <a:rPr lang="en-US" sz="1200" dirty="0" smtClean="0"/>
              <a:t> button.  (If no criteria are selected, all shipments which the user is authorized to view will be displayed.)</a:t>
            </a:r>
          </a:p>
          <a:p>
            <a:pPr marL="228600" indent="-228600">
              <a:buFont typeface="+mj-lt"/>
              <a:buAutoNum type="arabicPeriod" startAt="2"/>
            </a:pPr>
            <a:endParaRPr lang="en-US" sz="1200" dirty="0" smtClean="0"/>
          </a:p>
          <a:p>
            <a:pPr marL="228600" indent="-228600"/>
            <a:r>
              <a:rPr lang="en-US" sz="1200" i="1" dirty="0" smtClean="0"/>
              <a:t>Scroll to the right to display additional source information.</a:t>
            </a:r>
          </a:p>
          <a:p>
            <a:pPr marL="228600" indent="-228600"/>
            <a:endParaRPr lang="en-US" sz="1200" dirty="0"/>
          </a:p>
        </p:txBody>
      </p:sp>
      <p:pic>
        <p:nvPicPr>
          <p:cNvPr id="11" name="Picture 10" descr="Review Pending_Overdue Transfers_2"/>
          <p:cNvPicPr/>
          <p:nvPr/>
        </p:nvPicPr>
        <p:blipFill>
          <a:blip r:embed="rId5" cstate="print"/>
          <a:srcRect/>
          <a:stretch>
            <a:fillRect/>
          </a:stretch>
        </p:blipFill>
        <p:spPr bwMode="auto">
          <a:xfrm>
            <a:off x="304800" y="3429000"/>
            <a:ext cx="6172200" cy="1143000"/>
          </a:xfrm>
          <a:prstGeom prst="rect">
            <a:avLst/>
          </a:prstGeom>
          <a:noFill/>
          <a:ln w="9525">
            <a:noFill/>
            <a:miter lim="800000"/>
            <a:headEnd/>
            <a:tailEnd/>
          </a:ln>
        </p:spPr>
      </p:pic>
      <p:sp>
        <p:nvSpPr>
          <p:cNvPr id="13" name="TextBox 12"/>
          <p:cNvSpPr txBox="1"/>
          <p:nvPr/>
        </p:nvSpPr>
        <p:spPr>
          <a:xfrm>
            <a:off x="533400" y="4800603"/>
            <a:ext cx="5791200" cy="276999"/>
          </a:xfrm>
          <a:prstGeom prst="rect">
            <a:avLst/>
          </a:prstGeom>
          <a:noFill/>
        </p:spPr>
        <p:txBody>
          <a:bodyPr wrap="square" rtlCol="0">
            <a:spAutoFit/>
          </a:bodyPr>
          <a:lstStyle/>
          <a:p>
            <a:r>
              <a:rPr lang="en-US" sz="1200" dirty="0" smtClean="0"/>
              <a:t>To view the Sources in a shipment, click the </a:t>
            </a:r>
            <a:r>
              <a:rPr lang="en-US" sz="1200" b="1" dirty="0" smtClean="0"/>
              <a:t>Source Details</a:t>
            </a:r>
            <a:r>
              <a:rPr lang="en-US" sz="1200" dirty="0" smtClean="0"/>
              <a:t> link.</a:t>
            </a:r>
            <a:endParaRPr lang="en-US" sz="1200" dirty="0"/>
          </a:p>
        </p:txBody>
      </p:sp>
      <p:pic>
        <p:nvPicPr>
          <p:cNvPr id="15" name="Picture 14" descr="Review Pending_Overdue Transfers_3"/>
          <p:cNvPicPr/>
          <p:nvPr/>
        </p:nvPicPr>
        <p:blipFill>
          <a:blip r:embed="rId6" cstate="print"/>
          <a:srcRect/>
          <a:stretch>
            <a:fillRect/>
          </a:stretch>
        </p:blipFill>
        <p:spPr bwMode="auto">
          <a:xfrm>
            <a:off x="914402" y="5181601"/>
            <a:ext cx="5057775" cy="1543051"/>
          </a:xfrm>
          <a:prstGeom prst="rect">
            <a:avLst/>
          </a:prstGeom>
          <a:noFill/>
          <a:ln w="9525">
            <a:noFill/>
            <a:miter lim="800000"/>
            <a:headEnd/>
            <a:tailEnd/>
          </a:ln>
        </p:spPr>
      </p:pic>
      <p:sp>
        <p:nvSpPr>
          <p:cNvPr id="16" name="TextBox 15"/>
          <p:cNvSpPr txBox="1"/>
          <p:nvPr/>
        </p:nvSpPr>
        <p:spPr>
          <a:xfrm>
            <a:off x="533400" y="6781801"/>
            <a:ext cx="5715000" cy="369332"/>
          </a:xfrm>
          <a:prstGeom prst="rect">
            <a:avLst/>
          </a:prstGeom>
          <a:noFill/>
        </p:spPr>
        <p:txBody>
          <a:bodyPr wrap="square" rtlCol="0">
            <a:spAutoFit/>
          </a:bodyPr>
          <a:lstStyle/>
          <a:p>
            <a:r>
              <a:rPr lang="en-US" dirty="0" smtClean="0"/>
              <a:t> </a:t>
            </a:r>
            <a:r>
              <a:rPr lang="en-US" sz="1200" dirty="0" smtClean="0"/>
              <a:t>The Review Pending/Overdue Transfers – Source Detail window will appear.</a:t>
            </a:r>
            <a:endParaRPr lang="en-US" dirty="0"/>
          </a:p>
        </p:txBody>
      </p:sp>
      <p:pic>
        <p:nvPicPr>
          <p:cNvPr id="17" name="Picture 16" descr="Review Pending_Overdue Transfers_4"/>
          <p:cNvPicPr/>
          <p:nvPr/>
        </p:nvPicPr>
        <p:blipFill>
          <a:blip r:embed="rId7" cstate="print"/>
          <a:srcRect/>
          <a:stretch>
            <a:fillRect/>
          </a:stretch>
        </p:blipFill>
        <p:spPr bwMode="auto">
          <a:xfrm>
            <a:off x="381001" y="7162802"/>
            <a:ext cx="6162675" cy="1200151"/>
          </a:xfrm>
          <a:prstGeom prst="rect">
            <a:avLst/>
          </a:prstGeom>
          <a:noFill/>
          <a:ln w="9525">
            <a:noFill/>
            <a:miter lim="800000"/>
            <a:headEnd/>
            <a:tailEnd/>
          </a:ln>
        </p:spPr>
      </p:pic>
      <p:sp>
        <p:nvSpPr>
          <p:cNvPr id="18" name="Slide Number Placeholder 17"/>
          <p:cNvSpPr>
            <a:spLocks noGrp="1"/>
          </p:cNvSpPr>
          <p:nvPr>
            <p:ph type="sldNum" sz="quarter" idx="12"/>
          </p:nvPr>
        </p:nvSpPr>
        <p:spPr/>
        <p:txBody>
          <a:bodyPr/>
          <a:lstStyle/>
          <a:p>
            <a:fld id="{4A4C55D3-80C2-40D0-AD82-A9B311009251}" type="slidenum">
              <a:rPr lang="en-US" smtClean="0"/>
              <a:pPr/>
              <a:t>74</a:t>
            </a:fld>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3.15</a:t>
            </a:r>
            <a:r>
              <a:rPr lang="en-US" dirty="0" smtClean="0"/>
              <a:t> </a:t>
            </a:r>
            <a:r>
              <a:rPr lang="en-US" dirty="0"/>
              <a:t/>
            </a:r>
            <a:br>
              <a:rPr lang="en-US" dirty="0"/>
            </a:br>
            <a:r>
              <a:rPr lang="en-US" sz="1800" dirty="0" smtClean="0"/>
              <a:t> Review Pending Transfers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Review Pending Transfers Cont.:</a:t>
            </a:r>
          </a:p>
          <a:p>
            <a:endParaRPr lang="en-US" sz="1200" b="1" u="sng" dirty="0" smtClean="0"/>
          </a:p>
        </p:txBody>
      </p:sp>
      <p:sp>
        <p:nvSpPr>
          <p:cNvPr id="12" name="TextBox 11"/>
          <p:cNvSpPr txBox="1"/>
          <p:nvPr/>
        </p:nvSpPr>
        <p:spPr>
          <a:xfrm>
            <a:off x="381000" y="2514602"/>
            <a:ext cx="6019800" cy="1938992"/>
          </a:xfrm>
          <a:prstGeom prst="rect">
            <a:avLst/>
          </a:prstGeom>
          <a:noFill/>
        </p:spPr>
        <p:txBody>
          <a:bodyPr wrap="square" rtlCol="0">
            <a:spAutoFit/>
          </a:bodyPr>
          <a:lstStyle/>
          <a:p>
            <a:pPr marL="228600" indent="-228600">
              <a:buFont typeface="+mj-lt"/>
              <a:buAutoNum type="arabicPeriod" startAt="3"/>
            </a:pPr>
            <a:r>
              <a:rPr lang="en-US" sz="1200" dirty="0" smtClean="0"/>
              <a:t>After reviewing the source information, click the </a:t>
            </a:r>
            <a:r>
              <a:rPr lang="en-US" sz="1200" b="1" dirty="0" smtClean="0"/>
              <a:t>Previous</a:t>
            </a:r>
            <a:r>
              <a:rPr lang="en-US" sz="1200" dirty="0" smtClean="0"/>
              <a:t> button to return to the Search Results screen.</a:t>
            </a:r>
          </a:p>
          <a:p>
            <a:pPr marL="228600" indent="-228600">
              <a:buFont typeface="+mj-lt"/>
              <a:buAutoNum type="arabicPeriod" startAt="3"/>
            </a:pPr>
            <a:endParaRPr lang="en-US" sz="1200" dirty="0" smtClean="0"/>
          </a:p>
          <a:p>
            <a:pPr marL="228600" indent="-228600">
              <a:buFont typeface="+mj-lt"/>
              <a:buAutoNum type="arabicPeriod" startAt="3"/>
            </a:pPr>
            <a:r>
              <a:rPr lang="en-US" sz="1200" dirty="0" smtClean="0"/>
              <a:t>If an alert has been generated for a shipment, the details may be viewed by clicking on </a:t>
            </a:r>
            <a:r>
              <a:rPr lang="en-US" sz="1200" b="1" dirty="0" smtClean="0"/>
              <a:t>Alert Details</a:t>
            </a:r>
            <a:r>
              <a:rPr lang="en-US" sz="1200" dirty="0" smtClean="0"/>
              <a:t> (in the far right column).  After reviewing the alert details, click the </a:t>
            </a:r>
            <a:r>
              <a:rPr lang="en-US" sz="1200" b="1" dirty="0" smtClean="0"/>
              <a:t>Previous</a:t>
            </a:r>
            <a:r>
              <a:rPr lang="en-US" sz="1200" dirty="0" smtClean="0"/>
              <a:t> button to return to the Search Results screen.</a:t>
            </a:r>
          </a:p>
          <a:p>
            <a:pPr marL="228600" indent="-228600"/>
            <a:r>
              <a:rPr lang="en-US" sz="1200" dirty="0" smtClean="0"/>
              <a:t> </a:t>
            </a:r>
          </a:p>
          <a:p>
            <a:pPr marL="228600" indent="-228600">
              <a:buFont typeface="+mj-lt"/>
              <a:buAutoNum type="arabicPeriod" startAt="5"/>
            </a:pPr>
            <a:r>
              <a:rPr lang="en-US" sz="1200" dirty="0" smtClean="0"/>
              <a:t>After reviewing the Search Results, click the </a:t>
            </a:r>
            <a:r>
              <a:rPr lang="en-US" sz="1200" b="1" dirty="0" smtClean="0"/>
              <a:t>Back to Menu</a:t>
            </a:r>
            <a:r>
              <a:rPr lang="en-US" sz="1200" dirty="0" smtClean="0"/>
              <a:t> button to return to the NSTS Main Menu.</a:t>
            </a:r>
          </a:p>
          <a:p>
            <a:pPr marL="228600" indent="-228600"/>
            <a:endParaRPr lang="en-US" sz="1200"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75</a:t>
            </a:fld>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3.16</a:t>
            </a:r>
            <a:r>
              <a:rPr lang="en-US" dirty="0" smtClean="0"/>
              <a:t> </a:t>
            </a:r>
            <a:r>
              <a:rPr lang="en-US" dirty="0"/>
              <a:t/>
            </a:r>
            <a:br>
              <a:rPr lang="en-US" dirty="0"/>
            </a:br>
            <a:r>
              <a:rPr lang="en-US" sz="1800" dirty="0" smtClean="0"/>
              <a:t>Record Import Notifications</a:t>
            </a:r>
            <a:endParaRPr lang="en-US" sz="1800" dirty="0"/>
          </a:p>
        </p:txBody>
      </p:sp>
      <p:sp>
        <p:nvSpPr>
          <p:cNvPr id="55" name="TextBox 54"/>
          <p:cNvSpPr txBox="1"/>
          <p:nvPr/>
        </p:nvSpPr>
        <p:spPr>
          <a:xfrm>
            <a:off x="304800" y="2133604"/>
            <a:ext cx="6248400" cy="769441"/>
          </a:xfrm>
          <a:prstGeom prst="rect">
            <a:avLst/>
          </a:prstGeom>
          <a:noFill/>
        </p:spPr>
        <p:txBody>
          <a:bodyPr wrap="square" rtlCol="0">
            <a:spAutoFit/>
          </a:bodyPr>
          <a:lstStyle/>
          <a:p>
            <a:r>
              <a:rPr lang="en-US" sz="1100" dirty="0" smtClean="0"/>
              <a:t>According to the IAEA Code of Conduct, exporting companies shall notify the importing countries for Category 1 or Category 2 Sources.   The NRC receives and records Import Notifications.  The Record Import Notifications functionality enables the user to record this information in the NSTS.</a:t>
            </a:r>
          </a:p>
          <a:p>
            <a:r>
              <a:rPr lang="en-US" sz="1100" dirty="0" smtClean="0"/>
              <a:t> </a:t>
            </a:r>
            <a:endParaRPr lang="en-US" sz="11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3.16</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can I update NSTS with an Import Notification?</a:t>
            </a:r>
            <a:endParaRPr lang="en-US" sz="1100" dirty="0"/>
          </a:p>
        </p:txBody>
      </p:sp>
      <p:sp>
        <p:nvSpPr>
          <p:cNvPr id="26" name="TextBox 25"/>
          <p:cNvSpPr txBox="1"/>
          <p:nvPr/>
        </p:nvSpPr>
        <p:spPr>
          <a:xfrm>
            <a:off x="3200400" y="4343400"/>
            <a:ext cx="2895600" cy="2677656"/>
          </a:xfrm>
          <a:prstGeom prst="rect">
            <a:avLst/>
          </a:prstGeom>
          <a:noFill/>
        </p:spPr>
        <p:txBody>
          <a:bodyPr wrap="square" rtlCol="0">
            <a:spAutoFit/>
          </a:bodyPr>
          <a:lstStyle/>
          <a:p>
            <a:pPr>
              <a:buFont typeface="Arial" pitchFamily="34" charset="0"/>
              <a:buChar char="•"/>
            </a:pPr>
            <a:r>
              <a:rPr lang="en-US" sz="1200" dirty="0" smtClean="0"/>
              <a:t>Under Transfer Management, click the </a:t>
            </a:r>
            <a:r>
              <a:rPr lang="en-US" sz="1200" b="1" dirty="0" smtClean="0"/>
              <a:t>Record Import Notifications</a:t>
            </a:r>
            <a:r>
              <a:rPr lang="en-US" sz="1200" dirty="0" smtClean="0"/>
              <a:t> link.</a:t>
            </a:r>
          </a:p>
          <a:p>
            <a:pPr>
              <a:buFont typeface="Arial" pitchFamily="34" charset="0"/>
              <a:buChar char="•"/>
            </a:pPr>
            <a:endParaRPr lang="en-US" sz="1200" dirty="0" smtClean="0"/>
          </a:p>
          <a:p>
            <a:pPr>
              <a:buFont typeface="Arial" pitchFamily="34" charset="0"/>
              <a:buChar char="•"/>
            </a:pPr>
            <a:r>
              <a:rPr lang="en-US" sz="1200" dirty="0" smtClean="0"/>
              <a:t>Enter the import , recipient, end -use location, date,  aggregated isotope, and source information</a:t>
            </a:r>
          </a:p>
          <a:p>
            <a:pPr>
              <a:buFont typeface="Arial" pitchFamily="34" charset="0"/>
              <a:buChar char="•"/>
            </a:pPr>
            <a:endParaRPr lang="en-US" sz="1200" dirty="0" smtClean="0"/>
          </a:p>
          <a:p>
            <a:pPr>
              <a:buFont typeface="Arial" pitchFamily="34" charset="0"/>
              <a:buChar char="•"/>
            </a:pPr>
            <a:r>
              <a:rPr lang="en-US" sz="1200" dirty="0" smtClean="0"/>
              <a:t>Save</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20" name="Slide Number Placeholder 19"/>
          <p:cNvSpPr>
            <a:spLocks noGrp="1"/>
          </p:cNvSpPr>
          <p:nvPr>
            <p:ph type="sldNum" sz="quarter" idx="12"/>
          </p:nvPr>
        </p:nvSpPr>
        <p:spPr/>
        <p:txBody>
          <a:bodyPr/>
          <a:lstStyle/>
          <a:p>
            <a:fld id="{4A4C55D3-80C2-40D0-AD82-A9B311009251}" type="slidenum">
              <a:rPr lang="en-US" smtClean="0"/>
              <a:pPr/>
              <a:t>76</a:t>
            </a:fld>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3.16</a:t>
            </a:r>
            <a:r>
              <a:rPr lang="en-US" dirty="0" smtClean="0"/>
              <a:t> </a:t>
            </a:r>
            <a:r>
              <a:rPr lang="en-US" dirty="0"/>
              <a:t/>
            </a:r>
            <a:br>
              <a:rPr lang="en-US" dirty="0"/>
            </a:br>
            <a:r>
              <a:rPr lang="en-US" sz="1800" dirty="0" smtClean="0"/>
              <a:t> Record Import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Record Import Notifications:</a:t>
            </a:r>
          </a:p>
          <a:p>
            <a:endParaRPr lang="en-US" sz="1200" b="1" u="sng" dirty="0" smtClean="0"/>
          </a:p>
        </p:txBody>
      </p:sp>
      <p:sp>
        <p:nvSpPr>
          <p:cNvPr id="12" name="TextBox 11"/>
          <p:cNvSpPr txBox="1"/>
          <p:nvPr/>
        </p:nvSpPr>
        <p:spPr>
          <a:xfrm>
            <a:off x="381000" y="2514600"/>
            <a:ext cx="6019800" cy="1200329"/>
          </a:xfrm>
          <a:prstGeom prst="rect">
            <a:avLst/>
          </a:prstGeom>
          <a:noFill/>
        </p:spPr>
        <p:txBody>
          <a:bodyPr wrap="square" rtlCol="0">
            <a:spAutoFit/>
          </a:bodyPr>
          <a:lstStyle/>
          <a:p>
            <a:pPr marL="228600" lvl="0" indent="-228600">
              <a:buFont typeface="+mj-lt"/>
              <a:buAutoNum type="arabicPeriod"/>
            </a:pPr>
            <a:r>
              <a:rPr lang="en-US" sz="1200" dirty="0" smtClean="0"/>
              <a:t>From the NSTS Main Menu, under Transfer Management, click the </a:t>
            </a:r>
            <a:r>
              <a:rPr lang="en-US" sz="1200" b="1" dirty="0" smtClean="0"/>
              <a:t>Record Import Notifications</a:t>
            </a:r>
            <a:r>
              <a:rPr lang="en-US" sz="1200" dirty="0" smtClean="0"/>
              <a:t> link.  The Record Import Notifications input form will be displayed.</a:t>
            </a:r>
          </a:p>
          <a:p>
            <a:pPr marL="228600" lvl="0" indent="-228600">
              <a:buFont typeface="+mj-lt"/>
              <a:buAutoNum type="arabicPeriod"/>
            </a:pPr>
            <a:endParaRPr lang="en-US" sz="1200" dirty="0" smtClean="0"/>
          </a:p>
          <a:p>
            <a:pPr marL="228600" lvl="0" indent="-228600"/>
            <a:r>
              <a:rPr lang="en-US" sz="1200" i="1" dirty="0" smtClean="0"/>
              <a:t>Enter the information from the import notification received from the exporting company.  Required fields are marked with a red asterisk.</a:t>
            </a:r>
          </a:p>
          <a:p>
            <a:pPr marL="228600" indent="-228600"/>
            <a:endParaRPr lang="en-US" sz="1200"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77</a:t>
            </a:fld>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3.16</a:t>
            </a:r>
            <a:r>
              <a:rPr lang="en-US" dirty="0" smtClean="0"/>
              <a:t> </a:t>
            </a:r>
            <a:r>
              <a:rPr lang="en-US" dirty="0"/>
              <a:t/>
            </a:r>
            <a:br>
              <a:rPr lang="en-US" dirty="0"/>
            </a:br>
            <a:r>
              <a:rPr lang="en-US" sz="1800" dirty="0" smtClean="0"/>
              <a:t> Record Import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Import Notifications Cont.:</a:t>
            </a:r>
          </a:p>
          <a:p>
            <a:endParaRPr lang="en-US" sz="1200" b="1" u="sng" dirty="0" smtClean="0"/>
          </a:p>
        </p:txBody>
      </p:sp>
      <p:pic>
        <p:nvPicPr>
          <p:cNvPr id="78850" name="Picture 2" descr="Record Import Notification 1"/>
          <p:cNvPicPr>
            <a:picLocks noChangeAspect="1" noChangeArrowheads="1"/>
          </p:cNvPicPr>
          <p:nvPr/>
        </p:nvPicPr>
        <p:blipFill>
          <a:blip r:embed="rId5" cstate="print"/>
          <a:srcRect/>
          <a:stretch>
            <a:fillRect/>
          </a:stretch>
        </p:blipFill>
        <p:spPr bwMode="auto">
          <a:xfrm>
            <a:off x="1676400" y="2438403"/>
            <a:ext cx="3810000" cy="5865479"/>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4A4C55D3-80C2-40D0-AD82-A9B311009251}" type="slidenum">
              <a:rPr lang="en-US" smtClean="0"/>
              <a:pPr/>
              <a:t>78</a:t>
            </a:fld>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3.16</a:t>
            </a:r>
            <a:r>
              <a:rPr lang="en-US" dirty="0" smtClean="0"/>
              <a:t> </a:t>
            </a:r>
            <a:r>
              <a:rPr lang="en-US" dirty="0"/>
              <a:t/>
            </a:r>
            <a:br>
              <a:rPr lang="en-US" dirty="0"/>
            </a:br>
            <a:r>
              <a:rPr lang="en-US" sz="1800" dirty="0" smtClean="0"/>
              <a:t> Record Import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Import Notifications Cont.:</a:t>
            </a:r>
          </a:p>
          <a:p>
            <a:endParaRPr lang="en-US" sz="1200" b="1" u="sng" dirty="0" smtClean="0"/>
          </a:p>
        </p:txBody>
      </p:sp>
      <p:sp>
        <p:nvSpPr>
          <p:cNvPr id="12" name="TextBox 11"/>
          <p:cNvSpPr txBox="1"/>
          <p:nvPr/>
        </p:nvSpPr>
        <p:spPr>
          <a:xfrm>
            <a:off x="381000" y="2514602"/>
            <a:ext cx="6019800" cy="461665"/>
          </a:xfrm>
          <a:prstGeom prst="rect">
            <a:avLst/>
          </a:prstGeom>
          <a:noFill/>
        </p:spPr>
        <p:txBody>
          <a:bodyPr wrap="square" rtlCol="0">
            <a:spAutoFit/>
          </a:bodyPr>
          <a:lstStyle/>
          <a:p>
            <a:pPr marL="228600" lvl="0" indent="-228600">
              <a:buFont typeface="+mj-lt"/>
              <a:buAutoNum type="arabicPeriod" startAt="2"/>
            </a:pPr>
            <a:r>
              <a:rPr lang="en-US" sz="1200" dirty="0" smtClean="0"/>
              <a:t>If the end-use locations are included in the notification, enter the number of locations to be described and click the Enter End-Use Location link.</a:t>
            </a:r>
            <a:endParaRPr lang="en-US" sz="1200" dirty="0"/>
          </a:p>
        </p:txBody>
      </p:sp>
      <p:pic>
        <p:nvPicPr>
          <p:cNvPr id="79874" name="Picture 2" descr="Record Import Notification 1a"/>
          <p:cNvPicPr>
            <a:picLocks noChangeAspect="1" noChangeArrowheads="1"/>
          </p:cNvPicPr>
          <p:nvPr/>
        </p:nvPicPr>
        <p:blipFill>
          <a:blip r:embed="rId5" cstate="print"/>
          <a:srcRect/>
          <a:stretch>
            <a:fillRect/>
          </a:stretch>
        </p:blipFill>
        <p:spPr bwMode="auto">
          <a:xfrm>
            <a:off x="228602" y="3048001"/>
            <a:ext cx="6162675" cy="1057275"/>
          </a:xfrm>
          <a:prstGeom prst="rect">
            <a:avLst/>
          </a:prstGeom>
          <a:noFill/>
          <a:ln w="9525">
            <a:noFill/>
            <a:miter lim="800000"/>
            <a:headEnd/>
            <a:tailEnd/>
          </a:ln>
        </p:spPr>
      </p:pic>
      <p:sp>
        <p:nvSpPr>
          <p:cNvPr id="11" name="TextBox 10"/>
          <p:cNvSpPr txBox="1"/>
          <p:nvPr/>
        </p:nvSpPr>
        <p:spPr>
          <a:xfrm>
            <a:off x="381000" y="4191003"/>
            <a:ext cx="6019800" cy="276999"/>
          </a:xfrm>
          <a:prstGeom prst="rect">
            <a:avLst/>
          </a:prstGeom>
          <a:noFill/>
        </p:spPr>
        <p:txBody>
          <a:bodyPr wrap="square" rtlCol="0">
            <a:spAutoFit/>
          </a:bodyPr>
          <a:lstStyle/>
          <a:p>
            <a:pPr marL="228600" lvl="0" indent="-228600"/>
            <a:r>
              <a:rPr lang="en-US" sz="1200" dirty="0" smtClean="0"/>
              <a:t>The Location Address form will be displayed.</a:t>
            </a:r>
            <a:endParaRPr lang="en-US" sz="1200" dirty="0"/>
          </a:p>
        </p:txBody>
      </p:sp>
      <p:pic>
        <p:nvPicPr>
          <p:cNvPr id="79875" name="Picture 3" descr="Record Import Notification 2"/>
          <p:cNvPicPr>
            <a:picLocks noChangeAspect="1" noChangeArrowheads="1"/>
          </p:cNvPicPr>
          <p:nvPr/>
        </p:nvPicPr>
        <p:blipFill>
          <a:blip r:embed="rId6" cstate="print"/>
          <a:srcRect/>
          <a:stretch>
            <a:fillRect/>
          </a:stretch>
        </p:blipFill>
        <p:spPr bwMode="auto">
          <a:xfrm>
            <a:off x="1143002" y="4572001"/>
            <a:ext cx="4752975" cy="2457451"/>
          </a:xfrm>
          <a:prstGeom prst="rect">
            <a:avLst/>
          </a:prstGeom>
          <a:noFill/>
          <a:ln w="9525">
            <a:noFill/>
            <a:miter lim="800000"/>
            <a:headEnd/>
            <a:tailEnd/>
          </a:ln>
        </p:spPr>
      </p:pic>
      <p:sp>
        <p:nvSpPr>
          <p:cNvPr id="13" name="TextBox 12"/>
          <p:cNvSpPr txBox="1"/>
          <p:nvPr/>
        </p:nvSpPr>
        <p:spPr>
          <a:xfrm>
            <a:off x="457200" y="7162802"/>
            <a:ext cx="6019800" cy="861775"/>
          </a:xfrm>
          <a:prstGeom prst="rect">
            <a:avLst/>
          </a:prstGeom>
          <a:noFill/>
        </p:spPr>
        <p:txBody>
          <a:bodyPr wrap="square" rtlCol="0">
            <a:spAutoFit/>
          </a:bodyPr>
          <a:lstStyle/>
          <a:p>
            <a:r>
              <a:rPr lang="en-US" sz="1200" dirty="0" smtClean="0"/>
              <a:t>After entering the address information, click </a:t>
            </a:r>
            <a:r>
              <a:rPr lang="en-US" sz="1200" b="1" dirty="0" smtClean="0"/>
              <a:t>Continue</a:t>
            </a:r>
            <a:r>
              <a:rPr lang="en-US" sz="1200" dirty="0" smtClean="0"/>
              <a:t> to save the addresses and return to the Import Notification screen.  To clear the form and remain on the End-Use Location screen, click </a:t>
            </a:r>
            <a:r>
              <a:rPr lang="en-US" sz="1200" b="1" dirty="0" smtClean="0"/>
              <a:t>Reset</a:t>
            </a:r>
            <a:r>
              <a:rPr lang="en-US" sz="1200" dirty="0" smtClean="0"/>
              <a:t>.  To return to the Import Notification screen without saving address information, click </a:t>
            </a:r>
            <a:r>
              <a:rPr lang="en-US" sz="1200" b="1" dirty="0" smtClean="0"/>
              <a:t>Cancel</a:t>
            </a:r>
            <a:r>
              <a:rPr lang="en-US" sz="1200" dirty="0" smtClean="0"/>
              <a:t>.</a:t>
            </a:r>
            <a:endParaRPr lang="en-US" sz="1200" dirty="0"/>
          </a:p>
        </p:txBody>
      </p:sp>
      <p:sp>
        <p:nvSpPr>
          <p:cNvPr id="15" name="Slide Number Placeholder 14"/>
          <p:cNvSpPr>
            <a:spLocks noGrp="1"/>
          </p:cNvSpPr>
          <p:nvPr>
            <p:ph type="sldNum" sz="quarter" idx="12"/>
          </p:nvPr>
        </p:nvSpPr>
        <p:spPr/>
        <p:txBody>
          <a:bodyPr/>
          <a:lstStyle/>
          <a:p>
            <a:fld id="{4A4C55D3-80C2-40D0-AD82-A9B311009251}" type="slidenum">
              <a:rPr lang="en-US" smtClean="0"/>
              <a:pPr/>
              <a:t>79</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graphicFrame>
        <p:nvGraphicFramePr>
          <p:cNvPr id="10" name="Table 9"/>
          <p:cNvGraphicFramePr>
            <a:graphicFrameLocks noGrp="1"/>
          </p:cNvGraphicFramePr>
          <p:nvPr/>
        </p:nvGraphicFramePr>
        <p:xfrm>
          <a:off x="381000" y="1295401"/>
          <a:ext cx="6096000" cy="7056929"/>
        </p:xfrm>
        <a:graphic>
          <a:graphicData uri="http://schemas.openxmlformats.org/drawingml/2006/table">
            <a:tbl>
              <a:tblPr/>
              <a:tblGrid>
                <a:gridCol w="1016000"/>
                <a:gridCol w="2489200"/>
                <a:gridCol w="228600"/>
                <a:gridCol w="330200"/>
                <a:gridCol w="1016000"/>
                <a:gridCol w="1016000"/>
              </a:tblGrid>
              <a:tr h="398328">
                <a:tc>
                  <a:txBody>
                    <a:bodyPr/>
                    <a:lstStyle/>
                    <a:p>
                      <a:pPr algn="l" fontAlgn="t"/>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t"/>
                      <a:r>
                        <a:rPr lang="en-US" sz="1100" b="1" i="0" u="none" strike="noStrike" dirty="0">
                          <a:solidFill>
                            <a:srgbClr val="000000"/>
                          </a:solidFill>
                          <a:latin typeface="Arial"/>
                        </a:rPr>
                        <a:t>Licensing Agency Scenarios</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r" rtl="0" fontAlgn="b"/>
                      <a:r>
                        <a:rPr lang="en-US" sz="1100" b="1" i="0" u="none" strike="noStrike" dirty="0">
                          <a:solidFill>
                            <a:srgbClr val="000000"/>
                          </a:solidFill>
                          <a:latin typeface="Arial"/>
                        </a:rPr>
                        <a:t>DOE</a:t>
                      </a:r>
                    </a:p>
                  </a:txBody>
                  <a:tcPr marL="1513" marR="1513" marT="1513" marB="0" vert="vert270" anchor="b">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r" rtl="0" fontAlgn="b"/>
                      <a:r>
                        <a:rPr lang="en-US" sz="1100" b="1" i="0" u="none" strike="noStrike" dirty="0">
                          <a:solidFill>
                            <a:srgbClr val="000000"/>
                          </a:solidFill>
                          <a:latin typeface="Arial"/>
                        </a:rPr>
                        <a:t>NRC</a:t>
                      </a:r>
                    </a:p>
                  </a:txBody>
                  <a:tcPr marL="1513" marR="1513" marT="1513" marB="0" vert="vert270" anchor="b">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r" rtl="0" fontAlgn="b"/>
                      <a:r>
                        <a:rPr lang="en-US" sz="1100" b="1" i="0" u="none" strike="noStrike" dirty="0">
                          <a:solidFill>
                            <a:srgbClr val="000000"/>
                          </a:solidFill>
                          <a:latin typeface="Arial"/>
                        </a:rPr>
                        <a:t>A/S Staff</a:t>
                      </a:r>
                    </a:p>
                  </a:txBody>
                  <a:tcPr marL="1513" marR="1513" marT="1513" marB="0" vert="vert270" anchor="b">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Arial"/>
                        </a:rPr>
                        <a:t>Page</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192735">
                <a:tc>
                  <a:txBody>
                    <a:bodyPr/>
                    <a:lstStyle/>
                    <a:p>
                      <a:pPr algn="l" rtl="0" fontAlgn="b"/>
                      <a:r>
                        <a:rPr lang="en-US" sz="1100" b="0" i="0" u="none" strike="noStrike" dirty="0">
                          <a:solidFill>
                            <a:srgbClr val="000000"/>
                          </a:solidFill>
                          <a:latin typeface="Arial"/>
                        </a:rPr>
                        <a:t>3.7</a:t>
                      </a:r>
                    </a:p>
                  </a:txBody>
                  <a:tcPr marL="1513" marR="1513" marT="1513" marB="0" anchor="b">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Query Licenses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39</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169153">
                <a:tc>
                  <a:txBody>
                    <a:bodyPr/>
                    <a:lstStyle/>
                    <a:p>
                      <a:pPr algn="l" rtl="0" fontAlgn="b"/>
                      <a:r>
                        <a:rPr lang="en-US" sz="1100" b="0" i="0" u="none" strike="noStrike" dirty="0">
                          <a:solidFill>
                            <a:srgbClr val="000000"/>
                          </a:solidFill>
                          <a:latin typeface="Arial"/>
                        </a:rPr>
                        <a:t>3.8</a:t>
                      </a:r>
                    </a:p>
                  </a:txBody>
                  <a:tcPr marL="1513" marR="1513" marT="1513" marB="0" anchor="b">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Query Sources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43</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255935">
                <a:tc>
                  <a:txBody>
                    <a:bodyPr/>
                    <a:lstStyle/>
                    <a:p>
                      <a:pPr algn="l" rtl="0" fontAlgn="t"/>
                      <a:r>
                        <a:rPr lang="en-US" sz="1100" b="0" i="0" u="none" strike="noStrike" dirty="0">
                          <a:solidFill>
                            <a:srgbClr val="000000"/>
                          </a:solidFill>
                          <a:latin typeface="Arial"/>
                        </a:rPr>
                        <a:t>3.9</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Record Lost or Stolen Sources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46</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255935">
                <a:tc>
                  <a:txBody>
                    <a:bodyPr/>
                    <a:lstStyle/>
                    <a:p>
                      <a:pPr algn="l" rtl="0" fontAlgn="t"/>
                      <a:r>
                        <a:rPr lang="en-US" sz="1100" b="0" i="0" u="none" strike="noStrike" dirty="0">
                          <a:solidFill>
                            <a:srgbClr val="000000"/>
                          </a:solidFill>
                          <a:latin typeface="Arial"/>
                        </a:rPr>
                        <a:t>3.10</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Review Lost or Stolen Sources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51</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192735">
                <a:tc>
                  <a:txBody>
                    <a:bodyPr/>
                    <a:lstStyle/>
                    <a:p>
                      <a:pPr algn="l" rtl="0" fontAlgn="t"/>
                      <a:r>
                        <a:rPr lang="en-US" sz="1100" b="0" i="0" u="none" strike="noStrike" dirty="0">
                          <a:solidFill>
                            <a:srgbClr val="000000"/>
                          </a:solidFill>
                          <a:latin typeface="Arial"/>
                        </a:rPr>
                        <a:t>3.11</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Record Found Sources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54</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255935">
                <a:tc>
                  <a:txBody>
                    <a:bodyPr/>
                    <a:lstStyle/>
                    <a:p>
                      <a:pPr algn="l" rtl="0" fontAlgn="t"/>
                      <a:r>
                        <a:rPr lang="en-US" sz="1100" b="0" i="0" u="none" strike="noStrike" dirty="0">
                          <a:solidFill>
                            <a:srgbClr val="000000"/>
                          </a:solidFill>
                          <a:latin typeface="Arial"/>
                        </a:rPr>
                        <a:t>3.12</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Record Irretrievable Sources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58</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192735">
                <a:tc>
                  <a:txBody>
                    <a:bodyPr/>
                    <a:lstStyle/>
                    <a:p>
                      <a:pPr algn="l" rtl="0" fontAlgn="t"/>
                      <a:r>
                        <a:rPr lang="en-US" sz="1100" b="0" i="0" u="none" strike="noStrike" dirty="0">
                          <a:solidFill>
                            <a:srgbClr val="000000"/>
                          </a:solidFill>
                          <a:latin typeface="Arial"/>
                        </a:rPr>
                        <a:t>3.13</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Review Source History</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63</a:t>
                      </a:r>
                      <a:endParaRPr lang="en-US" sz="1100" b="0" i="0" u="none" strike="noStrike" dirty="0">
                        <a:solidFill>
                          <a:srgbClr val="000000"/>
                        </a:solidFill>
                        <a:latin typeface="Arial"/>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319135">
                <a:tc>
                  <a:txBody>
                    <a:bodyPr/>
                    <a:lstStyle/>
                    <a:p>
                      <a:pPr algn="l" rtl="0" fontAlgn="t"/>
                      <a:r>
                        <a:rPr lang="en-US" sz="1100" b="0" i="0" u="none" strike="noStrike" dirty="0">
                          <a:solidFill>
                            <a:srgbClr val="000000"/>
                          </a:solidFill>
                          <a:latin typeface="Arial"/>
                        </a:rPr>
                        <a:t>3.14</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Query Transfers Receipts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68</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319135">
                <a:tc>
                  <a:txBody>
                    <a:bodyPr/>
                    <a:lstStyle/>
                    <a:p>
                      <a:pPr algn="l" rtl="0" fontAlgn="t"/>
                      <a:r>
                        <a:rPr lang="en-US" sz="1100" b="0" i="0" u="none" strike="noStrike" dirty="0">
                          <a:solidFill>
                            <a:srgbClr val="000000"/>
                          </a:solidFill>
                          <a:latin typeface="Arial"/>
                        </a:rPr>
                        <a:t>3.15</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Review Pending Transfers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72</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255935">
                <a:tc>
                  <a:txBody>
                    <a:bodyPr/>
                    <a:lstStyle/>
                    <a:p>
                      <a:pPr algn="l" rtl="0" fontAlgn="t"/>
                      <a:r>
                        <a:rPr lang="en-US" sz="1100" b="0" i="0" u="none" strike="noStrike" dirty="0">
                          <a:solidFill>
                            <a:srgbClr val="000000"/>
                          </a:solidFill>
                          <a:latin typeface="Arial"/>
                        </a:rPr>
                        <a:t>3.16</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Record Import Notifications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76</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255935">
                <a:tc>
                  <a:txBody>
                    <a:bodyPr/>
                    <a:lstStyle/>
                    <a:p>
                      <a:pPr algn="l" rtl="0" fontAlgn="t"/>
                      <a:r>
                        <a:rPr lang="en-US" sz="1100" b="0" i="0" u="none" strike="noStrike" dirty="0">
                          <a:solidFill>
                            <a:srgbClr val="000000"/>
                          </a:solidFill>
                          <a:latin typeface="Arial"/>
                        </a:rPr>
                        <a:t>3.17</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Update Import Notifications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Arial"/>
                        </a:rPr>
                        <a:t> </a:t>
                      </a:r>
                      <a:r>
                        <a:rPr lang="en-US" sz="1100" b="0" i="0" u="none" strike="noStrike" dirty="0" smtClean="0">
                          <a:solidFill>
                            <a:srgbClr val="000000"/>
                          </a:solidFill>
                          <a:latin typeface="Arial"/>
                        </a:rPr>
                        <a:t>84</a:t>
                      </a:r>
                      <a:endParaRPr lang="en-US" sz="1100" b="0" i="0" u="none" strike="noStrike" dirty="0">
                        <a:solidFill>
                          <a:srgbClr val="000000"/>
                        </a:solidFill>
                        <a:latin typeface="Arial"/>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255935">
                <a:tc>
                  <a:txBody>
                    <a:bodyPr/>
                    <a:lstStyle/>
                    <a:p>
                      <a:pPr algn="l" rtl="0" fontAlgn="t"/>
                      <a:r>
                        <a:rPr lang="en-US" sz="1100" b="0" i="0" u="none" strike="noStrike" dirty="0">
                          <a:solidFill>
                            <a:srgbClr val="000000"/>
                          </a:solidFill>
                          <a:latin typeface="Arial"/>
                        </a:rPr>
                        <a:t>3.18</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Record Export Notifications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89</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255935">
                <a:tc>
                  <a:txBody>
                    <a:bodyPr/>
                    <a:lstStyle/>
                    <a:p>
                      <a:pPr algn="l" rtl="0" fontAlgn="t"/>
                      <a:r>
                        <a:rPr lang="en-US" sz="1100" b="0" i="0" u="none" strike="noStrike" dirty="0">
                          <a:solidFill>
                            <a:srgbClr val="000000"/>
                          </a:solidFill>
                          <a:latin typeface="Arial"/>
                        </a:rPr>
                        <a:t>3.19</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Update Export Notifications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98</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255935">
                <a:tc>
                  <a:txBody>
                    <a:bodyPr/>
                    <a:lstStyle/>
                    <a:p>
                      <a:pPr algn="l" rtl="0" fontAlgn="t"/>
                      <a:r>
                        <a:rPr lang="en-US" sz="1100" b="0" i="0" u="none" strike="noStrike" dirty="0">
                          <a:solidFill>
                            <a:srgbClr val="000000"/>
                          </a:solidFill>
                          <a:latin typeface="Arial"/>
                        </a:rPr>
                        <a:t>3.20</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Review Import Notifications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103</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255935">
                <a:tc>
                  <a:txBody>
                    <a:bodyPr/>
                    <a:lstStyle/>
                    <a:p>
                      <a:pPr algn="l" rtl="0" fontAlgn="t"/>
                      <a:r>
                        <a:rPr lang="en-US" sz="1100" b="0" i="0" u="none" strike="noStrike" dirty="0">
                          <a:solidFill>
                            <a:srgbClr val="000000"/>
                          </a:solidFill>
                          <a:latin typeface="Arial"/>
                        </a:rPr>
                        <a:t>3.21</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Review Export </a:t>
                      </a:r>
                      <a:r>
                        <a:rPr lang="en-US" sz="1100" b="0" i="0" u="none" strike="noStrike" dirty="0" smtClean="0">
                          <a:solidFill>
                            <a:srgbClr val="000000"/>
                          </a:solidFill>
                          <a:latin typeface="Arial"/>
                        </a:rPr>
                        <a:t>Notifications</a:t>
                      </a:r>
                      <a:endParaRPr lang="en-US" sz="1100" b="0" i="0" u="none" strike="noStrike" dirty="0">
                        <a:solidFill>
                          <a:srgbClr val="000000"/>
                        </a:solidFill>
                        <a:latin typeface="Arial"/>
                      </a:endParaRP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107</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169153">
                <a:tc>
                  <a:txBody>
                    <a:bodyPr/>
                    <a:lstStyle/>
                    <a:p>
                      <a:pPr algn="l" rtl="0" fontAlgn="t"/>
                      <a:r>
                        <a:rPr lang="en-US" sz="1100" b="0" i="0" u="none" strike="noStrike" dirty="0">
                          <a:solidFill>
                            <a:srgbClr val="000000"/>
                          </a:solidFill>
                          <a:latin typeface="Arial"/>
                        </a:rPr>
                        <a:t>3.22</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Manage Reports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111</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319135">
                <a:tc>
                  <a:txBody>
                    <a:bodyPr/>
                    <a:lstStyle/>
                    <a:p>
                      <a:pPr algn="l" rtl="0" fontAlgn="t"/>
                      <a:r>
                        <a:rPr lang="en-US" sz="1100" b="0" i="0" u="none" strike="noStrike" dirty="0">
                          <a:solidFill>
                            <a:srgbClr val="000000"/>
                          </a:solidFill>
                          <a:latin typeface="Arial"/>
                        </a:rPr>
                        <a:t>3.23</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Maintain Reports Schedules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129</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192735">
                <a:tc>
                  <a:txBody>
                    <a:bodyPr/>
                    <a:lstStyle/>
                    <a:p>
                      <a:pPr algn="l" rtl="0" fontAlgn="t"/>
                      <a:r>
                        <a:rPr lang="en-US" sz="1100" b="0" i="0" u="none" strike="noStrike" dirty="0">
                          <a:solidFill>
                            <a:srgbClr val="000000"/>
                          </a:solidFill>
                          <a:latin typeface="Arial"/>
                        </a:rPr>
                        <a:t>3.24</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Update Alert Status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smtClean="0">
                          <a:solidFill>
                            <a:srgbClr val="000000"/>
                          </a:solidFill>
                          <a:latin typeface="Arial"/>
                        </a:rPr>
                        <a:t>143</a:t>
                      </a:r>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192735">
                <a:tc>
                  <a:txBody>
                    <a:bodyPr/>
                    <a:lstStyle/>
                    <a:p>
                      <a:pPr algn="l" rtl="0" fontAlgn="t"/>
                      <a:r>
                        <a:rPr lang="en-US" sz="1100" b="0" i="0" u="none" strike="noStrike" dirty="0">
                          <a:solidFill>
                            <a:srgbClr val="000000"/>
                          </a:solidFill>
                          <a:latin typeface="Arial"/>
                        </a:rPr>
                        <a:t>3.25</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Review Alert History</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Arial"/>
                        </a:rPr>
                        <a:t> </a:t>
                      </a:r>
                      <a:r>
                        <a:rPr lang="en-US" sz="1100" b="0" i="0" u="none" strike="noStrike" dirty="0" smtClean="0">
                          <a:solidFill>
                            <a:srgbClr val="000000"/>
                          </a:solidFill>
                          <a:latin typeface="Arial"/>
                        </a:rPr>
                        <a:t>151</a:t>
                      </a:r>
                      <a:endParaRPr lang="en-US" sz="1100" b="0" i="0" u="none" strike="noStrike" dirty="0">
                        <a:solidFill>
                          <a:srgbClr val="000000"/>
                        </a:solidFill>
                        <a:latin typeface="Arial"/>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319135">
                <a:tc>
                  <a:txBody>
                    <a:bodyPr/>
                    <a:lstStyle/>
                    <a:p>
                      <a:pPr algn="l" rtl="0" fontAlgn="t"/>
                      <a:r>
                        <a:rPr lang="en-US" sz="1100" b="0" i="0" u="none" strike="noStrike" dirty="0">
                          <a:solidFill>
                            <a:srgbClr val="000000"/>
                          </a:solidFill>
                          <a:latin typeface="Arial"/>
                        </a:rPr>
                        <a:t>3.26</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Review Long-Term Storage Sources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fontAlgn="t"/>
                      <a:r>
                        <a:rPr lang="en-US" sz="1100" b="0" i="0" u="none" strike="noStrike" dirty="0">
                          <a:solidFill>
                            <a:srgbClr val="000000"/>
                          </a:solidFill>
                          <a:latin typeface="Arial"/>
                        </a:rPr>
                        <a:t> </a:t>
                      </a:r>
                      <a:r>
                        <a:rPr lang="en-US" sz="1100" b="0" i="0" u="none" strike="noStrike" dirty="0" smtClean="0">
                          <a:solidFill>
                            <a:srgbClr val="000000"/>
                          </a:solidFill>
                          <a:latin typeface="Arial"/>
                        </a:rPr>
                        <a:t>158</a:t>
                      </a:r>
                      <a:endParaRPr lang="en-US" sz="1100" b="0" i="0" u="none" strike="noStrike" dirty="0">
                        <a:solidFill>
                          <a:srgbClr val="000000"/>
                        </a:solidFill>
                        <a:latin typeface="Arial"/>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192735">
                <a:tc>
                  <a:txBody>
                    <a:bodyPr/>
                    <a:lstStyle/>
                    <a:p>
                      <a:pPr algn="l" rtl="0" fontAlgn="t"/>
                      <a:r>
                        <a:rPr lang="en-US" sz="1100" b="0" i="0" u="none" strike="noStrike" dirty="0">
                          <a:solidFill>
                            <a:srgbClr val="000000"/>
                          </a:solidFill>
                          <a:latin typeface="Arial"/>
                        </a:rPr>
                        <a:t>3.1</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Review Transfer History</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r>
                        <a:rPr lang="en-US" sz="1100" b="0" i="0" u="none" strike="noStrike" dirty="0">
                          <a:solidFill>
                            <a:srgbClr val="000000"/>
                          </a:solidFill>
                          <a:latin typeface="Wingdings"/>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r>
                        <a:rPr lang="en-US" sz="1100" b="0" i="0" u="none" strike="noStrike" dirty="0">
                          <a:solidFill>
                            <a:srgbClr val="000000"/>
                          </a:solidFill>
                          <a:latin typeface="Wingdings"/>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r>
                        <a:rPr lang="en-US" sz="1100" b="0" i="0" u="none" strike="noStrike" dirty="0">
                          <a:solidFill>
                            <a:srgbClr val="000000"/>
                          </a:solidFill>
                          <a:latin typeface="Wingdings"/>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20</a:t>
                      </a:r>
                    </a:p>
                  </a:txBody>
                  <a:tcPr horzOverflow="overflow">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301100">
                <a:tc>
                  <a:txBody>
                    <a:bodyPr/>
                    <a:lstStyle/>
                    <a:p>
                      <a:pPr algn="l" rtl="0" fontAlgn="t"/>
                      <a:r>
                        <a:rPr lang="en-US" sz="1100" b="0" i="0" u="none" strike="noStrike" dirty="0">
                          <a:solidFill>
                            <a:srgbClr val="000000"/>
                          </a:solidFill>
                          <a:latin typeface="Arial"/>
                        </a:rPr>
                        <a:t>3.2</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View Transfer Progress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r>
                        <a:rPr lang="en-US" sz="1100" b="0" i="0" u="none" strike="noStrike" dirty="0">
                          <a:solidFill>
                            <a:srgbClr val="000000"/>
                          </a:solidFill>
                          <a:latin typeface="Wingdings"/>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r>
                        <a:rPr lang="en-US" sz="1100" b="0" i="0" u="none" strike="noStrike" dirty="0">
                          <a:solidFill>
                            <a:srgbClr val="000000"/>
                          </a:solidFill>
                          <a:latin typeface="Wingdings"/>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r>
                        <a:rPr lang="en-US" sz="1100" b="0" i="0" u="none" strike="noStrike" dirty="0">
                          <a:solidFill>
                            <a:srgbClr val="000000"/>
                          </a:solidFill>
                          <a:latin typeface="Wingdings"/>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22</a:t>
                      </a:r>
                    </a:p>
                  </a:txBody>
                  <a:tcPr horzOverflow="overflow">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319135">
                <a:tc>
                  <a:txBody>
                    <a:bodyPr/>
                    <a:lstStyle/>
                    <a:p>
                      <a:pPr algn="l" rtl="0" fontAlgn="t"/>
                      <a:r>
                        <a:rPr lang="en-US" sz="1100" b="0" i="0" u="none" strike="noStrike" dirty="0">
                          <a:solidFill>
                            <a:srgbClr val="000000"/>
                          </a:solidFill>
                          <a:latin typeface="Arial"/>
                        </a:rPr>
                        <a:t>3.3</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Specify Long-Term Storage Sources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Arial"/>
                        </a:rPr>
                        <a:t> </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25</a:t>
                      </a:r>
                    </a:p>
                  </a:txBody>
                  <a:tcPr horzOverflow="overflow">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169153">
                <a:tc>
                  <a:txBody>
                    <a:bodyPr/>
                    <a:lstStyle/>
                    <a:p>
                      <a:pPr algn="l" rtl="0" fontAlgn="t"/>
                      <a:r>
                        <a:rPr lang="en-US" sz="1100" b="0" i="0" u="none" strike="noStrike" dirty="0">
                          <a:solidFill>
                            <a:srgbClr val="000000"/>
                          </a:solidFill>
                          <a:latin typeface="Arial"/>
                        </a:rPr>
                        <a:t>3.4</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Current Alerts</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29</a:t>
                      </a:r>
                    </a:p>
                  </a:txBody>
                  <a:tcPr horzOverflow="overflow">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319135">
                <a:tc>
                  <a:txBody>
                    <a:bodyPr/>
                    <a:lstStyle/>
                    <a:p>
                      <a:pPr algn="l" rtl="0" fontAlgn="t"/>
                      <a:r>
                        <a:rPr lang="en-US" sz="1100" b="0" i="0" u="none" strike="noStrike" dirty="0">
                          <a:solidFill>
                            <a:srgbClr val="000000"/>
                          </a:solidFill>
                          <a:latin typeface="Arial"/>
                        </a:rPr>
                        <a:t>3.5</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Send Message to NSTS Mailbox</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35</a:t>
                      </a:r>
                    </a:p>
                  </a:txBody>
                  <a:tcPr horzOverflow="overflow">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r h="319135">
                <a:tc>
                  <a:txBody>
                    <a:bodyPr/>
                    <a:lstStyle/>
                    <a:p>
                      <a:pPr algn="l" rtl="0" fontAlgn="t"/>
                      <a:r>
                        <a:rPr lang="en-US" sz="1100" b="0" i="0" u="none" strike="noStrike" dirty="0">
                          <a:solidFill>
                            <a:srgbClr val="000000"/>
                          </a:solidFill>
                          <a:latin typeface="Arial"/>
                        </a:rPr>
                        <a:t>3.6</a:t>
                      </a: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l" rtl="0" fontAlgn="ctr"/>
                      <a:r>
                        <a:rPr lang="en-US" sz="1100" b="0" i="0" u="none" strike="noStrike" dirty="0">
                          <a:solidFill>
                            <a:srgbClr val="000000"/>
                          </a:solidFill>
                          <a:latin typeface="Arial"/>
                        </a:rPr>
                        <a:t>Obtain Supporting Information</a:t>
                      </a:r>
                    </a:p>
                  </a:txBody>
                  <a:tcPr marL="1513" marR="1513" marT="1513"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1513" marR="1513" marT="1513"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37</a:t>
                      </a:r>
                    </a:p>
                  </a:txBody>
                  <a:tcPr horzOverflow="overflow">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tr>
            </a:tbl>
          </a:graphicData>
        </a:graphic>
      </p:graphicFrame>
      <p:sp>
        <p:nvSpPr>
          <p:cNvPr id="8" name="Slide Number Placeholder 7"/>
          <p:cNvSpPr>
            <a:spLocks noGrp="1"/>
          </p:cNvSpPr>
          <p:nvPr>
            <p:ph type="sldNum" sz="quarter" idx="12"/>
          </p:nvPr>
        </p:nvSpPr>
        <p:spPr/>
        <p:txBody>
          <a:bodyPr/>
          <a:lstStyle/>
          <a:p>
            <a:fld id="{4A4C55D3-80C2-40D0-AD82-A9B311009251}" type="slidenum">
              <a:rPr lang="en-US" smtClean="0"/>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3.16</a:t>
            </a:r>
            <a:r>
              <a:rPr lang="en-US" dirty="0" smtClean="0"/>
              <a:t> </a:t>
            </a:r>
            <a:r>
              <a:rPr lang="en-US" dirty="0"/>
              <a:t/>
            </a:r>
            <a:br>
              <a:rPr lang="en-US" dirty="0"/>
            </a:br>
            <a:r>
              <a:rPr lang="en-US" sz="1800" dirty="0" smtClean="0"/>
              <a:t> Record Import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Import Notifications Cont.:</a:t>
            </a:r>
          </a:p>
          <a:p>
            <a:endParaRPr lang="en-US" sz="1200" b="1" u="sng" dirty="0" smtClean="0"/>
          </a:p>
        </p:txBody>
      </p:sp>
      <p:sp>
        <p:nvSpPr>
          <p:cNvPr id="12" name="TextBox 11"/>
          <p:cNvSpPr txBox="1"/>
          <p:nvPr/>
        </p:nvSpPr>
        <p:spPr>
          <a:xfrm>
            <a:off x="381000" y="2514604"/>
            <a:ext cx="6019800" cy="646331"/>
          </a:xfrm>
          <a:prstGeom prst="rect">
            <a:avLst/>
          </a:prstGeom>
          <a:noFill/>
        </p:spPr>
        <p:txBody>
          <a:bodyPr wrap="square" rtlCol="0">
            <a:spAutoFit/>
          </a:bodyPr>
          <a:lstStyle/>
          <a:p>
            <a:pPr marL="228600" lvl="0" indent="-228600">
              <a:buFont typeface="+mj-lt"/>
              <a:buAutoNum type="arabicPeriod" startAt="3"/>
            </a:pPr>
            <a:r>
              <a:rPr lang="en-US" sz="1200" dirty="0" smtClean="0"/>
              <a:t>After entries have been made in all of the required fields (marked with a red asterisk), enter the number of Aggregated Isotopes in the notification and click </a:t>
            </a:r>
            <a:r>
              <a:rPr lang="en-US" sz="1200" b="1" dirty="0" smtClean="0"/>
              <a:t>Continue</a:t>
            </a:r>
            <a:r>
              <a:rPr lang="en-US" sz="1200" dirty="0" smtClean="0"/>
              <a:t>.</a:t>
            </a:r>
            <a:endParaRPr lang="en-US" sz="1200" dirty="0"/>
          </a:p>
        </p:txBody>
      </p:sp>
      <p:sp>
        <p:nvSpPr>
          <p:cNvPr id="13" name="TextBox 12"/>
          <p:cNvSpPr txBox="1"/>
          <p:nvPr/>
        </p:nvSpPr>
        <p:spPr>
          <a:xfrm>
            <a:off x="304800" y="4495803"/>
            <a:ext cx="6019800" cy="276999"/>
          </a:xfrm>
          <a:prstGeom prst="rect">
            <a:avLst/>
          </a:prstGeom>
          <a:noFill/>
        </p:spPr>
        <p:txBody>
          <a:bodyPr wrap="square" rtlCol="0">
            <a:spAutoFit/>
          </a:bodyPr>
          <a:lstStyle/>
          <a:p>
            <a:r>
              <a:rPr lang="en-US" sz="1200" dirty="0" smtClean="0"/>
              <a:t> The Aggregated Isotopes form will be displayed.</a:t>
            </a:r>
            <a:endParaRPr lang="en-US" sz="1200" dirty="0"/>
          </a:p>
        </p:txBody>
      </p:sp>
      <p:pic>
        <p:nvPicPr>
          <p:cNvPr id="80898" name="Picture 2" descr="Record Import Notification 1b"/>
          <p:cNvPicPr>
            <a:picLocks noChangeAspect="1" noChangeArrowheads="1"/>
          </p:cNvPicPr>
          <p:nvPr/>
        </p:nvPicPr>
        <p:blipFill>
          <a:blip r:embed="rId5" cstate="print"/>
          <a:srcRect/>
          <a:stretch>
            <a:fillRect/>
          </a:stretch>
        </p:blipFill>
        <p:spPr bwMode="auto">
          <a:xfrm>
            <a:off x="304802" y="3200402"/>
            <a:ext cx="6162675" cy="1266825"/>
          </a:xfrm>
          <a:prstGeom prst="rect">
            <a:avLst/>
          </a:prstGeom>
          <a:noFill/>
          <a:ln w="9525">
            <a:noFill/>
            <a:miter lim="800000"/>
            <a:headEnd/>
            <a:tailEnd/>
          </a:ln>
        </p:spPr>
      </p:pic>
      <p:pic>
        <p:nvPicPr>
          <p:cNvPr id="80899" name="Picture 3" descr="Record Import Notification 3"/>
          <p:cNvPicPr>
            <a:picLocks noChangeAspect="1" noChangeArrowheads="1"/>
          </p:cNvPicPr>
          <p:nvPr/>
        </p:nvPicPr>
        <p:blipFill>
          <a:blip r:embed="rId6" cstate="print"/>
          <a:srcRect/>
          <a:stretch>
            <a:fillRect/>
          </a:stretch>
        </p:blipFill>
        <p:spPr bwMode="auto">
          <a:xfrm>
            <a:off x="304802" y="4800602"/>
            <a:ext cx="6162675" cy="2257425"/>
          </a:xfrm>
          <a:prstGeom prst="rect">
            <a:avLst/>
          </a:prstGeom>
          <a:noFill/>
          <a:ln w="9525">
            <a:noFill/>
            <a:miter lim="800000"/>
            <a:headEnd/>
            <a:tailEnd/>
          </a:ln>
        </p:spPr>
      </p:pic>
      <p:sp>
        <p:nvSpPr>
          <p:cNvPr id="15" name="TextBox 14"/>
          <p:cNvSpPr txBox="1"/>
          <p:nvPr/>
        </p:nvSpPr>
        <p:spPr>
          <a:xfrm>
            <a:off x="304800" y="7086601"/>
            <a:ext cx="6096000" cy="1615827"/>
          </a:xfrm>
          <a:prstGeom prst="rect">
            <a:avLst/>
          </a:prstGeom>
          <a:noFill/>
        </p:spPr>
        <p:txBody>
          <a:bodyPr wrap="square" rtlCol="0">
            <a:spAutoFit/>
          </a:bodyPr>
          <a:lstStyle/>
          <a:p>
            <a:r>
              <a:rPr lang="en-US" sz="1200" dirty="0" smtClean="0"/>
              <a:t>Select the isotope(s) in the sources to be imported, and for each isotope enter the total activity of all sources.  Then select the number of sources to be imported and click </a:t>
            </a:r>
            <a:r>
              <a:rPr lang="en-US" sz="1200" b="1" dirty="0" smtClean="0"/>
              <a:t>Continue</a:t>
            </a:r>
            <a:r>
              <a:rPr lang="en-US" sz="1200" dirty="0" smtClean="0"/>
              <a:t>.  The source description form will be displayed.</a:t>
            </a:r>
          </a:p>
          <a:p>
            <a:r>
              <a:rPr lang="en-US" sz="1200" dirty="0" smtClean="0"/>
              <a:t> </a:t>
            </a:r>
          </a:p>
          <a:p>
            <a:r>
              <a:rPr lang="en-US" sz="1100" b="1" i="1" dirty="0" smtClean="0"/>
              <a:t>Note</a:t>
            </a:r>
            <a:r>
              <a:rPr lang="en-US" sz="1100" i="1" dirty="0" smtClean="0"/>
              <a:t>:  Entry of aggregated activity is not required.  If aggregated activity is not entered, then following entry of the source information, the system will calculate the aggregated activity of each isotope. </a:t>
            </a:r>
          </a:p>
          <a:p>
            <a:endParaRPr lang="en-US" dirty="0"/>
          </a:p>
        </p:txBody>
      </p:sp>
      <p:sp>
        <p:nvSpPr>
          <p:cNvPr id="16" name="Slide Number Placeholder 15"/>
          <p:cNvSpPr>
            <a:spLocks noGrp="1"/>
          </p:cNvSpPr>
          <p:nvPr>
            <p:ph type="sldNum" sz="quarter" idx="12"/>
          </p:nvPr>
        </p:nvSpPr>
        <p:spPr/>
        <p:txBody>
          <a:bodyPr/>
          <a:lstStyle/>
          <a:p>
            <a:fld id="{4A4C55D3-80C2-40D0-AD82-A9B311009251}" type="slidenum">
              <a:rPr lang="en-US" smtClean="0"/>
              <a:pPr/>
              <a:t>80</a:t>
            </a:fld>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3.16</a:t>
            </a:r>
            <a:r>
              <a:rPr lang="en-US" dirty="0" smtClean="0"/>
              <a:t> </a:t>
            </a:r>
            <a:r>
              <a:rPr lang="en-US" dirty="0"/>
              <a:t/>
            </a:r>
            <a:br>
              <a:rPr lang="en-US" dirty="0"/>
            </a:br>
            <a:r>
              <a:rPr lang="en-US" sz="1800" dirty="0" smtClean="0"/>
              <a:t> Record Import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Import Notifications Cont.:</a:t>
            </a:r>
          </a:p>
          <a:p>
            <a:endParaRPr lang="en-US" sz="1200" b="1" u="sng" dirty="0" smtClean="0"/>
          </a:p>
        </p:txBody>
      </p:sp>
      <p:sp>
        <p:nvSpPr>
          <p:cNvPr id="13" name="TextBox 12"/>
          <p:cNvSpPr txBox="1"/>
          <p:nvPr/>
        </p:nvSpPr>
        <p:spPr>
          <a:xfrm>
            <a:off x="304800" y="4876802"/>
            <a:ext cx="6019800" cy="461665"/>
          </a:xfrm>
          <a:prstGeom prst="rect">
            <a:avLst/>
          </a:prstGeom>
          <a:noFill/>
        </p:spPr>
        <p:txBody>
          <a:bodyPr wrap="square" rtlCol="0">
            <a:spAutoFit/>
          </a:bodyPr>
          <a:lstStyle/>
          <a:p>
            <a:r>
              <a:rPr lang="en-US" sz="1200" dirty="0" smtClean="0"/>
              <a:t> For each source, select the Make and Model, and enter the Serial Number.  The isotope in the selected Make/Model will be displayed. .</a:t>
            </a:r>
            <a:endParaRPr lang="en-US" sz="1200" dirty="0"/>
          </a:p>
        </p:txBody>
      </p:sp>
      <p:pic>
        <p:nvPicPr>
          <p:cNvPr id="81922" name="Picture 2" descr="Record Import Notification 5"/>
          <p:cNvPicPr>
            <a:picLocks noChangeAspect="1" noChangeArrowheads="1"/>
          </p:cNvPicPr>
          <p:nvPr/>
        </p:nvPicPr>
        <p:blipFill>
          <a:blip r:embed="rId5" cstate="print"/>
          <a:srcRect/>
          <a:stretch>
            <a:fillRect/>
          </a:stretch>
        </p:blipFill>
        <p:spPr bwMode="auto">
          <a:xfrm>
            <a:off x="228602" y="2438400"/>
            <a:ext cx="6162675" cy="2143125"/>
          </a:xfrm>
          <a:prstGeom prst="rect">
            <a:avLst/>
          </a:prstGeom>
          <a:noFill/>
          <a:ln w="9525">
            <a:noFill/>
            <a:miter lim="800000"/>
            <a:headEnd/>
            <a:tailEnd/>
          </a:ln>
        </p:spPr>
      </p:pic>
      <p:pic>
        <p:nvPicPr>
          <p:cNvPr id="81923" name="Picture 3" descr="Record Import Notification 5a"/>
          <p:cNvPicPr>
            <a:picLocks noChangeAspect="1" noChangeArrowheads="1"/>
          </p:cNvPicPr>
          <p:nvPr/>
        </p:nvPicPr>
        <p:blipFill>
          <a:blip r:embed="rId6" cstate="print"/>
          <a:srcRect/>
          <a:stretch>
            <a:fillRect/>
          </a:stretch>
        </p:blipFill>
        <p:spPr bwMode="auto">
          <a:xfrm>
            <a:off x="228600" y="5410201"/>
            <a:ext cx="6172200" cy="2733675"/>
          </a:xfrm>
          <a:prstGeom prst="rect">
            <a:avLst/>
          </a:prstGeom>
          <a:noFill/>
        </p:spPr>
      </p:pic>
      <p:sp>
        <p:nvSpPr>
          <p:cNvPr id="12" name="Slide Number Placeholder 11"/>
          <p:cNvSpPr>
            <a:spLocks noGrp="1"/>
          </p:cNvSpPr>
          <p:nvPr>
            <p:ph type="sldNum" sz="quarter" idx="12"/>
          </p:nvPr>
        </p:nvSpPr>
        <p:spPr/>
        <p:txBody>
          <a:bodyPr/>
          <a:lstStyle/>
          <a:p>
            <a:fld id="{4A4C55D3-80C2-40D0-AD82-A9B311009251}" type="slidenum">
              <a:rPr lang="en-US" smtClean="0"/>
              <a:pPr/>
              <a:t>81</a:t>
            </a:fld>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3.16</a:t>
            </a:r>
            <a:r>
              <a:rPr lang="en-US" dirty="0" smtClean="0"/>
              <a:t> </a:t>
            </a:r>
            <a:r>
              <a:rPr lang="en-US" dirty="0"/>
              <a:t/>
            </a:r>
            <a:br>
              <a:rPr lang="en-US" dirty="0"/>
            </a:br>
            <a:r>
              <a:rPr lang="en-US" sz="1800" dirty="0" smtClean="0"/>
              <a:t> Record Import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Import Notifications Cont.:</a:t>
            </a:r>
          </a:p>
          <a:p>
            <a:endParaRPr lang="en-US" sz="1200" b="1" u="sng" dirty="0" smtClean="0"/>
          </a:p>
        </p:txBody>
      </p:sp>
      <p:sp>
        <p:nvSpPr>
          <p:cNvPr id="13" name="TextBox 12"/>
          <p:cNvSpPr txBox="1"/>
          <p:nvPr/>
        </p:nvSpPr>
        <p:spPr>
          <a:xfrm>
            <a:off x="304800" y="2438401"/>
            <a:ext cx="6019800" cy="1323439"/>
          </a:xfrm>
          <a:prstGeom prst="rect">
            <a:avLst/>
          </a:prstGeom>
          <a:noFill/>
        </p:spPr>
        <p:txBody>
          <a:bodyPr wrap="square" rtlCol="0">
            <a:spAutoFit/>
          </a:bodyPr>
          <a:lstStyle/>
          <a:p>
            <a:r>
              <a:rPr lang="en-US" sz="1200" dirty="0" smtClean="0"/>
              <a:t>Enter the Activity (TBq) and Activity Date.  Click </a:t>
            </a:r>
            <a:r>
              <a:rPr lang="en-US" sz="1200" b="1" dirty="0" smtClean="0"/>
              <a:t>Continue</a:t>
            </a:r>
            <a:r>
              <a:rPr lang="en-US" sz="1200" dirty="0" smtClean="0"/>
              <a:t> to save the entries and return to the Import Notification screen.</a:t>
            </a:r>
          </a:p>
          <a:p>
            <a:r>
              <a:rPr lang="en-US" sz="1200" dirty="0" smtClean="0"/>
              <a:t> </a:t>
            </a:r>
          </a:p>
          <a:p>
            <a:r>
              <a:rPr lang="en-US" sz="1100" b="1" i="1" dirty="0" smtClean="0"/>
              <a:t>Note:</a:t>
            </a:r>
            <a:r>
              <a:rPr lang="en-US" sz="1100" i="1" dirty="0" smtClean="0"/>
              <a:t>  If the source Make or Model is not found in the dropdown list, click the Enter Unrecorded Make/Model button and record the sources as described in the notification received from the exporting company.  (See Section 4.4.5 of the NSTS User Guide.)  After recording the Make and Model, complete the entry of source data for the Import Notification</a:t>
            </a:r>
            <a:endParaRPr lang="en-US" sz="1100" i="1" dirty="0"/>
          </a:p>
        </p:txBody>
      </p:sp>
      <p:pic>
        <p:nvPicPr>
          <p:cNvPr id="93186" name="Picture 2" descr="Record Import Notification 5b"/>
          <p:cNvPicPr>
            <a:picLocks noChangeAspect="1" noChangeArrowheads="1"/>
          </p:cNvPicPr>
          <p:nvPr/>
        </p:nvPicPr>
        <p:blipFill>
          <a:blip r:embed="rId5" cstate="print"/>
          <a:srcRect/>
          <a:stretch>
            <a:fillRect/>
          </a:stretch>
        </p:blipFill>
        <p:spPr bwMode="auto">
          <a:xfrm>
            <a:off x="228602" y="3886202"/>
            <a:ext cx="6162675" cy="2028825"/>
          </a:xfrm>
          <a:prstGeom prst="rect">
            <a:avLst/>
          </a:prstGeom>
          <a:noFill/>
          <a:ln w="9525">
            <a:noFill/>
            <a:miter lim="800000"/>
            <a:headEnd/>
            <a:tailEnd/>
          </a:ln>
        </p:spPr>
      </p:pic>
      <p:sp>
        <p:nvSpPr>
          <p:cNvPr id="14" name="TextBox 13"/>
          <p:cNvSpPr txBox="1"/>
          <p:nvPr/>
        </p:nvSpPr>
        <p:spPr>
          <a:xfrm>
            <a:off x="381000" y="6096004"/>
            <a:ext cx="6019800" cy="646331"/>
          </a:xfrm>
          <a:prstGeom prst="rect">
            <a:avLst/>
          </a:prstGeom>
          <a:noFill/>
        </p:spPr>
        <p:txBody>
          <a:bodyPr wrap="square" rtlCol="0">
            <a:spAutoFit/>
          </a:bodyPr>
          <a:lstStyle/>
          <a:p>
            <a:pPr lvl="0"/>
            <a:r>
              <a:rPr lang="en-US" sz="1200" dirty="0" smtClean="0"/>
              <a:t>Click the Save button to create the notification.  The Record Import Notification Confirmation will be displayed.  When saved, a unique Notification ID is assigned to each notification by the system. </a:t>
            </a:r>
            <a:endParaRPr lang="en-US" sz="1200" dirty="0"/>
          </a:p>
        </p:txBody>
      </p:sp>
      <p:sp>
        <p:nvSpPr>
          <p:cNvPr id="12" name="Slide Number Placeholder 11"/>
          <p:cNvSpPr>
            <a:spLocks noGrp="1"/>
          </p:cNvSpPr>
          <p:nvPr>
            <p:ph type="sldNum" sz="quarter" idx="12"/>
          </p:nvPr>
        </p:nvSpPr>
        <p:spPr/>
        <p:txBody>
          <a:bodyPr/>
          <a:lstStyle/>
          <a:p>
            <a:fld id="{4A4C55D3-80C2-40D0-AD82-A9B311009251}" type="slidenum">
              <a:rPr lang="en-US" smtClean="0"/>
              <a:pPr/>
              <a:t>82</a:t>
            </a:fld>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3.16</a:t>
            </a:r>
            <a:r>
              <a:rPr lang="en-US" dirty="0" smtClean="0"/>
              <a:t> </a:t>
            </a:r>
            <a:r>
              <a:rPr lang="en-US" dirty="0"/>
              <a:t/>
            </a:r>
            <a:br>
              <a:rPr lang="en-US" dirty="0"/>
            </a:br>
            <a:r>
              <a:rPr lang="en-US" sz="1800" dirty="0" smtClean="0"/>
              <a:t> Record Import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Import Notifications Cont.:</a:t>
            </a:r>
          </a:p>
          <a:p>
            <a:endParaRPr lang="en-US" sz="1200" b="1" u="sng" dirty="0" smtClean="0"/>
          </a:p>
        </p:txBody>
      </p:sp>
      <p:pic>
        <p:nvPicPr>
          <p:cNvPr id="94210" name="Picture 2" descr="Record Import Notification 6a"/>
          <p:cNvPicPr>
            <a:picLocks noChangeAspect="1" noChangeArrowheads="1"/>
          </p:cNvPicPr>
          <p:nvPr/>
        </p:nvPicPr>
        <p:blipFill>
          <a:blip r:embed="rId5" cstate="print"/>
          <a:srcRect/>
          <a:stretch>
            <a:fillRect/>
          </a:stretch>
        </p:blipFill>
        <p:spPr bwMode="auto">
          <a:xfrm>
            <a:off x="762000" y="2514600"/>
            <a:ext cx="5257800" cy="4584347"/>
          </a:xfrm>
          <a:prstGeom prst="rect">
            <a:avLst/>
          </a:prstGeom>
          <a:noFill/>
          <a:ln w="9525">
            <a:noFill/>
            <a:miter lim="800000"/>
            <a:headEnd/>
            <a:tailEnd/>
          </a:ln>
        </p:spPr>
      </p:pic>
      <p:sp>
        <p:nvSpPr>
          <p:cNvPr id="15" name="TextBox 14"/>
          <p:cNvSpPr txBox="1"/>
          <p:nvPr/>
        </p:nvSpPr>
        <p:spPr>
          <a:xfrm>
            <a:off x="762000" y="7315200"/>
            <a:ext cx="5410200" cy="923330"/>
          </a:xfrm>
          <a:prstGeom prst="rect">
            <a:avLst/>
          </a:prstGeom>
          <a:noFill/>
        </p:spPr>
        <p:txBody>
          <a:bodyPr wrap="square" rtlCol="0">
            <a:spAutoFit/>
          </a:bodyPr>
          <a:lstStyle/>
          <a:p>
            <a:pPr marL="228600" lvl="0" indent="-228600">
              <a:buFont typeface="+mj-lt"/>
              <a:buAutoNum type="arabicPeriod" startAt="5"/>
            </a:pPr>
            <a:r>
              <a:rPr lang="en-US" sz="1200" dirty="0" smtClean="0"/>
              <a:t>On the confirmation screen, click the </a:t>
            </a:r>
            <a:r>
              <a:rPr lang="en-US" sz="1200" b="1" dirty="0" smtClean="0"/>
              <a:t>Back to Menu</a:t>
            </a:r>
            <a:r>
              <a:rPr lang="en-US" sz="1200" dirty="0" smtClean="0"/>
              <a:t> button to return to the NSTS Main Menu, or click the </a:t>
            </a:r>
            <a:r>
              <a:rPr lang="en-US" sz="1200" b="1" dirty="0" smtClean="0"/>
              <a:t>Record Import Notification</a:t>
            </a:r>
            <a:r>
              <a:rPr lang="en-US" sz="1200" dirty="0" smtClean="0"/>
              <a:t> button to record another Import Notification.</a:t>
            </a:r>
          </a:p>
          <a:p>
            <a:endParaRPr lang="en-US" dirty="0"/>
          </a:p>
        </p:txBody>
      </p:sp>
      <p:sp>
        <p:nvSpPr>
          <p:cNvPr id="12" name="Slide Number Placeholder 11"/>
          <p:cNvSpPr>
            <a:spLocks noGrp="1"/>
          </p:cNvSpPr>
          <p:nvPr>
            <p:ph type="sldNum" sz="quarter" idx="12"/>
          </p:nvPr>
        </p:nvSpPr>
        <p:spPr/>
        <p:txBody>
          <a:bodyPr/>
          <a:lstStyle/>
          <a:p>
            <a:fld id="{4A4C55D3-80C2-40D0-AD82-A9B311009251}" type="slidenum">
              <a:rPr lang="en-US" smtClean="0"/>
              <a:pPr/>
              <a:t>83</a:t>
            </a:fld>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3.17</a:t>
            </a:r>
            <a:r>
              <a:rPr lang="en-US" dirty="0" smtClean="0"/>
              <a:t> </a:t>
            </a:r>
            <a:r>
              <a:rPr lang="en-US" dirty="0"/>
              <a:t/>
            </a:r>
            <a:br>
              <a:rPr lang="en-US" dirty="0"/>
            </a:br>
            <a:r>
              <a:rPr lang="en-US" sz="1800" dirty="0" smtClean="0"/>
              <a:t>Update Import Notifications</a:t>
            </a:r>
            <a:endParaRPr lang="en-US" sz="1800" dirty="0"/>
          </a:p>
        </p:txBody>
      </p:sp>
      <p:sp>
        <p:nvSpPr>
          <p:cNvPr id="55" name="TextBox 54"/>
          <p:cNvSpPr txBox="1"/>
          <p:nvPr/>
        </p:nvSpPr>
        <p:spPr>
          <a:xfrm>
            <a:off x="304800" y="2133604"/>
            <a:ext cx="6248400" cy="938719"/>
          </a:xfrm>
          <a:prstGeom prst="rect">
            <a:avLst/>
          </a:prstGeom>
          <a:noFill/>
        </p:spPr>
        <p:txBody>
          <a:bodyPr wrap="square" rtlCol="0">
            <a:spAutoFit/>
          </a:bodyPr>
          <a:lstStyle/>
          <a:p>
            <a:r>
              <a:rPr lang="en-US" sz="1100" dirty="0" smtClean="0"/>
              <a:t>According to the IAEA Code of Conduct, exporting companies shall notify the importing countries for Category 1 or Category 2 Sources.   The NRC receives and records Import Notifications.  The Update Import Notifications functionality enables the user to update Import Notifications  previously entered into NSTS.</a:t>
            </a:r>
          </a:p>
          <a:p>
            <a:r>
              <a:rPr lang="en-US" sz="1100" dirty="0" smtClean="0"/>
              <a:t> </a:t>
            </a:r>
            <a:endParaRPr lang="en-US" sz="11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3.17</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can I update a previously entered Import Notification?</a:t>
            </a:r>
            <a:endParaRPr lang="en-US" sz="1100" dirty="0"/>
          </a:p>
        </p:txBody>
      </p:sp>
      <p:sp>
        <p:nvSpPr>
          <p:cNvPr id="26" name="TextBox 25"/>
          <p:cNvSpPr txBox="1"/>
          <p:nvPr/>
        </p:nvSpPr>
        <p:spPr>
          <a:xfrm>
            <a:off x="3200400" y="4343400"/>
            <a:ext cx="2895600" cy="3231654"/>
          </a:xfrm>
          <a:prstGeom prst="rect">
            <a:avLst/>
          </a:prstGeom>
          <a:noFill/>
        </p:spPr>
        <p:txBody>
          <a:bodyPr wrap="square" rtlCol="0">
            <a:spAutoFit/>
          </a:bodyPr>
          <a:lstStyle/>
          <a:p>
            <a:pPr>
              <a:buFont typeface="Arial" pitchFamily="34" charset="0"/>
              <a:buChar char="•"/>
            </a:pPr>
            <a:r>
              <a:rPr lang="en-US" sz="1200" dirty="0" smtClean="0"/>
              <a:t>Under Transfer Management, click the </a:t>
            </a:r>
            <a:r>
              <a:rPr lang="en-US" sz="1200" b="1" dirty="0" smtClean="0"/>
              <a:t>Update Import Notifications</a:t>
            </a:r>
            <a:r>
              <a:rPr lang="en-US" sz="1200" dirty="0" smtClean="0"/>
              <a:t> link</a:t>
            </a:r>
          </a:p>
          <a:p>
            <a:endParaRPr lang="en-US" sz="1200" dirty="0" smtClean="0"/>
          </a:p>
          <a:p>
            <a:pPr>
              <a:buFont typeface="Arial" pitchFamily="34" charset="0"/>
              <a:buChar char="•"/>
            </a:pPr>
            <a:r>
              <a:rPr lang="en-US" sz="1200" dirty="0" smtClean="0"/>
              <a:t>Enter search criteria</a:t>
            </a:r>
          </a:p>
          <a:p>
            <a:pPr>
              <a:buFont typeface="Arial" pitchFamily="34" charset="0"/>
              <a:buChar char="•"/>
            </a:pPr>
            <a:endParaRPr lang="en-US" sz="1200" dirty="0" smtClean="0"/>
          </a:p>
          <a:p>
            <a:pPr>
              <a:buFont typeface="Arial" pitchFamily="34" charset="0"/>
              <a:buChar char="•"/>
            </a:pPr>
            <a:r>
              <a:rPr lang="en-US" sz="1200" dirty="0" smtClean="0"/>
              <a:t>Select the desired Import Notification from the results</a:t>
            </a:r>
          </a:p>
          <a:p>
            <a:pPr>
              <a:buFont typeface="Arial" pitchFamily="34" charset="0"/>
              <a:buChar char="•"/>
            </a:pPr>
            <a:endParaRPr lang="en-US" sz="1200" dirty="0" smtClean="0"/>
          </a:p>
          <a:p>
            <a:pPr>
              <a:buFont typeface="Arial" pitchFamily="34" charset="0"/>
              <a:buChar char="•"/>
            </a:pPr>
            <a:r>
              <a:rPr lang="en-US" sz="1200" dirty="0" smtClean="0"/>
              <a:t>Update the Notification as appropriate</a:t>
            </a:r>
          </a:p>
          <a:p>
            <a:pPr>
              <a:buFont typeface="Arial" pitchFamily="34" charset="0"/>
              <a:buChar char="•"/>
            </a:pPr>
            <a:endParaRPr lang="en-US" sz="1200" dirty="0" smtClean="0"/>
          </a:p>
          <a:p>
            <a:pPr>
              <a:buFont typeface="Arial" pitchFamily="34" charset="0"/>
              <a:buChar char="•"/>
            </a:pPr>
            <a:r>
              <a:rPr lang="en-US" sz="1200" dirty="0" smtClean="0"/>
              <a:t>Save</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20" name="Slide Number Placeholder 19"/>
          <p:cNvSpPr>
            <a:spLocks noGrp="1"/>
          </p:cNvSpPr>
          <p:nvPr>
            <p:ph type="sldNum" sz="quarter" idx="12"/>
          </p:nvPr>
        </p:nvSpPr>
        <p:spPr/>
        <p:txBody>
          <a:bodyPr/>
          <a:lstStyle/>
          <a:p>
            <a:fld id="{4A4C55D3-80C2-40D0-AD82-A9B311009251}" type="slidenum">
              <a:rPr lang="en-US" smtClean="0"/>
              <a:pPr/>
              <a:t>84</a:t>
            </a:fld>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3.17</a:t>
            </a:r>
            <a:r>
              <a:rPr lang="en-US" dirty="0" smtClean="0"/>
              <a:t> </a:t>
            </a:r>
            <a:r>
              <a:rPr lang="en-US" dirty="0"/>
              <a:t/>
            </a:r>
            <a:br>
              <a:rPr lang="en-US" dirty="0"/>
            </a:br>
            <a:r>
              <a:rPr lang="en-US" sz="1800" dirty="0" smtClean="0"/>
              <a:t> Update Import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Update Import Notifications:</a:t>
            </a:r>
          </a:p>
          <a:p>
            <a:endParaRPr lang="en-US" sz="1200" b="1" u="sng" dirty="0" smtClean="0"/>
          </a:p>
        </p:txBody>
      </p:sp>
      <p:sp>
        <p:nvSpPr>
          <p:cNvPr id="15" name="TextBox 14"/>
          <p:cNvSpPr txBox="1"/>
          <p:nvPr/>
        </p:nvSpPr>
        <p:spPr>
          <a:xfrm>
            <a:off x="381000" y="2514604"/>
            <a:ext cx="5410200" cy="646331"/>
          </a:xfrm>
          <a:prstGeom prst="rect">
            <a:avLst/>
          </a:prstGeom>
          <a:noFill/>
        </p:spPr>
        <p:txBody>
          <a:bodyPr wrap="square" rtlCol="0">
            <a:spAutoFit/>
          </a:bodyPr>
          <a:lstStyle/>
          <a:p>
            <a:pPr marL="228600" lvl="0" indent="-228600">
              <a:buFont typeface="+mj-lt"/>
              <a:buAutoNum type="arabicPeriod"/>
            </a:pPr>
            <a:r>
              <a:rPr lang="en-US" sz="1200" dirty="0" smtClean="0"/>
              <a:t>From the NSTS Main Menu, under Transfer Management, click the </a:t>
            </a:r>
            <a:r>
              <a:rPr lang="en-US" sz="1200" b="1" dirty="0" smtClean="0"/>
              <a:t>Update Import Notifications</a:t>
            </a:r>
            <a:r>
              <a:rPr lang="en-US" sz="1200" dirty="0" smtClean="0"/>
              <a:t> link.  The Update Import Notifications search criteria window will be displayed.</a:t>
            </a:r>
            <a:endParaRPr lang="en-US" dirty="0"/>
          </a:p>
        </p:txBody>
      </p:sp>
      <p:pic>
        <p:nvPicPr>
          <p:cNvPr id="95234" name="Picture 2" descr="Update Import Notification 1"/>
          <p:cNvPicPr>
            <a:picLocks noChangeAspect="1" noChangeArrowheads="1"/>
          </p:cNvPicPr>
          <p:nvPr/>
        </p:nvPicPr>
        <p:blipFill>
          <a:blip r:embed="rId5" cstate="print"/>
          <a:srcRect/>
          <a:stretch>
            <a:fillRect/>
          </a:stretch>
        </p:blipFill>
        <p:spPr bwMode="auto">
          <a:xfrm>
            <a:off x="381000" y="3429000"/>
            <a:ext cx="6172200" cy="3438525"/>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4A4C55D3-80C2-40D0-AD82-A9B311009251}" type="slidenum">
              <a:rPr lang="en-US" smtClean="0"/>
              <a:pPr/>
              <a:t>85</a:t>
            </a:fld>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3.17</a:t>
            </a:r>
            <a:r>
              <a:rPr lang="en-US" dirty="0" smtClean="0"/>
              <a:t> </a:t>
            </a:r>
            <a:r>
              <a:rPr lang="en-US" dirty="0"/>
              <a:t/>
            </a:r>
            <a:br>
              <a:rPr lang="en-US" dirty="0"/>
            </a:br>
            <a:r>
              <a:rPr lang="en-US" sz="1800" dirty="0" smtClean="0"/>
              <a:t> Update Import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Update Import Notifications Cont.:</a:t>
            </a:r>
          </a:p>
          <a:p>
            <a:endParaRPr lang="en-US" sz="1200" b="1" u="sng" dirty="0" smtClean="0"/>
          </a:p>
        </p:txBody>
      </p:sp>
      <p:sp>
        <p:nvSpPr>
          <p:cNvPr id="15" name="TextBox 14"/>
          <p:cNvSpPr txBox="1"/>
          <p:nvPr/>
        </p:nvSpPr>
        <p:spPr>
          <a:xfrm>
            <a:off x="381000" y="2514603"/>
            <a:ext cx="5410200" cy="1015663"/>
          </a:xfrm>
          <a:prstGeom prst="rect">
            <a:avLst/>
          </a:prstGeom>
          <a:noFill/>
        </p:spPr>
        <p:txBody>
          <a:bodyPr wrap="square" rtlCol="0">
            <a:spAutoFit/>
          </a:bodyPr>
          <a:lstStyle/>
          <a:p>
            <a:pPr marL="228600" indent="-228600">
              <a:buFont typeface="+mj-lt"/>
              <a:buAutoNum type="arabicPeriod" startAt="2"/>
            </a:pPr>
            <a:r>
              <a:rPr lang="en-US" sz="1200" dirty="0" smtClean="0"/>
              <a:t>After entering the search criteria, select the </a:t>
            </a:r>
            <a:r>
              <a:rPr lang="en-US" sz="1200" b="1" dirty="0" smtClean="0"/>
              <a:t>Search</a:t>
            </a:r>
            <a:r>
              <a:rPr lang="en-US" sz="1200" dirty="0" smtClean="0"/>
              <a:t> button.  (If no criteria are selected, all import notifications which the user is authorized to view will be displayed.)</a:t>
            </a:r>
          </a:p>
          <a:p>
            <a:r>
              <a:rPr lang="en-US" sz="1200" dirty="0" smtClean="0"/>
              <a:t> </a:t>
            </a:r>
          </a:p>
          <a:p>
            <a:r>
              <a:rPr lang="en-US" sz="1200" dirty="0" smtClean="0"/>
              <a:t>Scroll to the right to display additional notification information.</a:t>
            </a:r>
            <a:endParaRPr lang="en-US" sz="1200" dirty="0"/>
          </a:p>
        </p:txBody>
      </p:sp>
      <p:pic>
        <p:nvPicPr>
          <p:cNvPr id="96258" name="Picture 2" descr="Update Import Notification 2"/>
          <p:cNvPicPr>
            <a:picLocks noChangeAspect="1" noChangeArrowheads="1"/>
          </p:cNvPicPr>
          <p:nvPr/>
        </p:nvPicPr>
        <p:blipFill>
          <a:blip r:embed="rId5" cstate="print"/>
          <a:srcRect/>
          <a:stretch>
            <a:fillRect/>
          </a:stretch>
        </p:blipFill>
        <p:spPr bwMode="auto">
          <a:xfrm>
            <a:off x="304800" y="3733800"/>
            <a:ext cx="6172200" cy="914400"/>
          </a:xfrm>
          <a:prstGeom prst="rect">
            <a:avLst/>
          </a:prstGeom>
          <a:noFill/>
          <a:ln w="9525">
            <a:noFill/>
            <a:miter lim="800000"/>
            <a:headEnd/>
            <a:tailEnd/>
          </a:ln>
        </p:spPr>
      </p:pic>
      <p:sp>
        <p:nvSpPr>
          <p:cNvPr id="11" name="TextBox 10"/>
          <p:cNvSpPr txBox="1"/>
          <p:nvPr/>
        </p:nvSpPr>
        <p:spPr>
          <a:xfrm>
            <a:off x="457200" y="4800604"/>
            <a:ext cx="5410200" cy="646331"/>
          </a:xfrm>
          <a:prstGeom prst="rect">
            <a:avLst/>
          </a:prstGeom>
          <a:noFill/>
        </p:spPr>
        <p:txBody>
          <a:bodyPr wrap="square" rtlCol="0">
            <a:spAutoFit/>
          </a:bodyPr>
          <a:lstStyle/>
          <a:p>
            <a:pPr marL="228600" lvl="0" indent="-228600">
              <a:buFont typeface="+mj-lt"/>
              <a:buAutoNum type="arabicPeriod" startAt="3"/>
            </a:pPr>
            <a:r>
              <a:rPr lang="en-US" sz="1200" dirty="0" smtClean="0"/>
              <a:t>Select a notification to update or delete by clicking the radio button in the Select column and then the </a:t>
            </a:r>
            <a:r>
              <a:rPr lang="en-US" sz="1200" b="1" dirty="0" smtClean="0"/>
              <a:t>Continue</a:t>
            </a:r>
            <a:r>
              <a:rPr lang="en-US" sz="1200" dirty="0" smtClean="0"/>
              <a:t> button.  The Update Import Notification screen will be displayed.</a:t>
            </a:r>
            <a:endParaRPr lang="en-US" sz="1200"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86</a:t>
            </a:fld>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3.17</a:t>
            </a:r>
            <a:r>
              <a:rPr lang="en-US" dirty="0" smtClean="0"/>
              <a:t> </a:t>
            </a:r>
            <a:r>
              <a:rPr lang="en-US" dirty="0"/>
              <a:t/>
            </a:r>
            <a:br>
              <a:rPr lang="en-US" dirty="0"/>
            </a:br>
            <a:r>
              <a:rPr lang="en-US" sz="1800" dirty="0" smtClean="0"/>
              <a:t> Update Import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Update Import Notifications Cont.:</a:t>
            </a:r>
          </a:p>
          <a:p>
            <a:endParaRPr lang="en-US" sz="1200" b="1" u="sng" dirty="0" smtClean="0"/>
          </a:p>
        </p:txBody>
      </p:sp>
      <p:sp>
        <p:nvSpPr>
          <p:cNvPr id="11" name="TextBox 10"/>
          <p:cNvSpPr txBox="1"/>
          <p:nvPr/>
        </p:nvSpPr>
        <p:spPr>
          <a:xfrm>
            <a:off x="685800" y="7620004"/>
            <a:ext cx="5410200" cy="646331"/>
          </a:xfrm>
          <a:prstGeom prst="rect">
            <a:avLst/>
          </a:prstGeom>
          <a:noFill/>
        </p:spPr>
        <p:txBody>
          <a:bodyPr wrap="square" rtlCol="0">
            <a:spAutoFit/>
          </a:bodyPr>
          <a:lstStyle/>
          <a:p>
            <a:pPr marL="228600" lvl="0" indent="-228600">
              <a:buFont typeface="+mj-lt"/>
              <a:buAutoNum type="arabicPeriod" startAt="4"/>
            </a:pPr>
            <a:r>
              <a:rPr lang="en-US" sz="1200" dirty="0" smtClean="0"/>
              <a:t>Update the details of the Import Notification and click the </a:t>
            </a:r>
            <a:r>
              <a:rPr lang="en-US" sz="1200" b="1" dirty="0" smtClean="0"/>
              <a:t>Save</a:t>
            </a:r>
            <a:r>
              <a:rPr lang="en-US" sz="1200" dirty="0" smtClean="0"/>
              <a:t> button.  The revised notification will be displayed in an Update Import Notification confirmation screen.</a:t>
            </a:r>
            <a:endParaRPr lang="en-US" sz="1200" dirty="0"/>
          </a:p>
        </p:txBody>
      </p:sp>
      <p:pic>
        <p:nvPicPr>
          <p:cNvPr id="97282" name="Picture 2" descr="Update Import Notification 3"/>
          <p:cNvPicPr>
            <a:picLocks noChangeAspect="1" noChangeArrowheads="1"/>
          </p:cNvPicPr>
          <p:nvPr/>
        </p:nvPicPr>
        <p:blipFill>
          <a:blip r:embed="rId5" cstate="print"/>
          <a:srcRect/>
          <a:stretch>
            <a:fillRect/>
          </a:stretch>
        </p:blipFill>
        <p:spPr bwMode="auto">
          <a:xfrm>
            <a:off x="1295400" y="2514600"/>
            <a:ext cx="3590094" cy="4953000"/>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4A4C55D3-80C2-40D0-AD82-A9B311009251}" type="slidenum">
              <a:rPr lang="en-US" smtClean="0"/>
              <a:pPr/>
              <a:t>87</a:t>
            </a:fld>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3.17</a:t>
            </a:r>
            <a:r>
              <a:rPr lang="en-US" dirty="0" smtClean="0"/>
              <a:t> </a:t>
            </a:r>
            <a:r>
              <a:rPr lang="en-US" dirty="0"/>
              <a:t/>
            </a:r>
            <a:br>
              <a:rPr lang="en-US" dirty="0"/>
            </a:br>
            <a:r>
              <a:rPr lang="en-US" sz="1800" dirty="0" smtClean="0"/>
              <a:t> Update Import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Update Import Notifications Cont.:</a:t>
            </a:r>
          </a:p>
          <a:p>
            <a:endParaRPr lang="en-US" sz="1200" b="1" u="sng" dirty="0" smtClean="0"/>
          </a:p>
        </p:txBody>
      </p:sp>
      <p:sp>
        <p:nvSpPr>
          <p:cNvPr id="11" name="TextBox 10"/>
          <p:cNvSpPr txBox="1"/>
          <p:nvPr/>
        </p:nvSpPr>
        <p:spPr>
          <a:xfrm>
            <a:off x="457200" y="2514600"/>
            <a:ext cx="5410200" cy="3785652"/>
          </a:xfrm>
          <a:prstGeom prst="rect">
            <a:avLst/>
          </a:prstGeom>
          <a:noFill/>
        </p:spPr>
        <p:txBody>
          <a:bodyPr wrap="square" rtlCol="0">
            <a:spAutoFit/>
          </a:bodyPr>
          <a:lstStyle/>
          <a:p>
            <a:r>
              <a:rPr lang="en-US" sz="1200" dirty="0" smtClean="0"/>
              <a:t>The </a:t>
            </a:r>
            <a:r>
              <a:rPr lang="en-US" sz="1200" b="1" dirty="0" smtClean="0"/>
              <a:t>Reset</a:t>
            </a:r>
            <a:r>
              <a:rPr lang="en-US" sz="1200" dirty="0" smtClean="0"/>
              <a:t> button will return the notification fields to their saved values and leave the Update Import Notification edit screen displayed.  </a:t>
            </a:r>
          </a:p>
          <a:p>
            <a:r>
              <a:rPr lang="en-US" sz="1200" dirty="0" smtClean="0"/>
              <a:t> </a:t>
            </a:r>
          </a:p>
          <a:p>
            <a:r>
              <a:rPr lang="en-US" sz="1200" b="1" dirty="0" smtClean="0"/>
              <a:t>Note:</a:t>
            </a:r>
            <a:r>
              <a:rPr lang="en-US" sz="1200" dirty="0" smtClean="0"/>
              <a:t>  Only fields editable on this screen will be reset.  Changes to the notification made using the Change or Remove links in the form; and the addition of End-Use Locations, Aggregated Isotopes, and Sources will not be undone by the Reset button.  Instead, use the </a:t>
            </a:r>
            <a:r>
              <a:rPr lang="en-US" sz="1200" b="1" dirty="0" smtClean="0"/>
              <a:t>Cancel</a:t>
            </a:r>
            <a:r>
              <a:rPr lang="en-US" sz="1200" dirty="0" smtClean="0"/>
              <a:t> button to prevent such changes from being saved.</a:t>
            </a:r>
          </a:p>
          <a:p>
            <a:r>
              <a:rPr lang="en-US" sz="1200" dirty="0" smtClean="0"/>
              <a:t> </a:t>
            </a:r>
          </a:p>
          <a:p>
            <a:r>
              <a:rPr lang="en-US" sz="1200" dirty="0" smtClean="0"/>
              <a:t>The </a:t>
            </a:r>
            <a:r>
              <a:rPr lang="en-US" sz="1200" b="1" dirty="0" smtClean="0"/>
              <a:t>Cancel</a:t>
            </a:r>
            <a:r>
              <a:rPr lang="en-US" sz="1200" dirty="0" smtClean="0"/>
              <a:t> button will return the user to the Main Menu without saving any changes to the Import Notification.</a:t>
            </a:r>
          </a:p>
          <a:p>
            <a:r>
              <a:rPr lang="en-US" sz="1200" dirty="0" smtClean="0"/>
              <a:t> </a:t>
            </a:r>
          </a:p>
          <a:p>
            <a:r>
              <a:rPr lang="en-US" sz="1200" dirty="0" smtClean="0"/>
              <a:t>To delete the Import Notification from NSTS, click the </a:t>
            </a:r>
            <a:r>
              <a:rPr lang="en-US" sz="1200" b="1" dirty="0" smtClean="0"/>
              <a:t>Delete Notification</a:t>
            </a:r>
            <a:r>
              <a:rPr lang="en-US" sz="1200" dirty="0" smtClean="0"/>
              <a:t> button.</a:t>
            </a:r>
          </a:p>
          <a:p>
            <a:r>
              <a:rPr lang="en-US" sz="1200" dirty="0" smtClean="0"/>
              <a:t> </a:t>
            </a:r>
          </a:p>
          <a:p>
            <a:pPr marL="228600" lvl="0" indent="-228600">
              <a:buFont typeface="+mj-lt"/>
              <a:buAutoNum type="arabicPeriod" startAt="5"/>
            </a:pPr>
            <a:r>
              <a:rPr lang="en-US" sz="1200" dirty="0" smtClean="0"/>
              <a:t>On the Update Import Notification confirmation screen, click the </a:t>
            </a:r>
            <a:r>
              <a:rPr lang="en-US" sz="1200" b="1" dirty="0" smtClean="0"/>
              <a:t>Update Import Notification</a:t>
            </a:r>
            <a:r>
              <a:rPr lang="en-US" sz="1200" dirty="0" smtClean="0"/>
              <a:t> button to search for and update another Import Notification.   </a:t>
            </a:r>
          </a:p>
          <a:p>
            <a:r>
              <a:rPr lang="en-US" sz="1200" dirty="0" smtClean="0"/>
              <a:t> </a:t>
            </a:r>
          </a:p>
          <a:p>
            <a:r>
              <a:rPr lang="en-US" sz="1200" dirty="0" smtClean="0"/>
              <a:t>Click the </a:t>
            </a:r>
            <a:r>
              <a:rPr lang="en-US" sz="1200" b="1" dirty="0" smtClean="0"/>
              <a:t>Back to Menu</a:t>
            </a:r>
            <a:r>
              <a:rPr lang="en-US" sz="1200" dirty="0" smtClean="0"/>
              <a:t> button to return to the NSTS Main Menu</a:t>
            </a:r>
            <a:endParaRPr lang="en-US" sz="1200" dirty="0"/>
          </a:p>
        </p:txBody>
      </p:sp>
      <p:sp>
        <p:nvSpPr>
          <p:cNvPr id="13" name="Slide Number Placeholder 12"/>
          <p:cNvSpPr>
            <a:spLocks noGrp="1"/>
          </p:cNvSpPr>
          <p:nvPr>
            <p:ph type="sldNum" sz="quarter" idx="12"/>
          </p:nvPr>
        </p:nvSpPr>
        <p:spPr/>
        <p:txBody>
          <a:bodyPr/>
          <a:lstStyle/>
          <a:p>
            <a:fld id="{4A4C55D3-80C2-40D0-AD82-A9B311009251}" type="slidenum">
              <a:rPr lang="en-US" smtClean="0"/>
              <a:pPr/>
              <a:t>88</a:t>
            </a:fld>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3.18</a:t>
            </a:r>
            <a:r>
              <a:rPr lang="en-US" dirty="0" smtClean="0"/>
              <a:t> </a:t>
            </a:r>
            <a:r>
              <a:rPr lang="en-US" dirty="0"/>
              <a:t/>
            </a:r>
            <a:br>
              <a:rPr lang="en-US" dirty="0"/>
            </a:br>
            <a:r>
              <a:rPr lang="en-US" sz="1800" dirty="0" smtClean="0"/>
              <a:t>Record Export Notifications</a:t>
            </a:r>
            <a:endParaRPr lang="en-US" sz="1800" dirty="0"/>
          </a:p>
        </p:txBody>
      </p:sp>
      <p:sp>
        <p:nvSpPr>
          <p:cNvPr id="55" name="TextBox 54"/>
          <p:cNvSpPr txBox="1"/>
          <p:nvPr/>
        </p:nvSpPr>
        <p:spPr>
          <a:xfrm>
            <a:off x="304800" y="2133604"/>
            <a:ext cx="6248400" cy="1107996"/>
          </a:xfrm>
          <a:prstGeom prst="rect">
            <a:avLst/>
          </a:prstGeom>
          <a:noFill/>
        </p:spPr>
        <p:txBody>
          <a:bodyPr wrap="square" rtlCol="0">
            <a:spAutoFit/>
          </a:bodyPr>
          <a:lstStyle/>
          <a:p>
            <a:r>
              <a:rPr lang="en-US" sz="1100" dirty="0" smtClean="0"/>
              <a:t>According to the IAEA Code of Conduct, exporting companies shall notify their own regulatory authority and that of the importing country prior to shipment of Category 1 and Category 2 Sources.   The NRC receives and records Export Notifications of sources sent by U.S. licensees to foreign companies.  The Record Export Notifications functionality enables the user to record this information in the NSTS.  </a:t>
            </a:r>
          </a:p>
          <a:p>
            <a:r>
              <a:rPr lang="en-US" sz="1100" dirty="0" smtClean="0"/>
              <a:t> </a:t>
            </a:r>
            <a:endParaRPr lang="en-US" sz="11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3.18</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can I update NSTS with an Export Notification</a:t>
            </a:r>
            <a:endParaRPr lang="en-US" sz="1100" dirty="0"/>
          </a:p>
        </p:txBody>
      </p:sp>
      <p:sp>
        <p:nvSpPr>
          <p:cNvPr id="26" name="TextBox 25"/>
          <p:cNvSpPr txBox="1"/>
          <p:nvPr/>
        </p:nvSpPr>
        <p:spPr>
          <a:xfrm>
            <a:off x="3200400" y="4495800"/>
            <a:ext cx="2895600" cy="2677656"/>
          </a:xfrm>
          <a:prstGeom prst="rect">
            <a:avLst/>
          </a:prstGeom>
          <a:noFill/>
        </p:spPr>
        <p:txBody>
          <a:bodyPr wrap="square" rtlCol="0">
            <a:spAutoFit/>
          </a:bodyPr>
          <a:lstStyle/>
          <a:p>
            <a:pPr>
              <a:buFont typeface="Arial" pitchFamily="34" charset="0"/>
              <a:buChar char="•"/>
            </a:pPr>
            <a:r>
              <a:rPr lang="en-US" sz="1200" dirty="0" smtClean="0"/>
              <a:t>Under Transfer Management, click the </a:t>
            </a:r>
            <a:r>
              <a:rPr lang="en-US" sz="1200" b="1" dirty="0" smtClean="0"/>
              <a:t>Record Export Notifications</a:t>
            </a:r>
            <a:r>
              <a:rPr lang="en-US" sz="1200" dirty="0" smtClean="0"/>
              <a:t> link</a:t>
            </a:r>
          </a:p>
          <a:p>
            <a:endParaRPr lang="en-US" sz="1200" dirty="0" smtClean="0"/>
          </a:p>
          <a:p>
            <a:pPr>
              <a:buFont typeface="Arial" pitchFamily="34" charset="0"/>
              <a:buChar char="•"/>
            </a:pPr>
            <a:r>
              <a:rPr lang="en-US" sz="1200" dirty="0" smtClean="0"/>
              <a:t>Enter the Export,  foreign recipient, end -use location, date,  aggregated isotope, and source information</a:t>
            </a:r>
          </a:p>
          <a:p>
            <a:pPr>
              <a:buFont typeface="Arial" pitchFamily="34" charset="0"/>
              <a:buChar char="•"/>
            </a:pPr>
            <a:endParaRPr lang="en-US" sz="1200" dirty="0" smtClean="0"/>
          </a:p>
          <a:p>
            <a:pPr>
              <a:buFont typeface="Arial" pitchFamily="34" charset="0"/>
              <a:buChar char="•"/>
            </a:pPr>
            <a:r>
              <a:rPr lang="en-US" sz="1200" dirty="0" smtClean="0"/>
              <a:t>Save</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20" name="Slide Number Placeholder 19"/>
          <p:cNvSpPr>
            <a:spLocks noGrp="1"/>
          </p:cNvSpPr>
          <p:nvPr>
            <p:ph type="sldNum" sz="quarter" idx="12"/>
          </p:nvPr>
        </p:nvSpPr>
        <p:spPr/>
        <p:txBody>
          <a:bodyPr/>
          <a:lstStyle/>
          <a:p>
            <a:fld id="{4A4C55D3-80C2-40D0-AD82-A9B311009251}" type="slidenum">
              <a:rPr lang="en-US" smtClean="0"/>
              <a:pPr/>
              <a:t>89</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graphicFrame>
        <p:nvGraphicFramePr>
          <p:cNvPr id="14" name="Group 489"/>
          <p:cNvGraphicFramePr>
            <a:graphicFrameLocks noGrp="1"/>
          </p:cNvGraphicFramePr>
          <p:nvPr/>
        </p:nvGraphicFramePr>
        <p:xfrm>
          <a:off x="990602" y="914400"/>
          <a:ext cx="4724783" cy="7266813"/>
        </p:xfrm>
        <a:graphic>
          <a:graphicData uri="http://schemas.openxmlformats.org/drawingml/2006/table">
            <a:tbl>
              <a:tblPr/>
              <a:tblGrid>
                <a:gridCol w="456623"/>
                <a:gridCol w="3044157"/>
                <a:gridCol w="304415"/>
                <a:gridCol w="304415"/>
                <a:gridCol w="615173"/>
              </a:tblGrid>
              <a:tr h="963168">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200" b="1" i="0" u="none" strike="noStrike" cap="none" normalizeH="0" baseline="0" dirty="0" smtClean="0">
                        <a:ln>
                          <a:noFill/>
                        </a:ln>
                        <a:solidFill>
                          <a:schemeClr val="tx1"/>
                        </a:solidFill>
                        <a:effectLst/>
                        <a:latin typeface="Arial" charset="0"/>
                        <a:cs typeface="Arial" charset="0"/>
                      </a:endParaRPr>
                    </a:p>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200" b="1" i="0" u="none" strike="noStrike" cap="none" normalizeH="0" baseline="0" dirty="0" smtClean="0">
                        <a:ln>
                          <a:noFill/>
                        </a:ln>
                        <a:solidFill>
                          <a:schemeClr val="tx1"/>
                        </a:solidFill>
                        <a:effectLst/>
                        <a:latin typeface="Arial" charset="0"/>
                        <a:cs typeface="Arial" charset="0"/>
                      </a:endParaRPr>
                    </a:p>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cs typeface="Arial" charset="0"/>
                        </a:rPr>
                        <a:t>Administrator Scenarios</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fontAlgn="b"/>
                      <a:r>
                        <a:rPr lang="en-US" sz="1100" b="1" i="0" u="none" strike="noStrike" dirty="0" smtClean="0">
                          <a:solidFill>
                            <a:srgbClr val="000000"/>
                          </a:solidFill>
                          <a:latin typeface="Arial"/>
                        </a:rPr>
                        <a:t>NSTS Analyst</a:t>
                      </a:r>
                      <a:endParaRPr lang="en-US" sz="1100" b="1" i="0" u="none" strike="noStrike" dirty="0">
                        <a:solidFill>
                          <a:srgbClr val="000000"/>
                        </a:solidFill>
                        <a:latin typeface="Arial"/>
                      </a:endParaRPr>
                    </a:p>
                  </a:txBody>
                  <a:tcPr marL="9525" marR="9525" marT="9525" marB="0" vert="vert27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fontAlgn="b"/>
                      <a:r>
                        <a:rPr lang="en-US" sz="1100" b="1" i="0" u="none" strike="noStrike" dirty="0" smtClean="0">
                          <a:solidFill>
                            <a:srgbClr val="000000"/>
                          </a:solidFill>
                          <a:latin typeface="Arial"/>
                        </a:rPr>
                        <a:t>NSTS Admin</a:t>
                      </a:r>
                      <a:endParaRPr lang="en-US" sz="1100" b="1" i="0" u="none" strike="noStrike" dirty="0">
                        <a:solidFill>
                          <a:srgbClr val="000000"/>
                        </a:solidFill>
                        <a:latin typeface="Arial"/>
                      </a:endParaRPr>
                    </a:p>
                  </a:txBody>
                  <a:tcPr marL="9525" marR="9525" marT="9525" marB="0" vert="vert27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p>
                      <a:pPr marL="0" marR="0" lvl="0" indent="0" algn="l"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Page</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smtClean="0">
                          <a:solidFill>
                            <a:srgbClr val="000000"/>
                          </a:solidFill>
                          <a:latin typeface="Arial"/>
                        </a:rPr>
                        <a:t>3.27</a:t>
                      </a:r>
                      <a:endParaRPr lang="en-US" sz="1100" b="0" i="0" u="none" strike="noStrike" dirty="0">
                        <a:solidFill>
                          <a:srgbClr val="000000"/>
                        </a:solidFill>
                        <a:latin typeface="Arial"/>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rtl="0" fontAlgn="t"/>
                      <a:r>
                        <a:rPr lang="en-US" sz="1100" b="0" i="0" u="none" strike="noStrike" dirty="0">
                          <a:solidFill>
                            <a:srgbClr val="000000"/>
                          </a:solidFill>
                          <a:latin typeface="Arial"/>
                        </a:rPr>
                        <a:t>Maintain Vicinity</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161</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smtClean="0">
                          <a:solidFill>
                            <a:srgbClr val="000000"/>
                          </a:solidFill>
                          <a:latin typeface="Arial"/>
                        </a:rPr>
                        <a:t>3.28</a:t>
                      </a:r>
                      <a:endParaRPr lang="en-US" sz="1100" b="0" i="0" u="none" strike="noStrike" dirty="0">
                        <a:solidFill>
                          <a:srgbClr val="000000"/>
                        </a:solidFill>
                        <a:latin typeface="Arial"/>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rtl="0" fontAlgn="t"/>
                      <a:r>
                        <a:rPr lang="en-US" sz="1100" b="0" i="0" u="none" strike="noStrike" dirty="0">
                          <a:solidFill>
                            <a:srgbClr val="000000"/>
                          </a:solidFill>
                          <a:latin typeface="Arial"/>
                        </a:rPr>
                        <a:t>Maintain Licensee Relationship</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169</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smtClean="0">
                          <a:solidFill>
                            <a:srgbClr val="000000"/>
                          </a:solidFill>
                          <a:latin typeface="Arial"/>
                        </a:rPr>
                        <a:t>3.29</a:t>
                      </a:r>
                      <a:endParaRPr lang="en-US" sz="1100" b="0" i="0" u="none" strike="noStrike" dirty="0">
                        <a:solidFill>
                          <a:srgbClr val="000000"/>
                        </a:solidFill>
                        <a:latin typeface="Arial"/>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rtl="0" fontAlgn="t"/>
                      <a:r>
                        <a:rPr lang="en-US" sz="1100" b="0" i="0" u="none" strike="noStrike" dirty="0" smtClean="0">
                          <a:solidFill>
                            <a:srgbClr val="000000"/>
                          </a:solidFill>
                          <a:latin typeface="Arial"/>
                        </a:rPr>
                        <a:t>Maintain </a:t>
                      </a:r>
                      <a:r>
                        <a:rPr lang="en-US" sz="1100" b="0" i="0" u="none" strike="noStrike" dirty="0">
                          <a:solidFill>
                            <a:srgbClr val="000000"/>
                          </a:solidFill>
                          <a:latin typeface="Arial"/>
                        </a:rPr>
                        <a:t>Alert Rules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175</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smtClean="0">
                          <a:solidFill>
                            <a:srgbClr val="000000"/>
                          </a:solidFill>
                          <a:latin typeface="Arial"/>
                        </a:rPr>
                        <a:t>3.30</a:t>
                      </a:r>
                      <a:endParaRPr lang="en-US" sz="1100" b="0" i="0" u="none" strike="noStrike" dirty="0">
                        <a:solidFill>
                          <a:srgbClr val="000000"/>
                        </a:solidFill>
                        <a:latin typeface="Arial"/>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rtl="0" fontAlgn="t"/>
                      <a:r>
                        <a:rPr lang="en-US" sz="1100" b="0" i="0" u="none" strike="noStrike" dirty="0">
                          <a:solidFill>
                            <a:srgbClr val="000000"/>
                          </a:solidFill>
                          <a:latin typeface="Arial"/>
                        </a:rPr>
                        <a:t>Upload Report</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182</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smtClean="0">
                          <a:solidFill>
                            <a:srgbClr val="000000"/>
                          </a:solidFill>
                          <a:latin typeface="Arial"/>
                        </a:rPr>
                        <a:t>3.31</a:t>
                      </a:r>
                      <a:endParaRPr lang="en-US" sz="1100" b="0" i="0" u="none" strike="noStrike" dirty="0">
                        <a:solidFill>
                          <a:srgbClr val="000000"/>
                        </a:solidFill>
                        <a:latin typeface="Arial"/>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rtl="0" fontAlgn="t"/>
                      <a:r>
                        <a:rPr lang="en-US" sz="1100" b="0" i="0" u="none" strike="noStrike" dirty="0" smtClean="0">
                          <a:solidFill>
                            <a:srgbClr val="000000"/>
                          </a:solidFill>
                          <a:latin typeface="Arial"/>
                        </a:rPr>
                        <a:t>Update Message to NSTS Mailbox</a:t>
                      </a:r>
                      <a:endParaRPr lang="en-US" sz="1100" b="0" i="0" u="none" strike="noStrike" dirty="0">
                        <a:solidFill>
                          <a:srgbClr val="000000"/>
                        </a:solidFill>
                        <a:latin typeface="Arial"/>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smtClean="0">
                          <a:solidFill>
                            <a:srgbClr val="000000"/>
                          </a:solidFill>
                          <a:latin typeface="Wingdings"/>
                        </a:rPr>
                        <a:t>ü</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lang="en-US" sz="1100" b="0" i="0" u="none" strike="noStrike" dirty="0" smtClean="0">
                          <a:solidFill>
                            <a:srgbClr val="000000"/>
                          </a:solidFill>
                          <a:latin typeface="Wingdings"/>
                        </a:rPr>
                        <a:t>ü</a:t>
                      </a: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186</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3.1</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ctr"/>
                      <a:r>
                        <a:rPr lang="en-US" sz="1100" b="0" i="0" u="none" strike="noStrike" dirty="0">
                          <a:solidFill>
                            <a:srgbClr val="000000"/>
                          </a:solidFill>
                          <a:latin typeface="Arial"/>
                        </a:rPr>
                        <a:t>Review Transfer History</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20</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3.2</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ctr"/>
                      <a:r>
                        <a:rPr lang="en-US" sz="1100" b="0" i="0" u="none" strike="noStrike" dirty="0">
                          <a:solidFill>
                            <a:srgbClr val="000000"/>
                          </a:solidFill>
                          <a:latin typeface="Arial"/>
                        </a:rPr>
                        <a:t>View Transfer Progress</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r>
                        <a:rPr lang="en-US" sz="1100" b="0" i="0" u="none" strike="noStrike" dirty="0">
                          <a:solidFill>
                            <a:srgbClr val="000000"/>
                          </a:solidFill>
                          <a:latin typeface="Arial"/>
                        </a:rPr>
                        <a:t> </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22</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344805">
                <a:tc>
                  <a:txBody>
                    <a:bodyPr/>
                    <a:lstStyle/>
                    <a:p>
                      <a:pPr algn="l" fontAlgn="t"/>
                      <a:r>
                        <a:rPr lang="en-US" sz="1100" b="0" i="0" u="none" strike="noStrike" dirty="0" smtClean="0">
                          <a:solidFill>
                            <a:srgbClr val="000000"/>
                          </a:solidFill>
                          <a:latin typeface="Arial"/>
                        </a:rPr>
                        <a:t>3.3</a:t>
                      </a:r>
                      <a:endParaRPr lang="en-US" sz="1100" b="0" i="0" u="none" strike="noStrike" dirty="0">
                        <a:solidFill>
                          <a:srgbClr val="000000"/>
                        </a:solidFill>
                        <a:latin typeface="Arial"/>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100" b="0" i="0" u="none" strike="noStrike" cap="none" normalizeH="0" baseline="0" dirty="0" smtClean="0">
                          <a:ln>
                            <a:noFill/>
                          </a:ln>
                          <a:solidFill>
                            <a:schemeClr val="tx1"/>
                          </a:solidFill>
                          <a:effectLst/>
                          <a:latin typeface="Arial" charset="0"/>
                          <a:cs typeface="Arial" charset="0"/>
                        </a:rPr>
                        <a:t>Specify Long-Term Storage Sources</a:t>
                      </a:r>
                    </a:p>
                    <a:p>
                      <a:pPr algn="l" fontAlgn="ctr"/>
                      <a:endParaRPr lang="en-US" sz="1100" b="0" i="0" u="none" strike="noStrike" dirty="0">
                        <a:solidFill>
                          <a:srgbClr val="000000"/>
                        </a:solidFill>
                        <a:latin typeface="Arial"/>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smtClean="0">
                          <a:solidFill>
                            <a:srgbClr val="000000"/>
                          </a:solidFill>
                          <a:latin typeface="Wingdings"/>
                        </a:rPr>
                        <a:t>ü</a:t>
                      </a:r>
                      <a:endParaRPr lang="en-US" sz="1100" b="0" i="0" u="none" strike="noStrike" dirty="0">
                        <a:solidFill>
                          <a:srgbClr val="000000"/>
                        </a:solidFill>
                        <a:latin typeface="Wingdings"/>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25</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3.4</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ctr"/>
                      <a:r>
                        <a:rPr lang="en-US" sz="1100" b="0" i="0" u="none" strike="noStrike" dirty="0">
                          <a:solidFill>
                            <a:srgbClr val="000000"/>
                          </a:solidFill>
                          <a:latin typeface="Arial"/>
                        </a:rPr>
                        <a:t>Current Alerts</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lang="en-US" sz="1100" b="0" i="0" u="none" strike="noStrike" dirty="0" smtClean="0">
                          <a:solidFill>
                            <a:srgbClr val="000000"/>
                          </a:solidFill>
                          <a:latin typeface="Wingdings"/>
                        </a:rPr>
                        <a:t>ü</a:t>
                      </a: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29</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3.5</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ctr"/>
                      <a:r>
                        <a:rPr lang="en-US" sz="1100" b="0" i="0" u="none" strike="noStrike" dirty="0">
                          <a:solidFill>
                            <a:srgbClr val="000000"/>
                          </a:solidFill>
                          <a:latin typeface="Arial"/>
                        </a:rPr>
                        <a:t>Send Message to NSTS Mailbox</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35</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3.6</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ctr"/>
                      <a:r>
                        <a:rPr lang="en-US" sz="1100" b="0" i="0" u="none" strike="noStrike" dirty="0">
                          <a:solidFill>
                            <a:srgbClr val="000000"/>
                          </a:solidFill>
                          <a:latin typeface="Arial"/>
                        </a:rPr>
                        <a:t>Obtain Supporting Information</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lang="en-US" sz="1100" b="0" i="0" u="none" strike="noStrike" dirty="0" smtClean="0">
                          <a:solidFill>
                            <a:srgbClr val="000000"/>
                          </a:solidFill>
                          <a:latin typeface="Wingdings"/>
                        </a:rPr>
                        <a:t>ü</a:t>
                      </a: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25000"/>
                        </a:spcBef>
                        <a:spcAft>
                          <a:spcPct val="1500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37</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b"/>
                      <a:r>
                        <a:rPr lang="en-US" sz="1100" b="0" i="0" u="none" strike="noStrike" dirty="0">
                          <a:solidFill>
                            <a:srgbClr val="000000"/>
                          </a:solidFill>
                          <a:latin typeface="Arial"/>
                        </a:rPr>
                        <a:t>3.7</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Query Licenses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lang="en-US" sz="1100" b="0" i="0" u="none" strike="noStrike" dirty="0" smtClean="0">
                          <a:solidFill>
                            <a:srgbClr val="000000"/>
                          </a:solidFill>
                          <a:latin typeface="Wingdings"/>
                        </a:rPr>
                        <a:t>ü</a:t>
                      </a: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39</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b"/>
                      <a:r>
                        <a:rPr lang="en-US" sz="1100" b="0" i="0" u="none" strike="noStrike" dirty="0">
                          <a:solidFill>
                            <a:srgbClr val="000000"/>
                          </a:solidFill>
                          <a:latin typeface="Arial"/>
                        </a:rPr>
                        <a:t>3.8</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Query Sources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lang="en-US" sz="1100" b="0" i="0" u="none" strike="noStrike" dirty="0" smtClean="0">
                          <a:solidFill>
                            <a:srgbClr val="000000"/>
                          </a:solidFill>
                          <a:latin typeface="Wingdings"/>
                        </a:rPr>
                        <a:t>ü</a:t>
                      </a: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43</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3.9</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Record Lost or Stolen Sources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46</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smtClean="0">
                          <a:solidFill>
                            <a:srgbClr val="000000"/>
                          </a:solidFill>
                          <a:latin typeface="Arial"/>
                        </a:rPr>
                        <a:t>3.10</a:t>
                      </a:r>
                      <a:endParaRPr lang="en-US" sz="1100" b="0" i="0" u="none" strike="noStrike" dirty="0">
                        <a:solidFill>
                          <a:srgbClr val="000000"/>
                        </a:solidFill>
                        <a:latin typeface="Arial"/>
                      </a:endParaRP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Review Lost or Stolen Sources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51</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3.11</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Record Found Sources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54</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3.12</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Record Irretrievable Sources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58</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3.13</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Review Source History</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63</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3.14</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Query Transfers Receipts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68</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3.15</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Review Pending Transfers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72</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3.16</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Record Import Notifications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76</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3.17</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Update Import Notifications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84</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3.18</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Record Export Notifications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89</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9080">
                <a:tc>
                  <a:txBody>
                    <a:bodyPr/>
                    <a:lstStyle/>
                    <a:p>
                      <a:pPr algn="l" fontAlgn="t"/>
                      <a:r>
                        <a:rPr lang="en-US" sz="1100" b="0" i="0" u="none" strike="noStrike" dirty="0">
                          <a:solidFill>
                            <a:srgbClr val="000000"/>
                          </a:solidFill>
                          <a:latin typeface="Arial"/>
                        </a:rPr>
                        <a:t>3.19</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l" fontAlgn="t"/>
                      <a:r>
                        <a:rPr lang="en-US" sz="1100" b="0" i="0" u="none" strike="noStrike" dirty="0">
                          <a:solidFill>
                            <a:srgbClr val="000000"/>
                          </a:solidFill>
                          <a:latin typeface="Arial"/>
                        </a:rPr>
                        <a:t>Update Export Notifications</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ctr" fontAlgn="t"/>
                      <a:r>
                        <a:rPr lang="en-US" sz="1100" b="0" i="0" u="none" strike="noStrike" dirty="0">
                          <a:solidFill>
                            <a:srgbClr val="000000"/>
                          </a:solidFill>
                          <a:latin typeface="Wingdings"/>
                        </a:rPr>
                        <a:t>ü</a:t>
                      </a:r>
                    </a:p>
                  </a:txBody>
                  <a:tcPr marL="9525" marR="9525" marT="9525"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04875" rtl="0" eaLnBrk="1" fontAlgn="base" latinLnBrk="0" hangingPunct="1">
                        <a:lnSpc>
                          <a:spcPct val="100000"/>
                        </a:lnSpc>
                        <a:spcBef>
                          <a:spcPct val="0"/>
                        </a:spcBef>
                        <a:spcAft>
                          <a:spcPct val="0"/>
                        </a:spcAft>
                        <a:buClr>
                          <a:schemeClr val="accent1"/>
                        </a:buClr>
                        <a:buSzTx/>
                        <a:buFont typeface="Wingdings" pitchFamily="2" charset="2"/>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100" b="0" i="0" u="none" strike="noStrike" cap="none" normalizeH="0" baseline="0" dirty="0" smtClean="0">
                          <a:ln>
                            <a:noFill/>
                          </a:ln>
                          <a:solidFill>
                            <a:schemeClr val="tx1"/>
                          </a:solidFill>
                          <a:effectLst/>
                          <a:latin typeface="Arial" charset="0"/>
                          <a:cs typeface="Arial" charset="0"/>
                        </a:rPr>
                        <a:t>98</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bl>
          </a:graphicData>
        </a:graphic>
      </p:graphicFrame>
      <p:sp>
        <p:nvSpPr>
          <p:cNvPr id="8" name="Slide Number Placeholder 7"/>
          <p:cNvSpPr>
            <a:spLocks noGrp="1"/>
          </p:cNvSpPr>
          <p:nvPr>
            <p:ph type="sldNum" sz="quarter" idx="12"/>
          </p:nvPr>
        </p:nvSpPr>
        <p:spPr/>
        <p:txBody>
          <a:bodyPr/>
          <a:lstStyle/>
          <a:p>
            <a:fld id="{4A4C55D3-80C2-40D0-AD82-A9B311009251}" type="slidenum">
              <a:rPr lang="en-US" smtClean="0"/>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3.18</a:t>
            </a:r>
            <a:r>
              <a:rPr lang="en-US" dirty="0" smtClean="0"/>
              <a:t> </a:t>
            </a:r>
            <a:r>
              <a:rPr lang="en-US" dirty="0"/>
              <a:t/>
            </a:r>
            <a:br>
              <a:rPr lang="en-US" dirty="0"/>
            </a:br>
            <a:r>
              <a:rPr lang="en-US" sz="1800" dirty="0" smtClean="0"/>
              <a:t> Record Export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Record Export Notifications:</a:t>
            </a:r>
          </a:p>
          <a:p>
            <a:endParaRPr lang="en-US" sz="1200" b="1" u="sng" dirty="0" smtClean="0"/>
          </a:p>
        </p:txBody>
      </p:sp>
      <p:sp>
        <p:nvSpPr>
          <p:cNvPr id="12" name="TextBox 11"/>
          <p:cNvSpPr txBox="1"/>
          <p:nvPr/>
        </p:nvSpPr>
        <p:spPr>
          <a:xfrm>
            <a:off x="381000" y="2514603"/>
            <a:ext cx="6019800" cy="646331"/>
          </a:xfrm>
          <a:prstGeom prst="rect">
            <a:avLst/>
          </a:prstGeom>
          <a:noFill/>
        </p:spPr>
        <p:txBody>
          <a:bodyPr wrap="square" rtlCol="0">
            <a:spAutoFit/>
          </a:bodyPr>
          <a:lstStyle/>
          <a:p>
            <a:pPr marL="228600" indent="-228600">
              <a:buFont typeface="+mj-lt"/>
              <a:buAutoNum type="arabicPeriod"/>
            </a:pPr>
            <a:r>
              <a:rPr lang="en-US" sz="1200" dirty="0" smtClean="0"/>
              <a:t>From the NSTS Main Menu, under Transfer Management, click the </a:t>
            </a:r>
            <a:r>
              <a:rPr lang="en-US" sz="1200" b="1" dirty="0" smtClean="0"/>
              <a:t>Record Export Notifications</a:t>
            </a:r>
            <a:r>
              <a:rPr lang="en-US" sz="1200" dirty="0" smtClean="0"/>
              <a:t> link.  The Record Export Notification window will be displayed.</a:t>
            </a:r>
          </a:p>
          <a:p>
            <a:pPr marL="228600" indent="-228600"/>
            <a:endParaRPr lang="en-US" sz="1200" dirty="0"/>
          </a:p>
        </p:txBody>
      </p:sp>
      <p:pic>
        <p:nvPicPr>
          <p:cNvPr id="1026" name="Picture 2" descr="Record Export Notification 1"/>
          <p:cNvPicPr>
            <a:picLocks noChangeAspect="1" noChangeArrowheads="1"/>
          </p:cNvPicPr>
          <p:nvPr/>
        </p:nvPicPr>
        <p:blipFill>
          <a:blip r:embed="rId5" cstate="print"/>
          <a:srcRect/>
          <a:stretch>
            <a:fillRect/>
          </a:stretch>
        </p:blipFill>
        <p:spPr bwMode="auto">
          <a:xfrm>
            <a:off x="1219200" y="3124202"/>
            <a:ext cx="4419600" cy="5191495"/>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4A4C55D3-80C2-40D0-AD82-A9B311009251}" type="slidenum">
              <a:rPr lang="en-US" smtClean="0"/>
              <a:pPr/>
              <a:t>90</a:t>
            </a:fld>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3.18</a:t>
            </a:r>
            <a:r>
              <a:rPr lang="en-US" dirty="0" smtClean="0"/>
              <a:t> </a:t>
            </a:r>
            <a:r>
              <a:rPr lang="en-US" dirty="0"/>
              <a:t/>
            </a:r>
            <a:br>
              <a:rPr lang="en-US" dirty="0"/>
            </a:br>
            <a:r>
              <a:rPr lang="en-US" sz="1800" dirty="0" smtClean="0"/>
              <a:t> Record Export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Export Notifications Cont.:</a:t>
            </a:r>
          </a:p>
          <a:p>
            <a:endParaRPr lang="en-US" sz="1200" b="1" u="sng" dirty="0" smtClean="0"/>
          </a:p>
        </p:txBody>
      </p:sp>
      <p:sp>
        <p:nvSpPr>
          <p:cNvPr id="12" name="TextBox 11"/>
          <p:cNvSpPr txBox="1"/>
          <p:nvPr/>
        </p:nvSpPr>
        <p:spPr>
          <a:xfrm>
            <a:off x="381000" y="2514602"/>
            <a:ext cx="6019800" cy="461665"/>
          </a:xfrm>
          <a:prstGeom prst="rect">
            <a:avLst/>
          </a:prstGeom>
          <a:noFill/>
        </p:spPr>
        <p:txBody>
          <a:bodyPr wrap="square" rtlCol="0">
            <a:spAutoFit/>
          </a:bodyPr>
          <a:lstStyle/>
          <a:p>
            <a:pPr marL="228600" indent="-228600">
              <a:buFont typeface="+mj-lt"/>
              <a:buAutoNum type="arabicPeriod" startAt="2"/>
            </a:pPr>
            <a:r>
              <a:rPr lang="en-US" sz="1200" dirty="0" smtClean="0"/>
              <a:t>If the end-use locations are included in the notification, enter the number of locations to be described and click the Enter End-Use Location link.</a:t>
            </a:r>
            <a:endParaRPr lang="en-US" sz="1200" dirty="0"/>
          </a:p>
        </p:txBody>
      </p:sp>
      <p:pic>
        <p:nvPicPr>
          <p:cNvPr id="2050" name="Picture 2" descr="Record Export Notification 2"/>
          <p:cNvPicPr>
            <a:picLocks noChangeAspect="1" noChangeArrowheads="1"/>
          </p:cNvPicPr>
          <p:nvPr/>
        </p:nvPicPr>
        <p:blipFill>
          <a:blip r:embed="rId5" cstate="print"/>
          <a:srcRect/>
          <a:stretch>
            <a:fillRect/>
          </a:stretch>
        </p:blipFill>
        <p:spPr bwMode="auto">
          <a:xfrm>
            <a:off x="347663" y="3200400"/>
            <a:ext cx="6162675" cy="1000125"/>
          </a:xfrm>
          <a:prstGeom prst="rect">
            <a:avLst/>
          </a:prstGeom>
          <a:noFill/>
          <a:ln w="9525">
            <a:noFill/>
            <a:miter lim="800000"/>
            <a:headEnd/>
            <a:tailEnd/>
          </a:ln>
        </p:spPr>
      </p:pic>
      <p:sp>
        <p:nvSpPr>
          <p:cNvPr id="11" name="TextBox 10"/>
          <p:cNvSpPr txBox="1"/>
          <p:nvPr/>
        </p:nvSpPr>
        <p:spPr>
          <a:xfrm>
            <a:off x="533400" y="4419600"/>
            <a:ext cx="5943600" cy="553998"/>
          </a:xfrm>
          <a:prstGeom prst="rect">
            <a:avLst/>
          </a:prstGeom>
          <a:noFill/>
        </p:spPr>
        <p:txBody>
          <a:bodyPr wrap="square" rtlCol="0">
            <a:spAutoFit/>
          </a:bodyPr>
          <a:lstStyle/>
          <a:p>
            <a:r>
              <a:rPr lang="en-US" sz="1200" dirty="0" smtClean="0"/>
              <a:t>The Location Address form will be displayed.</a:t>
            </a:r>
          </a:p>
          <a:p>
            <a:endParaRPr lang="en-US" dirty="0"/>
          </a:p>
        </p:txBody>
      </p:sp>
      <p:pic>
        <p:nvPicPr>
          <p:cNvPr id="2051" name="Picture 3" descr="Record Export Notification 3"/>
          <p:cNvPicPr>
            <a:picLocks noChangeAspect="1" noChangeArrowheads="1"/>
          </p:cNvPicPr>
          <p:nvPr/>
        </p:nvPicPr>
        <p:blipFill>
          <a:blip r:embed="rId6" cstate="print"/>
          <a:srcRect/>
          <a:stretch>
            <a:fillRect/>
          </a:stretch>
        </p:blipFill>
        <p:spPr bwMode="auto">
          <a:xfrm>
            <a:off x="1447800" y="4800602"/>
            <a:ext cx="3962400" cy="3552497"/>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A4C55D3-80C2-40D0-AD82-A9B311009251}" type="slidenum">
              <a:rPr lang="en-US" smtClean="0"/>
              <a:pPr/>
              <a:t>91</a:t>
            </a:fld>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3.18</a:t>
            </a:r>
            <a:r>
              <a:rPr lang="en-US" dirty="0" smtClean="0"/>
              <a:t> </a:t>
            </a:r>
            <a:r>
              <a:rPr lang="en-US" dirty="0"/>
              <a:t/>
            </a:r>
            <a:br>
              <a:rPr lang="en-US" dirty="0"/>
            </a:br>
            <a:r>
              <a:rPr lang="en-US" sz="1800" dirty="0" smtClean="0"/>
              <a:t> Record Export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Export Notifications Cont.:</a:t>
            </a:r>
          </a:p>
          <a:p>
            <a:endParaRPr lang="en-US" sz="1200" b="1" u="sng" dirty="0" smtClean="0"/>
          </a:p>
        </p:txBody>
      </p:sp>
      <p:sp>
        <p:nvSpPr>
          <p:cNvPr id="12" name="TextBox 11"/>
          <p:cNvSpPr txBox="1"/>
          <p:nvPr/>
        </p:nvSpPr>
        <p:spPr>
          <a:xfrm>
            <a:off x="381000" y="2514600"/>
            <a:ext cx="6019800" cy="2339101"/>
          </a:xfrm>
          <a:prstGeom prst="rect">
            <a:avLst/>
          </a:prstGeom>
          <a:noFill/>
        </p:spPr>
        <p:txBody>
          <a:bodyPr wrap="square" rtlCol="0">
            <a:spAutoFit/>
          </a:bodyPr>
          <a:lstStyle/>
          <a:p>
            <a:r>
              <a:rPr lang="en-US" sz="1200" dirty="0" smtClean="0"/>
              <a:t>After entering the address information, click </a:t>
            </a:r>
            <a:r>
              <a:rPr lang="en-US" sz="1200" b="1" dirty="0" smtClean="0"/>
              <a:t>Continue</a:t>
            </a:r>
            <a:r>
              <a:rPr lang="en-US" sz="1200" dirty="0" smtClean="0"/>
              <a:t> to save the addresses and return to the Import Notification screen.  To clear the form and remain on the End-Use Location screen, click </a:t>
            </a:r>
            <a:r>
              <a:rPr lang="en-US" sz="1200" b="1" dirty="0" smtClean="0"/>
              <a:t>Reset</a:t>
            </a:r>
            <a:r>
              <a:rPr lang="en-US" sz="1200" dirty="0" smtClean="0"/>
              <a:t>.  To return to the Export Notification screen without saving address information, click </a:t>
            </a:r>
            <a:r>
              <a:rPr lang="en-US" sz="1200" b="1" dirty="0" smtClean="0"/>
              <a:t>Cancel</a:t>
            </a:r>
            <a:r>
              <a:rPr lang="en-US" sz="1200" dirty="0" smtClean="0"/>
              <a:t>.</a:t>
            </a:r>
          </a:p>
          <a:p>
            <a:r>
              <a:rPr lang="en-US" sz="1200" dirty="0" smtClean="0"/>
              <a:t> </a:t>
            </a:r>
          </a:p>
          <a:p>
            <a:r>
              <a:rPr lang="en-US" sz="1200" b="1" dirty="0" smtClean="0"/>
              <a:t>Note:</a:t>
            </a:r>
            <a:r>
              <a:rPr lang="en-US" sz="1200" dirty="0" smtClean="0"/>
              <a:t>  The End-Use Location addresses entered will not be displayed on the Record Export Notification screen until after the exported source information has been entered.</a:t>
            </a:r>
          </a:p>
          <a:p>
            <a:r>
              <a:rPr lang="en-US" sz="1200" dirty="0" smtClean="0"/>
              <a:t> </a:t>
            </a:r>
          </a:p>
          <a:p>
            <a:pPr marL="228600" indent="-228600">
              <a:buFont typeface="+mj-lt"/>
              <a:buAutoNum type="arabicPeriod" startAt="3"/>
            </a:pPr>
            <a:r>
              <a:rPr lang="en-US" sz="1200" dirty="0" smtClean="0"/>
              <a:t>After entries have been made in all of the required fields (marked with a red asterisk), enter the number of Aggregated Isotopes in the notification and click </a:t>
            </a:r>
            <a:r>
              <a:rPr lang="en-US" sz="1200" b="1" dirty="0" smtClean="0"/>
              <a:t>Continue</a:t>
            </a:r>
            <a:r>
              <a:rPr lang="en-US" sz="1200" dirty="0" smtClean="0"/>
              <a:t>.</a:t>
            </a:r>
            <a:endParaRPr lang="en-US" sz="1200" dirty="0"/>
          </a:p>
        </p:txBody>
      </p:sp>
      <p:pic>
        <p:nvPicPr>
          <p:cNvPr id="3074" name="Picture 2" descr="Record Export Notification 4"/>
          <p:cNvPicPr>
            <a:picLocks noChangeAspect="1" noChangeArrowheads="1"/>
          </p:cNvPicPr>
          <p:nvPr/>
        </p:nvPicPr>
        <p:blipFill>
          <a:blip r:embed="rId5" cstate="print"/>
          <a:srcRect/>
          <a:stretch>
            <a:fillRect/>
          </a:stretch>
        </p:blipFill>
        <p:spPr bwMode="auto">
          <a:xfrm>
            <a:off x="347663" y="4876800"/>
            <a:ext cx="6162675" cy="1285875"/>
          </a:xfrm>
          <a:prstGeom prst="rect">
            <a:avLst/>
          </a:prstGeom>
          <a:noFill/>
          <a:ln w="9525">
            <a:noFill/>
            <a:miter lim="800000"/>
            <a:headEnd/>
            <a:tailEnd/>
          </a:ln>
        </p:spPr>
      </p:pic>
      <p:sp>
        <p:nvSpPr>
          <p:cNvPr id="13" name="TextBox 12"/>
          <p:cNvSpPr txBox="1"/>
          <p:nvPr/>
        </p:nvSpPr>
        <p:spPr>
          <a:xfrm>
            <a:off x="533400" y="6400800"/>
            <a:ext cx="5334000" cy="553998"/>
          </a:xfrm>
          <a:prstGeom prst="rect">
            <a:avLst/>
          </a:prstGeom>
          <a:noFill/>
        </p:spPr>
        <p:txBody>
          <a:bodyPr wrap="square" rtlCol="0">
            <a:spAutoFit/>
          </a:bodyPr>
          <a:lstStyle/>
          <a:p>
            <a:r>
              <a:rPr lang="en-US" sz="1200" dirty="0" smtClean="0"/>
              <a:t> The Aggregated Isotopes form will be displayed.</a:t>
            </a:r>
          </a:p>
          <a:p>
            <a:endParaRPr lang="en-US" dirty="0"/>
          </a:p>
        </p:txBody>
      </p:sp>
      <p:sp>
        <p:nvSpPr>
          <p:cNvPr id="14" name="Slide Number Placeholder 13"/>
          <p:cNvSpPr>
            <a:spLocks noGrp="1"/>
          </p:cNvSpPr>
          <p:nvPr>
            <p:ph type="sldNum" sz="quarter" idx="12"/>
          </p:nvPr>
        </p:nvSpPr>
        <p:spPr/>
        <p:txBody>
          <a:bodyPr/>
          <a:lstStyle/>
          <a:p>
            <a:fld id="{4A4C55D3-80C2-40D0-AD82-A9B311009251}" type="slidenum">
              <a:rPr lang="en-US" smtClean="0"/>
              <a:pPr/>
              <a:t>92</a:t>
            </a:fld>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3.18</a:t>
            </a:r>
            <a:r>
              <a:rPr lang="en-US" dirty="0" smtClean="0"/>
              <a:t> </a:t>
            </a:r>
            <a:r>
              <a:rPr lang="en-US" dirty="0"/>
              <a:t/>
            </a:r>
            <a:br>
              <a:rPr lang="en-US" dirty="0"/>
            </a:br>
            <a:r>
              <a:rPr lang="en-US" sz="1800" dirty="0" smtClean="0"/>
              <a:t> Record Export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Export Notifications Cont.:</a:t>
            </a:r>
          </a:p>
          <a:p>
            <a:endParaRPr lang="en-US" sz="1200" b="1" u="sng" dirty="0" smtClean="0"/>
          </a:p>
        </p:txBody>
      </p:sp>
      <p:sp>
        <p:nvSpPr>
          <p:cNvPr id="13" name="TextBox 12"/>
          <p:cNvSpPr txBox="1"/>
          <p:nvPr/>
        </p:nvSpPr>
        <p:spPr>
          <a:xfrm>
            <a:off x="457200" y="5257800"/>
            <a:ext cx="5943600" cy="1354217"/>
          </a:xfrm>
          <a:prstGeom prst="rect">
            <a:avLst/>
          </a:prstGeom>
          <a:noFill/>
        </p:spPr>
        <p:txBody>
          <a:bodyPr wrap="square" rtlCol="0">
            <a:spAutoFit/>
          </a:bodyPr>
          <a:lstStyle/>
          <a:p>
            <a:r>
              <a:rPr lang="en-US" sz="1200" dirty="0" smtClean="0"/>
              <a:t>Select the isotope(s) in the sources to be exported, and for each isotope enter the total activity of all sources.  Then select the number of sources to be exported and click </a:t>
            </a:r>
            <a:r>
              <a:rPr lang="en-US" sz="1200" b="1" dirty="0" smtClean="0"/>
              <a:t>Continue</a:t>
            </a:r>
            <a:r>
              <a:rPr lang="en-US" sz="1200" dirty="0" smtClean="0"/>
              <a:t>.  The source description form will be displayed.</a:t>
            </a:r>
          </a:p>
          <a:p>
            <a:r>
              <a:rPr lang="en-US" sz="1200" dirty="0" smtClean="0"/>
              <a:t> </a:t>
            </a:r>
          </a:p>
          <a:p>
            <a:r>
              <a:rPr lang="en-US" sz="1100" b="1" i="1" dirty="0" smtClean="0"/>
              <a:t>Note</a:t>
            </a:r>
            <a:r>
              <a:rPr lang="en-US" sz="1100" i="1" dirty="0" smtClean="0"/>
              <a:t>:  Entry of aggregated activity is not required.  If aggregated activity is not entered, then following entry of the source information, the system will calculate the aggregated activity of each isotope</a:t>
            </a:r>
            <a:r>
              <a:rPr lang="en-US" sz="1200" dirty="0" smtClean="0"/>
              <a:t>. </a:t>
            </a:r>
            <a:endParaRPr lang="en-US" dirty="0"/>
          </a:p>
        </p:txBody>
      </p:sp>
      <p:pic>
        <p:nvPicPr>
          <p:cNvPr id="4098" name="Picture 2" descr="Record Export Notification 5"/>
          <p:cNvPicPr>
            <a:picLocks noChangeAspect="1" noChangeArrowheads="1"/>
          </p:cNvPicPr>
          <p:nvPr/>
        </p:nvPicPr>
        <p:blipFill>
          <a:blip r:embed="rId5" cstate="print"/>
          <a:srcRect/>
          <a:stretch>
            <a:fillRect/>
          </a:stretch>
        </p:blipFill>
        <p:spPr bwMode="auto">
          <a:xfrm>
            <a:off x="442913" y="2514602"/>
            <a:ext cx="5972175" cy="2562225"/>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4A4C55D3-80C2-40D0-AD82-A9B311009251}" type="slidenum">
              <a:rPr lang="en-US" smtClean="0"/>
              <a:pPr/>
              <a:t>93</a:t>
            </a:fld>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3.18</a:t>
            </a:r>
            <a:r>
              <a:rPr lang="en-US" dirty="0" smtClean="0"/>
              <a:t> </a:t>
            </a:r>
            <a:r>
              <a:rPr lang="en-US" dirty="0"/>
              <a:t/>
            </a:r>
            <a:br>
              <a:rPr lang="en-US" dirty="0"/>
            </a:br>
            <a:r>
              <a:rPr lang="en-US" sz="1800" dirty="0" smtClean="0"/>
              <a:t> Record Export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Export Notifications Cont.:</a:t>
            </a:r>
          </a:p>
          <a:p>
            <a:endParaRPr lang="en-US" sz="1200" b="1" u="sng" dirty="0" smtClean="0"/>
          </a:p>
        </p:txBody>
      </p:sp>
      <p:sp>
        <p:nvSpPr>
          <p:cNvPr id="13" name="TextBox 12"/>
          <p:cNvSpPr txBox="1"/>
          <p:nvPr/>
        </p:nvSpPr>
        <p:spPr>
          <a:xfrm>
            <a:off x="533400" y="5715002"/>
            <a:ext cx="5943600" cy="461665"/>
          </a:xfrm>
          <a:prstGeom prst="rect">
            <a:avLst/>
          </a:prstGeom>
          <a:noFill/>
        </p:spPr>
        <p:txBody>
          <a:bodyPr wrap="square" rtlCol="0">
            <a:spAutoFit/>
          </a:bodyPr>
          <a:lstStyle/>
          <a:p>
            <a:r>
              <a:rPr lang="en-US" sz="1200" dirty="0" smtClean="0"/>
              <a:t>For each source, select the Make and Model, and enter the Serial Number.  The isotope in the selected Make/Model will be displayed.  </a:t>
            </a:r>
            <a:endParaRPr lang="en-US" sz="1200" dirty="0"/>
          </a:p>
        </p:txBody>
      </p:sp>
      <p:pic>
        <p:nvPicPr>
          <p:cNvPr id="5122" name="Picture 2" descr="Record Export Notification 6"/>
          <p:cNvPicPr>
            <a:picLocks noChangeAspect="1" noChangeArrowheads="1"/>
          </p:cNvPicPr>
          <p:nvPr/>
        </p:nvPicPr>
        <p:blipFill>
          <a:blip r:embed="rId5" cstate="print"/>
          <a:srcRect/>
          <a:stretch>
            <a:fillRect/>
          </a:stretch>
        </p:blipFill>
        <p:spPr bwMode="auto">
          <a:xfrm>
            <a:off x="799594" y="2514600"/>
            <a:ext cx="5258816" cy="3048000"/>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4A4C55D3-80C2-40D0-AD82-A9B311009251}" type="slidenum">
              <a:rPr lang="en-US" smtClean="0"/>
              <a:pPr/>
              <a:t>94</a:t>
            </a:fld>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3.18</a:t>
            </a:r>
            <a:r>
              <a:rPr lang="en-US" dirty="0" smtClean="0"/>
              <a:t> </a:t>
            </a:r>
            <a:r>
              <a:rPr lang="en-US" dirty="0"/>
              <a:t/>
            </a:r>
            <a:br>
              <a:rPr lang="en-US" dirty="0"/>
            </a:br>
            <a:r>
              <a:rPr lang="en-US" sz="1800" dirty="0" smtClean="0"/>
              <a:t> Record Export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Export Notifications Cont.:</a:t>
            </a:r>
          </a:p>
          <a:p>
            <a:endParaRPr lang="en-US" sz="1200" b="1" u="sng" dirty="0" smtClean="0"/>
          </a:p>
        </p:txBody>
      </p:sp>
      <p:sp>
        <p:nvSpPr>
          <p:cNvPr id="13" name="TextBox 12"/>
          <p:cNvSpPr txBox="1"/>
          <p:nvPr/>
        </p:nvSpPr>
        <p:spPr>
          <a:xfrm>
            <a:off x="533400" y="6629401"/>
            <a:ext cx="5943600" cy="1323439"/>
          </a:xfrm>
          <a:prstGeom prst="rect">
            <a:avLst/>
          </a:prstGeom>
          <a:noFill/>
        </p:spPr>
        <p:txBody>
          <a:bodyPr wrap="square" rtlCol="0">
            <a:spAutoFit/>
          </a:bodyPr>
          <a:lstStyle/>
          <a:p>
            <a:r>
              <a:rPr lang="en-US" sz="1200" dirty="0" smtClean="0"/>
              <a:t>Enter the Activity (TBq) and Activity Date.  Click </a:t>
            </a:r>
            <a:r>
              <a:rPr lang="en-US" sz="1200" b="1" dirty="0" smtClean="0"/>
              <a:t>Save</a:t>
            </a:r>
            <a:r>
              <a:rPr lang="en-US" sz="1200" dirty="0" smtClean="0"/>
              <a:t> to save the entries and return to the Import Notification screen.</a:t>
            </a:r>
          </a:p>
          <a:p>
            <a:r>
              <a:rPr lang="en-US" sz="1200" dirty="0" smtClean="0"/>
              <a:t> </a:t>
            </a:r>
          </a:p>
          <a:p>
            <a:r>
              <a:rPr lang="en-US" sz="1100" b="1" i="1" dirty="0" smtClean="0"/>
              <a:t>Note:</a:t>
            </a:r>
            <a:r>
              <a:rPr lang="en-US" sz="1100" i="1" dirty="0" smtClean="0"/>
              <a:t>  If the source Make or Model is not found in the dropdown list, click the Enter Unrecorded Make/Model button and record the sources as described in the notification received from the exporting company.  (See Section 4.4.5 of the NSTS User Guide.)  After recording the Make and Model, complete the entry of source data for the Export Notification</a:t>
            </a:r>
            <a:endParaRPr lang="en-US" sz="1100" i="1" dirty="0"/>
          </a:p>
        </p:txBody>
      </p:sp>
      <p:pic>
        <p:nvPicPr>
          <p:cNvPr id="6146" name="Picture 2" descr="Record Export Notification 6a"/>
          <p:cNvPicPr>
            <a:picLocks noChangeAspect="1" noChangeArrowheads="1"/>
          </p:cNvPicPr>
          <p:nvPr/>
        </p:nvPicPr>
        <p:blipFill>
          <a:blip r:embed="rId5" cstate="print"/>
          <a:srcRect/>
          <a:stretch>
            <a:fillRect/>
          </a:stretch>
        </p:blipFill>
        <p:spPr bwMode="auto">
          <a:xfrm>
            <a:off x="647700" y="2667000"/>
            <a:ext cx="5562600" cy="3894680"/>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4A4C55D3-80C2-40D0-AD82-A9B311009251}" type="slidenum">
              <a:rPr lang="en-US" smtClean="0"/>
              <a:pPr/>
              <a:t>95</a:t>
            </a:fld>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3.18</a:t>
            </a:r>
            <a:r>
              <a:rPr lang="en-US" dirty="0" smtClean="0"/>
              <a:t> </a:t>
            </a:r>
            <a:r>
              <a:rPr lang="en-US" dirty="0"/>
              <a:t/>
            </a:r>
            <a:br>
              <a:rPr lang="en-US" dirty="0"/>
            </a:br>
            <a:r>
              <a:rPr lang="en-US" sz="1800" dirty="0" smtClean="0"/>
              <a:t> Record Export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Export Notifications Cont.:</a:t>
            </a:r>
          </a:p>
          <a:p>
            <a:endParaRPr lang="en-US" sz="1200" b="1" u="sng" dirty="0" smtClean="0"/>
          </a:p>
        </p:txBody>
      </p:sp>
      <p:sp>
        <p:nvSpPr>
          <p:cNvPr id="13" name="TextBox 12"/>
          <p:cNvSpPr txBox="1"/>
          <p:nvPr/>
        </p:nvSpPr>
        <p:spPr>
          <a:xfrm>
            <a:off x="381000" y="4038604"/>
            <a:ext cx="5943600" cy="646331"/>
          </a:xfrm>
          <a:prstGeom prst="rect">
            <a:avLst/>
          </a:prstGeom>
          <a:noFill/>
        </p:spPr>
        <p:txBody>
          <a:bodyPr wrap="square" rtlCol="0">
            <a:spAutoFit/>
          </a:bodyPr>
          <a:lstStyle/>
          <a:p>
            <a:pPr marL="228600" lvl="0" indent="-228600">
              <a:buFont typeface="+mj-lt"/>
              <a:buAutoNum type="arabicPeriod" startAt="4"/>
            </a:pPr>
            <a:r>
              <a:rPr lang="en-US" sz="1200" dirty="0" smtClean="0"/>
              <a:t>Click the Save button to complete creation of the notification.  The Record Export Notification Confirmation will be displayed.  When saved, a unique Notification ID is assigned to each notification by the system. </a:t>
            </a:r>
            <a:endParaRPr lang="en-US" sz="1200" dirty="0"/>
          </a:p>
        </p:txBody>
      </p:sp>
      <p:pic>
        <p:nvPicPr>
          <p:cNvPr id="7170" name="Picture 2" descr="Record Export Notification 8"/>
          <p:cNvPicPr>
            <a:picLocks noChangeAspect="1" noChangeArrowheads="1"/>
          </p:cNvPicPr>
          <p:nvPr/>
        </p:nvPicPr>
        <p:blipFill>
          <a:blip r:embed="rId5" cstate="print"/>
          <a:srcRect/>
          <a:stretch>
            <a:fillRect/>
          </a:stretch>
        </p:blipFill>
        <p:spPr bwMode="auto">
          <a:xfrm>
            <a:off x="342900" y="2514600"/>
            <a:ext cx="6172200" cy="1457325"/>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4A4C55D3-80C2-40D0-AD82-A9B311009251}" type="slidenum">
              <a:rPr lang="en-US" smtClean="0"/>
              <a:pPr/>
              <a:t>96</a:t>
            </a:fld>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3.18</a:t>
            </a:r>
            <a:r>
              <a:rPr lang="en-US" dirty="0" smtClean="0"/>
              <a:t> </a:t>
            </a:r>
            <a:r>
              <a:rPr lang="en-US" dirty="0"/>
              <a:t/>
            </a:r>
            <a:br>
              <a:rPr lang="en-US" dirty="0"/>
            </a:br>
            <a:r>
              <a:rPr lang="en-US" sz="1800" dirty="0" smtClean="0"/>
              <a:t> Record Export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Record Export Notifications Cont.:</a:t>
            </a:r>
          </a:p>
          <a:p>
            <a:endParaRPr lang="en-US" sz="1200" b="1" u="sng" dirty="0" smtClean="0"/>
          </a:p>
        </p:txBody>
      </p:sp>
      <p:sp>
        <p:nvSpPr>
          <p:cNvPr id="13" name="TextBox 12"/>
          <p:cNvSpPr txBox="1"/>
          <p:nvPr/>
        </p:nvSpPr>
        <p:spPr>
          <a:xfrm>
            <a:off x="457200" y="7696202"/>
            <a:ext cx="5943600" cy="861775"/>
          </a:xfrm>
          <a:prstGeom prst="rect">
            <a:avLst/>
          </a:prstGeom>
          <a:noFill/>
        </p:spPr>
        <p:txBody>
          <a:bodyPr wrap="square" rtlCol="0">
            <a:spAutoFit/>
          </a:bodyPr>
          <a:lstStyle/>
          <a:p>
            <a:pPr marL="228600" lvl="0" indent="-228600">
              <a:buFont typeface="+mj-lt"/>
              <a:buAutoNum type="arabicPeriod" startAt="5"/>
            </a:pPr>
            <a:r>
              <a:rPr lang="en-US" sz="1200" dirty="0" smtClean="0"/>
              <a:t>On the confirmation screen, click the </a:t>
            </a:r>
            <a:r>
              <a:rPr lang="en-US" sz="1200" b="1" dirty="0" smtClean="0"/>
              <a:t>Back to Menu</a:t>
            </a:r>
            <a:r>
              <a:rPr lang="en-US" sz="1200" dirty="0" smtClean="0"/>
              <a:t> button to return to the NSTS Main Menu, or click the </a:t>
            </a:r>
            <a:r>
              <a:rPr lang="en-US" sz="1200" b="1" dirty="0" smtClean="0"/>
              <a:t>Record Export Notification</a:t>
            </a:r>
            <a:r>
              <a:rPr lang="en-US" sz="1200" dirty="0" smtClean="0"/>
              <a:t> button to record another Export Notification.</a:t>
            </a:r>
          </a:p>
          <a:p>
            <a:r>
              <a:rPr lang="en-US" sz="1200" dirty="0" smtClean="0"/>
              <a:t> </a:t>
            </a:r>
            <a:endParaRPr lang="en-US" sz="1200" dirty="0"/>
          </a:p>
        </p:txBody>
      </p:sp>
      <p:pic>
        <p:nvPicPr>
          <p:cNvPr id="11" name="Picture 3" descr="Record Export Notification 9"/>
          <p:cNvPicPr>
            <a:picLocks noChangeAspect="1" noChangeArrowheads="1"/>
          </p:cNvPicPr>
          <p:nvPr/>
        </p:nvPicPr>
        <p:blipFill>
          <a:blip r:embed="rId5" cstate="print"/>
          <a:srcRect/>
          <a:stretch>
            <a:fillRect/>
          </a:stretch>
        </p:blipFill>
        <p:spPr bwMode="auto">
          <a:xfrm>
            <a:off x="381000" y="2590800"/>
            <a:ext cx="6184668" cy="4724400"/>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A4C55D3-80C2-40D0-AD82-A9B311009251}" type="slidenum">
              <a:rPr lang="en-US" smtClean="0"/>
              <a:pPr/>
              <a:t>97</a:t>
            </a:fld>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04800" y="3733800"/>
            <a:ext cx="6096000" cy="3733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smtClean="0"/>
              <a:t> </a:t>
            </a:r>
            <a:endParaRPr lang="en-US" dirty="0"/>
          </a:p>
        </p:txBody>
      </p:sp>
      <p:sp>
        <p:nvSpPr>
          <p:cNvPr id="61" name="Text Box 7"/>
          <p:cNvSpPr txBox="1">
            <a:spLocks noChangeArrowheads="1"/>
          </p:cNvSpPr>
          <p:nvPr/>
        </p:nvSpPr>
        <p:spPr bwMode="auto">
          <a:xfrm>
            <a:off x="374653" y="1136651"/>
            <a:ext cx="6169025" cy="953148"/>
          </a:xfrm>
          <a:prstGeom prst="rect">
            <a:avLst/>
          </a:prstGeom>
          <a:noFill/>
          <a:ln w="9525" algn="ctr">
            <a:noFill/>
            <a:miter lim="800000"/>
            <a:headEnd/>
            <a:tailEnd/>
          </a:ln>
          <a:effectLst/>
        </p:spPr>
        <p:txBody>
          <a:bodyPr lIns="90491" tIns="45245" rIns="90491" bIns="45245">
            <a:spAutoFit/>
          </a:bodyPr>
          <a:lstStyle/>
          <a:p>
            <a:pPr algn="l" defTabSz="904875" eaLnBrk="1" hangingPunct="1"/>
            <a:endParaRPr lang="en-US" sz="2000" dirty="0">
              <a:solidFill>
                <a:schemeClr val="accent1"/>
              </a:solidFill>
              <a:effectLst/>
            </a:endParaRPr>
          </a:p>
          <a:p>
            <a:pPr algn="l" defTabSz="904875" eaLnBrk="1" hangingPunct="1"/>
            <a:endParaRPr lang="en-US" dirty="0">
              <a:effectLst/>
            </a:endParaRPr>
          </a:p>
          <a:p>
            <a:pPr algn="l" defTabSz="904875" eaLnBrk="1" hangingPunct="1"/>
            <a:endParaRPr lang="en-US" dirty="0">
              <a:effectLst/>
            </a:endParaRPr>
          </a:p>
        </p:txBody>
      </p:sp>
      <p:sp>
        <p:nvSpPr>
          <p:cNvPr id="67" name="Rectangle 66"/>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36" descr="The National Source Tracking System"/>
          <p:cNvPicPr>
            <a:picLocks noChangeAspect="1" noChangeArrowheads="1"/>
          </p:cNvPicPr>
          <p:nvPr/>
        </p:nvPicPr>
        <p:blipFill>
          <a:blip r:embed="rId2" r:link="rId3" cstate="print"/>
          <a:srcRect/>
          <a:stretch>
            <a:fillRect/>
          </a:stretch>
        </p:blipFill>
        <p:spPr bwMode="auto">
          <a:xfrm>
            <a:off x="2286000" y="152405"/>
            <a:ext cx="2133600" cy="685799"/>
          </a:xfrm>
          <a:prstGeom prst="rect">
            <a:avLst/>
          </a:prstGeom>
          <a:noFill/>
          <a:ln w="9525">
            <a:noFill/>
            <a:miter lim="800000"/>
            <a:headEnd/>
            <a:tailEnd/>
          </a:ln>
        </p:spPr>
      </p:pic>
      <p:sp>
        <p:nvSpPr>
          <p:cNvPr id="69" name="Rectangle 6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3"/>
          <p:cNvPicPr>
            <a:picLocks noChangeAspect="1" noChangeArrowheads="1"/>
          </p:cNvPicPr>
          <p:nvPr/>
        </p:nvPicPr>
        <p:blipFill>
          <a:blip r:embed="rId4" cstate="print"/>
          <a:srcRect/>
          <a:stretch>
            <a:fillRect/>
          </a:stretch>
        </p:blipFill>
        <p:spPr bwMode="auto">
          <a:xfrm>
            <a:off x="228600" y="8438092"/>
            <a:ext cx="1752600" cy="705909"/>
          </a:xfrm>
          <a:prstGeom prst="rect">
            <a:avLst/>
          </a:prstGeom>
          <a:noFill/>
          <a:ln w="9525">
            <a:noFill/>
            <a:miter lim="800000"/>
            <a:headEnd/>
            <a:tailEnd/>
          </a:ln>
        </p:spPr>
      </p:pic>
      <p:sp>
        <p:nvSpPr>
          <p:cNvPr id="41"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3.19</a:t>
            </a:r>
            <a:r>
              <a:rPr lang="en-US" dirty="0" smtClean="0"/>
              <a:t> </a:t>
            </a:r>
            <a:r>
              <a:rPr lang="en-US" dirty="0"/>
              <a:t/>
            </a:r>
            <a:br>
              <a:rPr lang="en-US" dirty="0"/>
            </a:br>
            <a:r>
              <a:rPr lang="en-US" sz="1800" dirty="0" smtClean="0"/>
              <a:t>Update Export Notifications</a:t>
            </a:r>
            <a:endParaRPr lang="en-US" sz="1800" dirty="0"/>
          </a:p>
        </p:txBody>
      </p:sp>
      <p:sp>
        <p:nvSpPr>
          <p:cNvPr id="55" name="TextBox 54"/>
          <p:cNvSpPr txBox="1"/>
          <p:nvPr/>
        </p:nvSpPr>
        <p:spPr>
          <a:xfrm>
            <a:off x="304800" y="2133604"/>
            <a:ext cx="6248400" cy="938719"/>
          </a:xfrm>
          <a:prstGeom prst="rect">
            <a:avLst/>
          </a:prstGeom>
          <a:noFill/>
        </p:spPr>
        <p:txBody>
          <a:bodyPr wrap="square" rtlCol="0">
            <a:spAutoFit/>
          </a:bodyPr>
          <a:lstStyle/>
          <a:p>
            <a:r>
              <a:rPr lang="en-US" sz="1100" dirty="0" smtClean="0"/>
              <a:t>According to the IAEA Code of Conduct, exporting companies shall notify the importing countries for Category 1 or Category 2 Sources.   The NRC receives and records Import Notifications.  The Update Import Notifications functionality enables the user to update Import Notifications  previously entered into NSTS.</a:t>
            </a:r>
          </a:p>
          <a:p>
            <a:r>
              <a:rPr lang="en-US" sz="1100" dirty="0" smtClean="0"/>
              <a:t> </a:t>
            </a:r>
            <a:endParaRPr lang="en-US" sz="1100" dirty="0"/>
          </a:p>
        </p:txBody>
      </p:sp>
      <p:sp>
        <p:nvSpPr>
          <p:cNvPr id="59" name="TextBox 58"/>
          <p:cNvSpPr txBox="1"/>
          <p:nvPr/>
        </p:nvSpPr>
        <p:spPr>
          <a:xfrm>
            <a:off x="457200" y="3810000"/>
            <a:ext cx="1524000" cy="261610"/>
          </a:xfrm>
          <a:prstGeom prst="rect">
            <a:avLst/>
          </a:prstGeom>
          <a:noFill/>
        </p:spPr>
        <p:txBody>
          <a:bodyPr wrap="square" rtlCol="0">
            <a:spAutoFit/>
          </a:bodyPr>
          <a:lstStyle/>
          <a:p>
            <a:r>
              <a:rPr lang="en-US" sz="1100" dirty="0" smtClean="0"/>
              <a:t>Scenario 3.19</a:t>
            </a:r>
            <a:endParaRPr lang="en-US" sz="1100" dirty="0"/>
          </a:p>
        </p:txBody>
      </p:sp>
      <p:grpSp>
        <p:nvGrpSpPr>
          <p:cNvPr id="2" name="Group 82"/>
          <p:cNvGrpSpPr>
            <a:grpSpLocks/>
          </p:cNvGrpSpPr>
          <p:nvPr/>
        </p:nvGrpSpPr>
        <p:grpSpPr bwMode="auto">
          <a:xfrm>
            <a:off x="1066800" y="6248400"/>
            <a:ext cx="685800" cy="762000"/>
            <a:chOff x="4976" y="2572"/>
            <a:chExt cx="346" cy="467"/>
          </a:xfrm>
        </p:grpSpPr>
        <p:sp>
          <p:nvSpPr>
            <p:cNvPr id="21" name="Oval 83"/>
            <p:cNvSpPr>
              <a:spLocks noChangeArrowheads="1"/>
            </p:cNvSpPr>
            <p:nvPr/>
          </p:nvSpPr>
          <p:spPr bwMode="auto">
            <a:xfrm>
              <a:off x="5073" y="2572"/>
              <a:ext cx="158" cy="155"/>
            </a:xfrm>
            <a:prstGeom prst="ellips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Line 84"/>
            <p:cNvSpPr>
              <a:spLocks noChangeShapeType="1"/>
            </p:cNvSpPr>
            <p:nvPr/>
          </p:nvSpPr>
          <p:spPr bwMode="auto">
            <a:xfrm>
              <a:off x="5149" y="2725"/>
              <a:ext cx="0" cy="145"/>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Line 85"/>
            <p:cNvSpPr>
              <a:spLocks noChangeShapeType="1"/>
            </p:cNvSpPr>
            <p:nvPr/>
          </p:nvSpPr>
          <p:spPr bwMode="auto">
            <a:xfrm>
              <a:off x="5024" y="2766"/>
              <a:ext cx="250" cy="0"/>
            </a:xfrm>
            <a:prstGeom prst="line">
              <a:avLst/>
            </a:prstGeom>
            <a:noFill/>
            <a:ln w="1905">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Freeform 86"/>
            <p:cNvSpPr>
              <a:spLocks/>
            </p:cNvSpPr>
            <p:nvPr/>
          </p:nvSpPr>
          <p:spPr bwMode="auto">
            <a:xfrm>
              <a:off x="4976" y="2870"/>
              <a:ext cx="346" cy="169"/>
            </a:xfrm>
            <a:custGeom>
              <a:avLst/>
              <a:gdLst/>
              <a:ahLst/>
              <a:cxnLst>
                <a:cxn ang="0">
                  <a:pos x="0" y="54"/>
                </a:cxn>
                <a:cxn ang="0">
                  <a:pos x="54" y="0"/>
                </a:cxn>
                <a:cxn ang="0">
                  <a:pos x="108" y="54"/>
                </a:cxn>
              </a:cxnLst>
              <a:rect l="0" t="0" r="r" b="b"/>
              <a:pathLst>
                <a:path w="108" h="54">
                  <a:moveTo>
                    <a:pt x="0" y="54"/>
                  </a:moveTo>
                  <a:lnTo>
                    <a:pt x="54" y="0"/>
                  </a:lnTo>
                  <a:lnTo>
                    <a:pt x="108" y="54"/>
                  </a:lnTo>
                </a:path>
              </a:pathLst>
            </a:custGeom>
            <a:noFill/>
            <a:ln w="1905">
              <a:solidFill>
                <a:srgbClr val="000000"/>
              </a:solidFill>
              <a:prstDash val="solid"/>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5" name="Oval Callout 24"/>
          <p:cNvSpPr/>
          <p:nvPr/>
        </p:nvSpPr>
        <p:spPr>
          <a:xfrm>
            <a:off x="457200" y="4495800"/>
            <a:ext cx="2667000" cy="1295400"/>
          </a:xfrm>
          <a:prstGeom prst="wedgeEllipseCallout">
            <a:avLst>
              <a:gd name="adj1" fmla="val -7801"/>
              <a:gd name="adj2" fmla="val 6988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smtClean="0"/>
              <a:t>How can I update a previously entered Export Notification?</a:t>
            </a:r>
            <a:endParaRPr lang="en-US" sz="1100" dirty="0"/>
          </a:p>
        </p:txBody>
      </p:sp>
      <p:sp>
        <p:nvSpPr>
          <p:cNvPr id="26" name="TextBox 25"/>
          <p:cNvSpPr txBox="1"/>
          <p:nvPr/>
        </p:nvSpPr>
        <p:spPr>
          <a:xfrm>
            <a:off x="3200400" y="4343400"/>
            <a:ext cx="2895600" cy="3231654"/>
          </a:xfrm>
          <a:prstGeom prst="rect">
            <a:avLst/>
          </a:prstGeom>
          <a:noFill/>
        </p:spPr>
        <p:txBody>
          <a:bodyPr wrap="square" rtlCol="0">
            <a:spAutoFit/>
          </a:bodyPr>
          <a:lstStyle/>
          <a:p>
            <a:pPr>
              <a:buFont typeface="Arial" pitchFamily="34" charset="0"/>
              <a:buChar char="•"/>
            </a:pPr>
            <a:r>
              <a:rPr lang="en-US" sz="1200" dirty="0" smtClean="0"/>
              <a:t>Under Transfer Management, click the </a:t>
            </a:r>
            <a:r>
              <a:rPr lang="en-US" sz="1200" b="1" dirty="0" smtClean="0"/>
              <a:t>Update Export Notifications</a:t>
            </a:r>
            <a:r>
              <a:rPr lang="en-US" sz="1200" dirty="0" smtClean="0"/>
              <a:t> link.</a:t>
            </a:r>
          </a:p>
          <a:p>
            <a:endParaRPr lang="en-US" sz="1200" dirty="0" smtClean="0"/>
          </a:p>
          <a:p>
            <a:pPr>
              <a:buFont typeface="Arial" pitchFamily="34" charset="0"/>
              <a:buChar char="•"/>
            </a:pPr>
            <a:r>
              <a:rPr lang="en-US" sz="1200" dirty="0" smtClean="0"/>
              <a:t>Enter search criteria</a:t>
            </a:r>
          </a:p>
          <a:p>
            <a:pPr>
              <a:buFont typeface="Arial" pitchFamily="34" charset="0"/>
              <a:buChar char="•"/>
            </a:pPr>
            <a:endParaRPr lang="en-US" sz="1200" dirty="0" smtClean="0"/>
          </a:p>
          <a:p>
            <a:pPr>
              <a:buFont typeface="Arial" pitchFamily="34" charset="0"/>
              <a:buChar char="•"/>
            </a:pPr>
            <a:r>
              <a:rPr lang="en-US" sz="1200" dirty="0" smtClean="0"/>
              <a:t>Select the desired Export Notification from the results</a:t>
            </a:r>
          </a:p>
          <a:p>
            <a:pPr>
              <a:buFont typeface="Arial" pitchFamily="34" charset="0"/>
              <a:buChar char="•"/>
            </a:pPr>
            <a:endParaRPr lang="en-US" sz="1200" dirty="0" smtClean="0"/>
          </a:p>
          <a:p>
            <a:pPr>
              <a:buFont typeface="Arial" pitchFamily="34" charset="0"/>
              <a:buChar char="•"/>
            </a:pPr>
            <a:r>
              <a:rPr lang="en-US" sz="1200" dirty="0" smtClean="0"/>
              <a:t>Update the Notification as appropriate</a:t>
            </a:r>
          </a:p>
          <a:p>
            <a:pPr>
              <a:buFont typeface="Arial" pitchFamily="34" charset="0"/>
              <a:buChar char="•"/>
            </a:pPr>
            <a:endParaRPr lang="en-US" sz="1200" dirty="0" smtClean="0"/>
          </a:p>
          <a:p>
            <a:pPr>
              <a:buFont typeface="Arial" pitchFamily="34" charset="0"/>
              <a:buChar char="•"/>
            </a:pPr>
            <a:r>
              <a:rPr lang="en-US" sz="1200" dirty="0" smtClean="0"/>
              <a:t>Save</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20" name="Slide Number Placeholder 19"/>
          <p:cNvSpPr>
            <a:spLocks noGrp="1"/>
          </p:cNvSpPr>
          <p:nvPr>
            <p:ph type="sldNum" sz="quarter" idx="12"/>
          </p:nvPr>
        </p:nvSpPr>
        <p:spPr/>
        <p:txBody>
          <a:bodyPr/>
          <a:lstStyle/>
          <a:p>
            <a:fld id="{4A4C55D3-80C2-40D0-AD82-A9B311009251}" type="slidenum">
              <a:rPr lang="en-US" smtClean="0"/>
              <a:pPr/>
              <a:t>98</a:t>
            </a:fld>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382000"/>
            <a:ext cx="6858000" cy="7620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6858000" cy="9144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8438092"/>
            <a:ext cx="1752600" cy="705909"/>
          </a:xfrm>
          <a:prstGeom prst="rect">
            <a:avLst/>
          </a:prstGeom>
          <a:noFill/>
          <a:ln w="9525">
            <a:noFill/>
            <a:miter lim="800000"/>
            <a:headEnd/>
            <a:tailEnd/>
          </a:ln>
        </p:spPr>
      </p:pic>
      <p:pic>
        <p:nvPicPr>
          <p:cNvPr id="6" name="Picture 36" descr="The National Source Tracking System"/>
          <p:cNvPicPr>
            <a:picLocks noChangeAspect="1" noChangeArrowheads="1"/>
          </p:cNvPicPr>
          <p:nvPr/>
        </p:nvPicPr>
        <p:blipFill>
          <a:blip r:embed="rId3" r:link="rId4" cstate="print"/>
          <a:srcRect/>
          <a:stretch>
            <a:fillRect/>
          </a:stretch>
        </p:blipFill>
        <p:spPr bwMode="auto">
          <a:xfrm>
            <a:off x="2286000" y="152405"/>
            <a:ext cx="2133600" cy="685799"/>
          </a:xfrm>
          <a:prstGeom prst="rect">
            <a:avLst/>
          </a:prstGeom>
          <a:noFill/>
          <a:ln w="9525">
            <a:noFill/>
            <a:miter lim="800000"/>
            <a:headEnd/>
            <a:tailEnd/>
          </a:ln>
        </p:spPr>
      </p:pic>
      <p:sp>
        <p:nvSpPr>
          <p:cNvPr id="8" name="Rectangle 2"/>
          <p:cNvSpPr>
            <a:spLocks noGrp="1" noChangeArrowheads="1"/>
          </p:cNvSpPr>
          <p:nvPr>
            <p:ph type="title"/>
          </p:nvPr>
        </p:nvSpPr>
        <p:spPr>
          <a:xfrm>
            <a:off x="257177" y="987429"/>
            <a:ext cx="6753225" cy="652463"/>
          </a:xfrm>
        </p:spPr>
        <p:txBody>
          <a:bodyPr>
            <a:normAutofit fontScale="90000"/>
          </a:bodyPr>
          <a:lstStyle/>
          <a:p>
            <a:pPr algn="l">
              <a:lnSpc>
                <a:spcPct val="80000"/>
              </a:lnSpc>
            </a:pPr>
            <a:r>
              <a:rPr lang="en-US" sz="1200" dirty="0"/>
              <a:t>Scenario </a:t>
            </a:r>
            <a:r>
              <a:rPr lang="en-US" sz="1200" dirty="0" smtClean="0"/>
              <a:t>3.19</a:t>
            </a:r>
            <a:r>
              <a:rPr lang="en-US" dirty="0" smtClean="0"/>
              <a:t> </a:t>
            </a:r>
            <a:r>
              <a:rPr lang="en-US" dirty="0"/>
              <a:t/>
            </a:r>
            <a:br>
              <a:rPr lang="en-US" dirty="0"/>
            </a:br>
            <a:r>
              <a:rPr lang="en-US" sz="1800" dirty="0" smtClean="0"/>
              <a:t> Update Export Notifications</a:t>
            </a:r>
            <a:endParaRPr lang="en-US" sz="800" dirty="0"/>
          </a:p>
        </p:txBody>
      </p:sp>
      <p:sp>
        <p:nvSpPr>
          <p:cNvPr id="10" name="TextBox 9"/>
          <p:cNvSpPr txBox="1"/>
          <p:nvPr/>
        </p:nvSpPr>
        <p:spPr>
          <a:xfrm>
            <a:off x="381000" y="2133602"/>
            <a:ext cx="6172200" cy="461665"/>
          </a:xfrm>
          <a:prstGeom prst="rect">
            <a:avLst/>
          </a:prstGeom>
          <a:noFill/>
        </p:spPr>
        <p:txBody>
          <a:bodyPr wrap="square" rtlCol="0">
            <a:spAutoFit/>
          </a:bodyPr>
          <a:lstStyle/>
          <a:p>
            <a:r>
              <a:rPr lang="en-US" sz="1200" b="1" u="sng" dirty="0" smtClean="0"/>
              <a:t>To Update Export Notifications:</a:t>
            </a:r>
          </a:p>
          <a:p>
            <a:endParaRPr lang="en-US" sz="1200" b="1" u="sng" dirty="0" smtClean="0"/>
          </a:p>
        </p:txBody>
      </p:sp>
      <p:sp>
        <p:nvSpPr>
          <p:cNvPr id="15" name="TextBox 14"/>
          <p:cNvSpPr txBox="1"/>
          <p:nvPr/>
        </p:nvSpPr>
        <p:spPr>
          <a:xfrm>
            <a:off x="381000" y="2514604"/>
            <a:ext cx="5410200" cy="646331"/>
          </a:xfrm>
          <a:prstGeom prst="rect">
            <a:avLst/>
          </a:prstGeom>
          <a:noFill/>
        </p:spPr>
        <p:txBody>
          <a:bodyPr wrap="square" rtlCol="0">
            <a:spAutoFit/>
          </a:bodyPr>
          <a:lstStyle/>
          <a:p>
            <a:pPr marL="228600" lvl="0" indent="-228600">
              <a:buFont typeface="+mj-lt"/>
              <a:buAutoNum type="arabicPeriod"/>
            </a:pPr>
            <a:r>
              <a:rPr lang="en-US" sz="1200" dirty="0" smtClean="0"/>
              <a:t>From the NSTS Main Menu, under Transfer Management, click the </a:t>
            </a:r>
            <a:r>
              <a:rPr lang="en-US" sz="1200" b="1" dirty="0" smtClean="0"/>
              <a:t>Update Export Notifications</a:t>
            </a:r>
            <a:r>
              <a:rPr lang="en-US" sz="1200" dirty="0" smtClean="0"/>
              <a:t> link.  The Update Export Notifications search criteria window will be displayed.</a:t>
            </a:r>
            <a:endParaRPr lang="en-US" dirty="0"/>
          </a:p>
        </p:txBody>
      </p:sp>
      <p:pic>
        <p:nvPicPr>
          <p:cNvPr id="8194" name="Picture 2" descr="Update Export Notification 1"/>
          <p:cNvPicPr>
            <a:picLocks noChangeAspect="1" noChangeArrowheads="1"/>
          </p:cNvPicPr>
          <p:nvPr/>
        </p:nvPicPr>
        <p:blipFill>
          <a:blip r:embed="rId5" cstate="print"/>
          <a:srcRect/>
          <a:stretch>
            <a:fillRect/>
          </a:stretch>
        </p:blipFill>
        <p:spPr bwMode="auto">
          <a:xfrm>
            <a:off x="347663" y="3200402"/>
            <a:ext cx="6162675" cy="2952751"/>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4A4C55D3-80C2-40D0-AD82-A9B311009251}" type="slidenum">
              <a:rPr lang="en-US" smtClean="0"/>
              <a:pPr/>
              <a:t>99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3890</TotalTime>
  <Words>12921</Words>
  <Application>Microsoft Office PowerPoint</Application>
  <PresentationFormat>On-screen Show (4:3)</PresentationFormat>
  <Paragraphs>2217</Paragraphs>
  <Slides>187</Slides>
  <Notes>2</Notes>
  <HiddenSlides>0</HiddenSlides>
  <MMClips>0</MMClips>
  <ScaleCrop>false</ScaleCrop>
  <HeadingPairs>
    <vt:vector size="4" baseType="variant">
      <vt:variant>
        <vt:lpstr>Theme</vt:lpstr>
      </vt:variant>
      <vt:variant>
        <vt:i4>1</vt:i4>
      </vt:variant>
      <vt:variant>
        <vt:lpstr>Slide Titles</vt:lpstr>
      </vt:variant>
      <vt:variant>
        <vt:i4>187</vt:i4>
      </vt:variant>
    </vt:vector>
  </HeadingPairs>
  <TitlesOfParts>
    <vt:vector size="188" baseType="lpstr">
      <vt:lpstr>blank</vt:lpstr>
      <vt:lpstr>National Source Tracking System (NSTS) Release 2.0.1 Scenarios/User Guide Sections  Prepared by: Lockheed Martin   </vt:lpstr>
      <vt:lpstr>Table of Contents      </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Scenario 3.1  Review Transfer History</vt:lpstr>
      <vt:lpstr>Scenario 3.1  Review Transfer History</vt:lpstr>
      <vt:lpstr>Scenario 3.2  View Transfer Progress</vt:lpstr>
      <vt:lpstr>Scenario 3.2  View Transfer Progress</vt:lpstr>
      <vt:lpstr>Scenario 3.2  View Transfer Progress</vt:lpstr>
      <vt:lpstr>Scenario 3.3  Specify Long-Term Storage Sources</vt:lpstr>
      <vt:lpstr>Scenario 3.3  Specify Long-Term Storage Sources</vt:lpstr>
      <vt:lpstr>Scenario 3.3  Specify Long-Term Storage Sources</vt:lpstr>
      <vt:lpstr>Scenario 3.3  Specify Long-Term Storage Sources</vt:lpstr>
      <vt:lpstr>Scenario 3.4  Current Alerts</vt:lpstr>
      <vt:lpstr>Scenario 3.4  Display Current Alerts</vt:lpstr>
      <vt:lpstr>Scenario 3.4  Display Current Alerts</vt:lpstr>
      <vt:lpstr>Scenario 3.4  Display Current Alerts</vt:lpstr>
      <vt:lpstr>Scenario 3.4  Display Current Alerts</vt:lpstr>
      <vt:lpstr>Scenario 3.4  Display Current Alerts</vt:lpstr>
      <vt:lpstr>Scenario 3.5  Send Message to NSTS Mailbox</vt:lpstr>
      <vt:lpstr>Scenario 3.5  Send Message to NSTS Mailbox</vt:lpstr>
      <vt:lpstr>Scenario 3.6  Obtain Supporting Information</vt:lpstr>
      <vt:lpstr>Scenario 3.6  Obtain Supporting Information</vt:lpstr>
      <vt:lpstr>Scenario 3.7  Query Licenses</vt:lpstr>
      <vt:lpstr>Scenario 3.7  Query Licenses</vt:lpstr>
      <vt:lpstr>Scenario 3.7  Query Licenses</vt:lpstr>
      <vt:lpstr>Scenario 3.7  Query Licenses</vt:lpstr>
      <vt:lpstr>Scenario 3.8  Query Sources</vt:lpstr>
      <vt:lpstr>Scenario 3.8  Query Sources</vt:lpstr>
      <vt:lpstr>Scenario 3.8  Query Sources</vt:lpstr>
      <vt:lpstr>Scenario 3.9  Record Lost or Stolen Sources</vt:lpstr>
      <vt:lpstr>Scenario 3.9  Record Lost or Stolen Sources</vt:lpstr>
      <vt:lpstr>Scenario 3.9  Record Lost or Stolen Sources</vt:lpstr>
      <vt:lpstr>Scenario 3.9  Record Lost or Stolen Sources</vt:lpstr>
      <vt:lpstr>Scenario 3.9  Record Lost or Stolen Sources</vt:lpstr>
      <vt:lpstr>Scenario 3.10  Review Lost or Stolen Sources</vt:lpstr>
      <vt:lpstr>Scenario 3.10  Review Lost or Stolen Sources</vt:lpstr>
      <vt:lpstr>Scenario 3.10  Review Lost or Stolen Sources</vt:lpstr>
      <vt:lpstr>Scenario 3.11  Record Found Sources</vt:lpstr>
      <vt:lpstr>Scenario 3.11   Record Found Sources</vt:lpstr>
      <vt:lpstr>Scenario 3.11   Record Found Sources</vt:lpstr>
      <vt:lpstr>Scenario 3.11   Record Found Sources</vt:lpstr>
      <vt:lpstr>Scenario 3.12  Record Irretrievable Sources</vt:lpstr>
      <vt:lpstr>Scenario 3.12   Record Irretrievable Sources</vt:lpstr>
      <vt:lpstr>Scenario 3.12   Record Irretrievable Sources</vt:lpstr>
      <vt:lpstr>Scenario 3.12   Record Irretrievable Sources</vt:lpstr>
      <vt:lpstr>Scenario 3.12   Record Irretrievable Sources</vt:lpstr>
      <vt:lpstr>Scenario 3.13  Review Source History</vt:lpstr>
      <vt:lpstr>Scenario 3.13   Review Source History</vt:lpstr>
      <vt:lpstr>Scenario 3.13   Review Source History</vt:lpstr>
      <vt:lpstr>Scenario 3.13   Review Source History</vt:lpstr>
      <vt:lpstr>Scenario 3.13   Review Source History</vt:lpstr>
      <vt:lpstr>Scenario 3.14  Query Transfers Receipts</vt:lpstr>
      <vt:lpstr>Scenario 3.14   Query Transfers Receipts</vt:lpstr>
      <vt:lpstr>Scenario 3.14   Query Transfers Receipts</vt:lpstr>
      <vt:lpstr>Scenario 3.14   Query Transfers Receipts</vt:lpstr>
      <vt:lpstr>Scenario 3.15  Review Pending Transfers</vt:lpstr>
      <vt:lpstr>Scenario 3.15   Review Pending Transfers</vt:lpstr>
      <vt:lpstr>Scenario 3.15   Review Pending Transfers</vt:lpstr>
      <vt:lpstr>Scenario 3.15   Review Pending Transfers</vt:lpstr>
      <vt:lpstr>Scenario 3.16  Record Import Notifications</vt:lpstr>
      <vt:lpstr>Scenario 3.16   Record Import Notifications</vt:lpstr>
      <vt:lpstr>Scenario 3.16   Record Import Notifications</vt:lpstr>
      <vt:lpstr>Scenario 3.16   Record Import Notifications</vt:lpstr>
      <vt:lpstr>Scenario 3.16   Record Import Notifications</vt:lpstr>
      <vt:lpstr>Scenario 3.16   Record Import Notifications</vt:lpstr>
      <vt:lpstr>Scenario 3.16   Record Import Notifications</vt:lpstr>
      <vt:lpstr>Scenario 3.16   Record Import Notifications</vt:lpstr>
      <vt:lpstr>Scenario 3.17  Update Import Notifications</vt:lpstr>
      <vt:lpstr>Scenario 3.17   Update Import Notifications</vt:lpstr>
      <vt:lpstr>Scenario 3.17   Update Import Notifications</vt:lpstr>
      <vt:lpstr>Scenario 3.17   Update Import Notifications</vt:lpstr>
      <vt:lpstr>Scenario 3.17   Update Import Notifications</vt:lpstr>
      <vt:lpstr>Scenario 3.18  Record Export Notifications</vt:lpstr>
      <vt:lpstr>Scenario 3.18   Record Export Notifications</vt:lpstr>
      <vt:lpstr>Scenario 3.18   Record Export Notifications</vt:lpstr>
      <vt:lpstr>Scenario 3.18   Record Export Notifications</vt:lpstr>
      <vt:lpstr>Scenario 3.18   Record Export Notifications</vt:lpstr>
      <vt:lpstr>Scenario 3.18   Record Export Notifications</vt:lpstr>
      <vt:lpstr>Scenario 3.18   Record Export Notifications</vt:lpstr>
      <vt:lpstr>Scenario 3.18   Record Export Notifications</vt:lpstr>
      <vt:lpstr>Scenario 3.18   Record Export Notifications</vt:lpstr>
      <vt:lpstr>Scenario 3.19  Update Export Notifications</vt:lpstr>
      <vt:lpstr>Scenario 3.19   Update Export Notifications</vt:lpstr>
      <vt:lpstr>Scenario 3.19   Update Export Notifications</vt:lpstr>
      <vt:lpstr>Scenario 3.19   Update Export Notifications</vt:lpstr>
      <vt:lpstr>Scenario 3.19   Update Export Notifications</vt:lpstr>
      <vt:lpstr>Scenario 3.20  Review Import Notifications</vt:lpstr>
      <vt:lpstr>Scenario 3.20   Review Import Notifications</vt:lpstr>
      <vt:lpstr>Scenario 3.20   Review Import Notifications</vt:lpstr>
      <vt:lpstr>Scenario 3.20   Review Import Notifications</vt:lpstr>
      <vt:lpstr>Scenario 3.21  Review Export Notifications</vt:lpstr>
      <vt:lpstr>Scenario 3.21   Review Export Notifications</vt:lpstr>
      <vt:lpstr>Scenario 3.21   Review Export Notifications</vt:lpstr>
      <vt:lpstr>Scenario 3.21   Review Export Notifications</vt:lpstr>
      <vt:lpstr>Scenario 3.22  Manage Reports</vt:lpstr>
      <vt:lpstr>Scenario 3.22   Manage Reports</vt:lpstr>
      <vt:lpstr>Scenario 3.22   Manage Reports</vt:lpstr>
      <vt:lpstr>Scenario 3.22   Manage Reports</vt:lpstr>
      <vt:lpstr>Scenario 3.22   Manage Reports</vt:lpstr>
      <vt:lpstr>Scenario 3.22   Manage Reports</vt:lpstr>
      <vt:lpstr>Scenario 3.22   Manage Reports</vt:lpstr>
      <vt:lpstr>Scenario 3.22   Manage Reports</vt:lpstr>
      <vt:lpstr>Scenario 3.22   Manage Reports</vt:lpstr>
      <vt:lpstr>Scenario 3.22   Manage Reports</vt:lpstr>
      <vt:lpstr>Scenario 3.22   Manage Reports</vt:lpstr>
      <vt:lpstr>Scenario 3.22   Manage Reports</vt:lpstr>
      <vt:lpstr>Scenario 3.22   Manage Reports</vt:lpstr>
      <vt:lpstr>Scenario 3.22   Manage Reports</vt:lpstr>
      <vt:lpstr>Scenario 3.22   Manage Reports</vt:lpstr>
      <vt:lpstr>Scenario 3.22   Manage Reports</vt:lpstr>
      <vt:lpstr>Scenario 3.22   Manage Reports</vt:lpstr>
      <vt:lpstr>Scenario 3.22   Manage Reports</vt:lpstr>
      <vt:lpstr>Scenario 3.23  Maintain Reports Schedules</vt:lpstr>
      <vt:lpstr>Scenario 3.23   Maintain Reports Schedules</vt:lpstr>
      <vt:lpstr>Scenario 3.23   Maintain Reports Schedules</vt:lpstr>
      <vt:lpstr>Scenario 3.23   Maintain Reports Schedules</vt:lpstr>
      <vt:lpstr>Scenario 3.23   Maintain Reports Schedules</vt:lpstr>
      <vt:lpstr>Scenario 3.23   Maintain Reports Schedules</vt:lpstr>
      <vt:lpstr>Scenario 3.23   Maintain Reports Schedules</vt:lpstr>
      <vt:lpstr>Scenario 3.23   Maintain Reports Schedules</vt:lpstr>
      <vt:lpstr>Scenario 3.23   Maintain Reports Schedules</vt:lpstr>
      <vt:lpstr>Scenario 3.23   Maintain Reports Schedules</vt:lpstr>
      <vt:lpstr>Scenario 3.23   Maintain Reports Schedules</vt:lpstr>
      <vt:lpstr>Scenario 3.23   Maintain Reports Schedules</vt:lpstr>
      <vt:lpstr>Scenario 3.23   Maintain Reports Schedules</vt:lpstr>
      <vt:lpstr>Scenario 3.24  Update Alert Status</vt:lpstr>
      <vt:lpstr>Scenario 3.24   Update Alert Status</vt:lpstr>
      <vt:lpstr>Scenario 3.24   Update Alert Status</vt:lpstr>
      <vt:lpstr>Scenario 3.24   Update Alert Status</vt:lpstr>
      <vt:lpstr>Scenario 3.24   Update Alert Status</vt:lpstr>
      <vt:lpstr>Scenario 3.24   Update Alert Status</vt:lpstr>
      <vt:lpstr>Scenario 3.24   Update Alert Status</vt:lpstr>
      <vt:lpstr>Scenario 3.24   Update Alert Status</vt:lpstr>
      <vt:lpstr>Scenario 3.24   Update Alert Status</vt:lpstr>
      <vt:lpstr>Scenario 3.25  Review Alert History</vt:lpstr>
      <vt:lpstr>Scenario 3.25   Review Alert History</vt:lpstr>
      <vt:lpstr>Scenario 3.25   Review Alert History</vt:lpstr>
      <vt:lpstr>Scenario 3.25   Review Alert History</vt:lpstr>
      <vt:lpstr>Scenario 3.25   Review Alert History</vt:lpstr>
      <vt:lpstr>Scenario 3.25   Review Alert History</vt:lpstr>
      <vt:lpstr>Scenario 3.26  Review Long-Term Storage Sources</vt:lpstr>
      <vt:lpstr>Scenario 3.26   Review Long-Term Storage Sources</vt:lpstr>
      <vt:lpstr>Scenario 3.26   Review Long-Term Storage Sources</vt:lpstr>
      <vt:lpstr>Scenario 3.27   Maintain Vicinity</vt:lpstr>
      <vt:lpstr>Scenario 3.27   Maintain Vicinity</vt:lpstr>
      <vt:lpstr>Scenario 3.27   Maintain Vicinity</vt:lpstr>
      <vt:lpstr>Scenario 3.27   Maintain Vicinity</vt:lpstr>
      <vt:lpstr>Scenario 3.27   Maintain Vicinity</vt:lpstr>
      <vt:lpstr>Scenario 3.27   Maintain Vicinity</vt:lpstr>
      <vt:lpstr>Scenario 3.27   Maintain Vicinity</vt:lpstr>
      <vt:lpstr>Scenario 3.27   Maintain Vicinity</vt:lpstr>
      <vt:lpstr>Scenario 3.28   Maintain Licensee Relationship</vt:lpstr>
      <vt:lpstr>Scenario 3.28   Maintain Licensee Relationship</vt:lpstr>
      <vt:lpstr>Scenario 3.28   Maintain Licensee Relationship</vt:lpstr>
      <vt:lpstr>Scenario 3.28   Maintain Licensee Relationship</vt:lpstr>
      <vt:lpstr>Scenario 3.28   Maintain Licensee Relationship</vt:lpstr>
      <vt:lpstr>Scenario 3.28   Maintain Licensee Relationship</vt:lpstr>
      <vt:lpstr>Scenario 3.29    Maintain Alert Rules</vt:lpstr>
      <vt:lpstr>Scenario 3.29   Maintain Alert Rules</vt:lpstr>
      <vt:lpstr>Scenario 3.29   Maintain Alert Rules</vt:lpstr>
      <vt:lpstr>Scenario 3.29   Maintain Alert Rules</vt:lpstr>
      <vt:lpstr>Scenario 3.29   Maintain Alert Rules</vt:lpstr>
      <vt:lpstr>Scenario 3.29   Maintain Alert Rules</vt:lpstr>
      <vt:lpstr>Scenario 3.29   Maintain Alert Rules</vt:lpstr>
      <vt:lpstr>Scenario 3.30    Upload Report</vt:lpstr>
      <vt:lpstr>Scenario 3.30   Upload Report</vt:lpstr>
      <vt:lpstr>Scenario 3.30   Upload Report</vt:lpstr>
      <vt:lpstr>Scenario 3.30   Upload Report</vt:lpstr>
      <vt:lpstr>Scenario 3.31   Update Message in NSTS Mailbox</vt:lpstr>
      <vt:lpstr>Scenario 3.31   Update Message in NSTS Mailbox</vt:lpstr>
      <vt:lpstr>Scenario 3.31   Update Message in NSTS Mailbox</vt:lpstr>
    </vt:vector>
  </TitlesOfParts>
  <Company>USNRC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Source Tracking System (NSTS) Release 2.0 Training Guide  Prepared by: Lockheed Martin  October 28, 2008 </dc:title>
  <dc:creator>CLW1</dc:creator>
  <cp:lastModifiedBy>pxs</cp:lastModifiedBy>
  <cp:revision>315</cp:revision>
  <dcterms:created xsi:type="dcterms:W3CDTF">2011-04-14T14:32:51Z</dcterms:created>
  <dcterms:modified xsi:type="dcterms:W3CDTF">2011-06-01T01:48:28Z</dcterms:modified>
</cp:coreProperties>
</file>