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83" r:id="rId9"/>
    <p:sldId id="285" r:id="rId10"/>
    <p:sldId id="267" r:id="rId11"/>
    <p:sldId id="271" r:id="rId12"/>
    <p:sldId id="272" r:id="rId13"/>
    <p:sldId id="273" r:id="rId14"/>
    <p:sldId id="274" r:id="rId15"/>
    <p:sldId id="275" r:id="rId16"/>
    <p:sldId id="284" r:id="rId17"/>
    <p:sldId id="276" r:id="rId18"/>
    <p:sldId id="277" r:id="rId19"/>
    <p:sldId id="288" r:id="rId20"/>
    <p:sldId id="286" r:id="rId21"/>
    <p:sldId id="287" r:id="rId22"/>
    <p:sldId id="278" r:id="rId23"/>
    <p:sldId id="290" r:id="rId24"/>
    <p:sldId id="279" r:id="rId25"/>
    <p:sldId id="280" r:id="rId26"/>
    <p:sldId id="281" r:id="rId27"/>
    <p:sldId id="282"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xc11"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03" autoAdjust="0"/>
  </p:normalViewPr>
  <p:slideViewPr>
    <p:cSldViewPr>
      <p:cViewPr varScale="1">
        <p:scale>
          <a:sx n="67" d="100"/>
          <a:sy n="67" d="100"/>
        </p:scale>
        <p:origin x="-2904" y="-10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47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FBCFF2DB-D0D2-4D8B-98D0-4A7BF3B0B2DD}" type="datetimeFigureOut">
              <a:rPr lang="en-US" smtClean="0"/>
              <a:pPr/>
              <a:t>02/08/2013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B2467052-480C-4974-B895-8F95080543A3}" type="slidenum">
              <a:rPr lang="en-US" smtClean="0"/>
              <a:pPr/>
              <a:t>‹#›</a:t>
            </a:fld>
            <a:endParaRPr lang="en-US"/>
          </a:p>
        </p:txBody>
      </p:sp>
    </p:spTree>
    <p:extLst>
      <p:ext uri="{BB962C8B-B14F-4D97-AF65-F5344CB8AC3E}">
        <p14:creationId xmlns:p14="http://schemas.microsoft.com/office/powerpoint/2010/main" val="269228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71D7D-F840-4A47-A8AF-28F663AC30A8}" type="slidenum">
              <a:rPr lang="en-US"/>
              <a:pPr/>
              <a:t>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defTabSz="950724" fontAlgn="base">
              <a:spcBef>
                <a:spcPct val="30000"/>
              </a:spcBef>
              <a:spcAft>
                <a:spcPct val="0"/>
              </a:spcAft>
              <a:defRPr/>
            </a:pPr>
            <a:endParaRPr lang="en-US" b="1"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10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465513" y="4564182"/>
            <a:ext cx="6144768" cy="4491943"/>
          </a:xfrm>
        </p:spPr>
        <p:txBody>
          <a:bodyPr>
            <a:normAutofit/>
          </a:bodyPr>
          <a:lstStyle/>
          <a:p>
            <a:pPr defTabSz="961261" eaLnBrk="0" hangingPunct="0">
              <a:defRPr/>
            </a:pPr>
            <a:r>
              <a:rPr lang="en-US" dirty="0" smtClean="0"/>
              <a:t>The importance of a positive safety culture has been demonstrated by a number of significant, high-visibility events involving nuclear materials over the last 20 years.  Weaknesses in safety culture were identified as root causes or contributing causes in many of these events.</a:t>
            </a:r>
          </a:p>
          <a:p>
            <a:pPr eaLnBrk="1" hangingPunct="1">
              <a:lnSpc>
                <a:spcPct val="100000"/>
              </a:lnSpc>
            </a:pPr>
            <a:endParaRPr lang="en-US" dirty="0" smtClean="0"/>
          </a:p>
          <a:p>
            <a:pPr defTabSz="961261" eaLnBrk="0" hangingPunct="0">
              <a:defRPr/>
            </a:pPr>
            <a:r>
              <a:rPr lang="en-US" dirty="0" smtClean="0"/>
              <a:t>NRC recognized that organizational factors have the potential to contribute to accidents well before the term “safety culture” was introduced.  NRC’s investigation of the Three Mile Island (TMI) accident in 1979, for example, identified management problems, not hardware problems, as one of the principal deficiencies in commercial reactor safety.</a:t>
            </a:r>
          </a:p>
          <a:p>
            <a:pPr defTabSz="961261" eaLnBrk="0" hangingPunct="0">
              <a:defRPr/>
            </a:pPr>
            <a:endParaRPr lang="en-US" dirty="0" smtClean="0"/>
          </a:p>
          <a:p>
            <a:pPr defTabSz="961261" eaLnBrk="0" hangingPunct="0">
              <a:defRPr/>
            </a:pPr>
            <a:r>
              <a:rPr lang="en-US" dirty="0" smtClean="0"/>
              <a:t>There are links between safety culture and safety performance.</a:t>
            </a:r>
          </a:p>
          <a:p>
            <a:pPr defTabSz="961261" eaLnBrk="0" hangingPunct="0">
              <a:defRPr/>
            </a:pPr>
            <a:endParaRPr lang="en-US" dirty="0" smtClean="0"/>
          </a:p>
          <a:p>
            <a:pPr defTabSz="961261" eaLnBrk="0" hangingPunct="0">
              <a:defRPr/>
            </a:pPr>
            <a:r>
              <a:rPr lang="en-US" dirty="0" smtClean="0"/>
              <a:t>Examples by NRC licensees include loss of control of sealed sources, prostate radioactive seed therapy performed without evaluating seed placement, and years of undetected boric acid corrosion in the reactor pressure vessel head at the Davis-</a:t>
            </a:r>
            <a:r>
              <a:rPr lang="en-US" dirty="0" err="1" smtClean="0"/>
              <a:t>Besse</a:t>
            </a:r>
            <a:r>
              <a:rPr lang="en-US" dirty="0" smtClean="0"/>
              <a:t> Nuclear Power Station (2002).  The Davis</a:t>
            </a:r>
            <a:r>
              <a:rPr lang="en-US" baseline="0" dirty="0" smtClean="0"/>
              <a:t> </a:t>
            </a:r>
            <a:r>
              <a:rPr lang="en-US" baseline="0" dirty="0" err="1" smtClean="0"/>
              <a:t>Besse</a:t>
            </a:r>
            <a:r>
              <a:rPr lang="en-US" baseline="0" dirty="0" smtClean="0"/>
              <a:t> event led to the NRC to enhance their reactor inspection and oversight program to better address safety culture.</a:t>
            </a:r>
            <a:endParaRPr lang="en-US" dirty="0" smtClean="0"/>
          </a:p>
          <a:p>
            <a:pPr defTabSz="961261" eaLnBrk="0" hangingPunct="0">
              <a:defRPr/>
            </a:pPr>
            <a:endParaRPr lang="en-US" dirty="0" smtClean="0"/>
          </a:p>
          <a:p>
            <a:pPr defTabSz="961261" eaLnBrk="0" hangingPunct="0">
              <a:defRPr/>
            </a:pPr>
            <a:r>
              <a:rPr lang="en-US" b="1" dirty="0" smtClean="0"/>
              <a:t>Optional</a:t>
            </a:r>
            <a:r>
              <a:rPr lang="en-US" dirty="0" smtClean="0"/>
              <a:t>:  provide</a:t>
            </a:r>
            <a:r>
              <a:rPr lang="en-US" baseline="0" dirty="0" smtClean="0"/>
              <a:t> applicable State examples.</a:t>
            </a:r>
          </a:p>
          <a:p>
            <a:pPr defTabSz="961261" eaLnBrk="0" hangingPunct="0">
              <a:defRPr/>
            </a:pPr>
            <a:endParaRPr lang="en-US" dirty="0" smtClean="0"/>
          </a:p>
          <a:p>
            <a:pPr defTabSz="961261" eaLnBrk="0" hangingPunct="0">
              <a:defRPr/>
            </a:pPr>
            <a:r>
              <a:rPr lang="en-US" dirty="0" smtClean="0"/>
              <a:t>Because weaknesses in safety culture or a deteriorating safety culture appear to increase the likelihood of performance problems and the consequences of those problems, both the NRC and </a:t>
            </a:r>
            <a:r>
              <a:rPr lang="en-US" b="1" dirty="0" smtClean="0">
                <a:solidFill>
                  <a:schemeClr val="accent1"/>
                </a:solidFill>
              </a:rPr>
              <a:t>[State name]</a:t>
            </a:r>
            <a:r>
              <a:rPr lang="en-US" b="1" dirty="0" smtClean="0"/>
              <a:t> </a:t>
            </a:r>
            <a:r>
              <a:rPr lang="en-US" dirty="0" smtClean="0"/>
              <a:t>consider safety culture in our oversight activities.</a:t>
            </a:r>
          </a:p>
          <a:p>
            <a:pPr defTabSz="945495" eaLnBrk="0" hangingPunct="0">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11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normAutofit fontScale="77500" lnSpcReduction="20000"/>
          </a:bodyPr>
          <a:lstStyle/>
          <a:p>
            <a:pPr defTabSz="961261">
              <a:defRPr/>
            </a:pPr>
            <a:r>
              <a:rPr lang="en-US" sz="1500" dirty="0" smtClean="0"/>
              <a:t>Expanding on the work that was done in the reactor area, in February 2008, the Commission directed NRC staff to expand the policy on safety culture to address the unique aspects of security and ensure that the policy was applicable to all licensees and certificate holders. The Commission also directed the staff to increase attention to safety culture in the materials area.</a:t>
            </a:r>
          </a:p>
          <a:p>
            <a:pPr>
              <a:lnSpc>
                <a:spcPct val="100000"/>
              </a:lnSpc>
            </a:pPr>
            <a:endParaRPr lang="en-US" sz="1500" dirty="0" smtClean="0"/>
          </a:p>
          <a:p>
            <a:pPr defTabSz="961261">
              <a:defRPr/>
            </a:pPr>
            <a:r>
              <a:rPr lang="en-US" sz="1500" dirty="0" smtClean="0"/>
              <a:t>Over the course of the three-year development period until the time that it was finalized in June 2011, the NRC staff held a series of public meetings and workshops with stakeholders to inform the development of the policy statement and gather a broad spectrum of views on safety culture terminology and the traits that comprise the safety culture concept.  The Organization of Agreement States actively participated throughout the development process.</a:t>
            </a:r>
          </a:p>
          <a:p>
            <a:pPr defTabSz="961261">
              <a:defRPr/>
            </a:pPr>
            <a:endParaRPr lang="en-US" sz="1500" dirty="0" smtClean="0"/>
          </a:p>
          <a:p>
            <a:pPr defTabSz="961261">
              <a:defRPr/>
            </a:pPr>
            <a:r>
              <a:rPr lang="en-US" sz="1500" dirty="0" smtClean="0"/>
              <a:t>The Safety Culture Policy Statement recognizes the diversity of the regulated entities.  It applies to all regulated entities including reactors, the many and diverse materials users, fuel facilities, spent fuel shipping and storage cask vendors -- essentially all licensees and certificate holders.</a:t>
            </a:r>
          </a:p>
          <a:p>
            <a:pPr>
              <a:lnSpc>
                <a:spcPct val="100000"/>
              </a:lnSpc>
            </a:pPr>
            <a:endParaRPr lang="en-US" sz="1500" dirty="0" smtClean="0"/>
          </a:p>
          <a:p>
            <a:pPr marL="0" lvl="1" defTabSz="961261" eaLnBrk="0" hangingPunct="0">
              <a:defRPr/>
            </a:pPr>
            <a:r>
              <a:rPr lang="en-US" sz="1500" dirty="0" smtClean="0">
                <a:cs typeface="Arial" charset="0"/>
              </a:rPr>
              <a:t>The policy statement addresses </a:t>
            </a:r>
            <a:r>
              <a:rPr lang="en-US" sz="1500" u="sng" dirty="0" smtClean="0">
                <a:cs typeface="Arial" charset="0"/>
              </a:rPr>
              <a:t>what</a:t>
            </a:r>
            <a:r>
              <a:rPr lang="en-US" sz="1500" dirty="0" smtClean="0">
                <a:cs typeface="Arial" charset="0"/>
              </a:rPr>
              <a:t> is important in a positive safety culture, but does not address </a:t>
            </a:r>
            <a:r>
              <a:rPr lang="en-US" sz="1500" u="sng" dirty="0" smtClean="0">
                <a:cs typeface="Arial" charset="0"/>
              </a:rPr>
              <a:t>how</a:t>
            </a:r>
            <a:r>
              <a:rPr lang="en-US" sz="1500" dirty="0" smtClean="0">
                <a:cs typeface="Arial" charset="0"/>
              </a:rPr>
              <a:t> licensees should implement the policy statement’s expectations of safety culture in their organization.</a:t>
            </a:r>
          </a:p>
          <a:p>
            <a:pPr marL="0" lvl="1" defTabSz="961261" eaLnBrk="0" hangingPunct="0">
              <a:defRPr/>
            </a:pPr>
            <a:endParaRPr lang="en-US" sz="1500" dirty="0" smtClean="0">
              <a:cs typeface="Arial" charset="0"/>
            </a:endParaRPr>
          </a:p>
          <a:p>
            <a:pPr marL="0" lvl="1" defTabSz="961261" eaLnBrk="0" hangingPunct="0">
              <a:defRPr/>
            </a:pPr>
            <a:r>
              <a:rPr lang="en-US" sz="1500" dirty="0" smtClean="0"/>
              <a:t>Throughout this initiative,  the overriding direction from the Commission has been to educate and inform the regulated community about the importance of developing and maintaining a positive safety culture.   The NRC staff and Agreement State partners have done that by developing educational tools and by continuing to speak at various stakeholder forums and industry conferences. </a:t>
            </a:r>
            <a:endParaRPr lang="en-US" sz="1500" dirty="0" smtClean="0">
              <a:cs typeface="Arial" charset="0"/>
            </a:endParaRPr>
          </a:p>
          <a:p>
            <a:pPr defTabSz="945495">
              <a:defRPr/>
            </a:pPr>
            <a:endParaRPr lang="en-US" sz="1500"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C1A7C-A7DF-4BA2-8AD2-061F9DB5060F}" type="slidenum">
              <a:rPr lang="en-US"/>
              <a:pPr/>
              <a:t>12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smtClean="0">
                <a:latin typeface="Arial" pitchFamily="34" charset="0"/>
                <a:cs typeface="Arial" pitchFamily="34" charset="0"/>
              </a:rPr>
              <a:t>The next few slides will provide the key elements of the policy statement.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 policy statement is a tool used to communicate with licensees and other stakeholders about matters that are important to the NRC</a:t>
            </a:r>
            <a:r>
              <a:rPr lang="en-US" b="0" baseline="0" dirty="0" smtClean="0">
                <a:latin typeface="Arial" pitchFamily="34" charset="0"/>
                <a:cs typeface="Arial" pitchFamily="34" charset="0"/>
              </a:rPr>
              <a:t>.</a:t>
            </a:r>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pPr defTabSz="961261" eaLnBrk="0" hangingPunct="0">
              <a:defRPr/>
            </a:pPr>
            <a:r>
              <a:rPr lang="en-US" dirty="0" smtClean="0">
                <a:latin typeface="Arial" pitchFamily="34" charset="0"/>
                <a:cs typeface="Arial" pitchFamily="34" charset="0"/>
              </a:rPr>
              <a:t>Policy statements are not regulations or requirements.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safety culture policy statement is an </a:t>
            </a:r>
            <a:r>
              <a:rPr lang="en-US" b="1" dirty="0" smtClean="0">
                <a:latin typeface="Arial" pitchFamily="34" charset="0"/>
                <a:cs typeface="Arial" pitchFamily="34" charset="0"/>
              </a:rPr>
              <a:t>expectation</a:t>
            </a:r>
            <a:r>
              <a:rPr lang="en-US" dirty="0" smtClean="0">
                <a:latin typeface="Arial" pitchFamily="34" charset="0"/>
                <a:cs typeface="Arial" pitchFamily="34" charset="0"/>
              </a:rPr>
              <a:t>; it does not contain requirements that must be implemented.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So, in this regard</a:t>
            </a:r>
          </a:p>
          <a:p>
            <a:pPr>
              <a:buFont typeface="Arial" pitchFamily="34" charset="0"/>
              <a:buChar char="•"/>
            </a:pPr>
            <a:r>
              <a:rPr lang="en-US" dirty="0" smtClean="0">
                <a:latin typeface="Arial" pitchFamily="34" charset="0"/>
                <a:cs typeface="Arial" pitchFamily="34" charset="0"/>
              </a:rPr>
              <a:t>Licensees have the primary responsibility for safety culture at their facilities.</a:t>
            </a:r>
          </a:p>
          <a:p>
            <a:pPr>
              <a:buFont typeface="Arial" pitchFamily="34" charset="0"/>
              <a:buChar char="•"/>
            </a:pPr>
            <a:r>
              <a:rPr lang="en-US" dirty="0" smtClean="0">
                <a:latin typeface="Arial" pitchFamily="34" charset="0"/>
                <a:cs typeface="Arial" pitchFamily="34" charset="0"/>
              </a:rPr>
              <a:t>Licensees are to do what they deem appropriate for the scope of their program.</a:t>
            </a:r>
          </a:p>
          <a:p>
            <a:pPr defTabSz="961261" eaLnBrk="0" hangingPunct="0">
              <a:buFont typeface="Arial" pitchFamily="34" charset="0"/>
              <a:buChar char="•"/>
              <a:defRPr/>
            </a:pPr>
            <a:r>
              <a:rPr lang="en-US" dirty="0" smtClean="0">
                <a:latin typeface="Arial" pitchFamily="34" charset="0"/>
                <a:cs typeface="Arial" pitchFamily="34" charset="0"/>
              </a:rPr>
              <a:t>Safety culture must be tailored to the organization.</a:t>
            </a:r>
          </a:p>
          <a:p>
            <a:pPr>
              <a:buFont typeface="Arial" pitchFamily="34" charset="0"/>
              <a:buChar char="•"/>
            </a:pPr>
            <a:r>
              <a:rPr lang="en-US" dirty="0" smtClean="0">
                <a:latin typeface="Arial" pitchFamily="34" charset="0"/>
                <a:cs typeface="Arial" pitchFamily="34" charset="0"/>
              </a:rPr>
              <a:t>It is up to the organization to determine how to apply the policy statement.</a:t>
            </a:r>
          </a:p>
          <a:p>
            <a:endParaRPr lang="en-US" dirty="0" smtClean="0">
              <a:latin typeface="Trebuchet MS" pitchFamily="34"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13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defTabSz="961261" eaLnBrk="0" hangingPunct="0">
              <a:defRPr/>
            </a:pPr>
            <a:r>
              <a:rPr lang="en-US" sz="1900" dirty="0" smtClean="0"/>
              <a:t>The policy statement defines “safety culture” as provided in this slide.</a:t>
            </a:r>
          </a:p>
          <a:p>
            <a:pPr defTabSz="961261" eaLnBrk="0" hangingPunct="0">
              <a:defRPr/>
            </a:pPr>
            <a:endParaRPr lang="en-US" sz="1900" dirty="0" smtClean="0"/>
          </a:p>
          <a:p>
            <a:pPr defTabSz="961261" eaLnBrk="0" hangingPunct="0">
              <a:defRPr/>
            </a:pPr>
            <a:r>
              <a:rPr lang="en-US" sz="1900" dirty="0" smtClean="0"/>
              <a:t>“Nuclear” was added to “safety culture” because some stakeholders felt that it was important to capture the idea that nuclear is different.  Definition reflects input and alignment among diverse range of participants during development process.  </a:t>
            </a:r>
          </a:p>
          <a:p>
            <a:pPr defTabSz="961261" eaLnBrk="0" hangingPunct="0">
              <a:defRPr/>
            </a:pPr>
            <a:endParaRPr lang="en-US" sz="1900" dirty="0" smtClean="0"/>
          </a:p>
          <a:p>
            <a:r>
              <a:rPr lang="en-US" sz="1900" dirty="0" smtClean="0"/>
              <a:t>It’s interesting to note that the definition is only 32 words.  The goal was to make it simple and a definition that everyone can understand.</a:t>
            </a:r>
          </a:p>
          <a:p>
            <a:pPr defTabSz="945495" eaLnBrk="0" hangingPunct="0">
              <a:defRPr/>
            </a:pPr>
            <a:endParaRPr lang="en-US" sz="19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14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31520" y="4560570"/>
            <a:ext cx="5852160" cy="4640580"/>
          </a:xfrm>
        </p:spPr>
        <p:txBody>
          <a:bodyPr>
            <a:normAutofit lnSpcReduction="10000"/>
          </a:bodyPr>
          <a:lstStyle/>
          <a:p>
            <a:pPr defTabSz="977217">
              <a:lnSpc>
                <a:spcPct val="80000"/>
              </a:lnSpc>
              <a:defRPr/>
            </a:pPr>
            <a:r>
              <a:rPr lang="en-US" sz="1700" dirty="0" smtClean="0">
                <a:cs typeface="Arial" pitchFamily="34" charset="0"/>
              </a:rPr>
              <a:t>The Policy Statement describes how certain </a:t>
            </a:r>
            <a:r>
              <a:rPr lang="en-US" sz="1700" dirty="0" smtClean="0"/>
              <a:t>personal and organizational</a:t>
            </a:r>
            <a:r>
              <a:rPr lang="en-US" sz="1700" dirty="0" smtClean="0">
                <a:cs typeface="Arial" pitchFamily="34" charset="0"/>
              </a:rPr>
              <a:t> traits are present in a positive safety culture.</a:t>
            </a:r>
          </a:p>
          <a:p>
            <a:pPr defTabSz="977217">
              <a:lnSpc>
                <a:spcPct val="80000"/>
              </a:lnSpc>
              <a:defRPr/>
            </a:pPr>
            <a:endParaRPr lang="en-US" sz="1700" dirty="0" smtClean="0">
              <a:cs typeface="Arial" pitchFamily="34" charset="0"/>
            </a:endParaRPr>
          </a:p>
          <a:p>
            <a:pPr defTabSz="977217">
              <a:lnSpc>
                <a:spcPct val="80000"/>
              </a:lnSpc>
              <a:defRPr/>
            </a:pPr>
            <a:r>
              <a:rPr lang="en-US" sz="1700" dirty="0" smtClean="0">
                <a:cs typeface="Arial" pitchFamily="34" charset="0"/>
              </a:rPr>
              <a:t>A trait is a pattern of thinking, feeling, and behaving that emphasizes safety.  This is particularly the case in situations where organizational goals are actually, or perceived to be, in conflict, such as:</a:t>
            </a:r>
          </a:p>
          <a:p>
            <a:pPr defTabSz="977217">
              <a:lnSpc>
                <a:spcPct val="80000"/>
              </a:lnSpc>
              <a:defRPr/>
            </a:pPr>
            <a:endParaRPr lang="en-US" sz="1700" dirty="0" smtClean="0">
              <a:cs typeface="Arial" pitchFamily="34" charset="0"/>
            </a:endParaRPr>
          </a:p>
          <a:p>
            <a:pPr defTabSz="977217">
              <a:lnSpc>
                <a:spcPct val="80000"/>
              </a:lnSpc>
              <a:buFont typeface="Arial" pitchFamily="34" charset="0"/>
              <a:buChar char="•"/>
              <a:defRPr/>
            </a:pPr>
            <a:r>
              <a:rPr lang="en-US" sz="1700" dirty="0" smtClean="0">
                <a:cs typeface="Arial" pitchFamily="34" charset="0"/>
              </a:rPr>
              <a:t>Production vs. safety – “adding these safety controls will impact our production quotas;”</a:t>
            </a:r>
          </a:p>
          <a:p>
            <a:pPr defTabSz="977217">
              <a:lnSpc>
                <a:spcPct val="80000"/>
              </a:lnSpc>
              <a:buFont typeface="Arial" pitchFamily="34" charset="0"/>
              <a:buChar char="•"/>
              <a:defRPr/>
            </a:pPr>
            <a:r>
              <a:rPr lang="en-US" sz="1700" dirty="0" smtClean="0">
                <a:cs typeface="Arial" pitchFamily="34" charset="0"/>
              </a:rPr>
              <a:t>Schedule vs. safety – “we can’t afford the time to do it right; we’ll miss our deadline;” and</a:t>
            </a:r>
          </a:p>
          <a:p>
            <a:pPr defTabSz="977217">
              <a:lnSpc>
                <a:spcPct val="80000"/>
              </a:lnSpc>
              <a:buFont typeface="Arial" pitchFamily="34" charset="0"/>
              <a:buChar char="•"/>
              <a:defRPr/>
            </a:pPr>
            <a:r>
              <a:rPr lang="en-US" sz="1700" dirty="0" smtClean="0">
                <a:cs typeface="Arial" pitchFamily="34" charset="0"/>
              </a:rPr>
              <a:t>Cost of the effort vs. safety – “the safety controls cost too much.”</a:t>
            </a:r>
          </a:p>
          <a:p>
            <a:pPr defTabSz="977217">
              <a:lnSpc>
                <a:spcPct val="80000"/>
              </a:lnSpc>
              <a:defRPr/>
            </a:pPr>
            <a:endParaRPr lang="en-US" sz="1700" dirty="0" smtClean="0">
              <a:cs typeface="Arial" pitchFamily="34" charset="0"/>
            </a:endParaRPr>
          </a:p>
          <a:p>
            <a:pPr defTabSz="977217">
              <a:lnSpc>
                <a:spcPct val="80000"/>
              </a:lnSpc>
              <a:defRPr/>
            </a:pPr>
            <a:r>
              <a:rPr lang="en-US" sz="1700" dirty="0" smtClean="0">
                <a:cs typeface="Arial" pitchFamily="34" charset="0"/>
              </a:rPr>
              <a:t>A positive safety culture is often described as having a “safety-first focus.”  Characteristics of a positive safety culture include:  valuing safety over other competing goals, such as production; conservative decision-making; maintaining a questioning attitude; and problem identification and resolution.  </a:t>
            </a:r>
          </a:p>
          <a:p>
            <a:endParaRPr lang="en-US" sz="1700" dirty="0" smtClean="0">
              <a:cs typeface="Arial" pitchFamily="34" charset="0"/>
            </a:endParaRPr>
          </a:p>
          <a:p>
            <a:r>
              <a:rPr lang="en-US" sz="1700" dirty="0" smtClean="0">
                <a:cs typeface="Arial" pitchFamily="34" charset="0"/>
              </a:rPr>
              <a:t>You can think of safety culture as what “someone is doing when no one is looking.”</a:t>
            </a:r>
            <a:endParaRPr lang="en-US" sz="1700" dirty="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15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defTabSz="961261" eaLnBrk="0" hangingPunct="0">
              <a:defRPr/>
            </a:pPr>
            <a:r>
              <a:rPr lang="en-US" sz="1700" dirty="0" smtClean="0">
                <a:latin typeface="Arial" pitchFamily="34" charset="0"/>
                <a:cs typeface="Arial" pitchFamily="34" charset="0"/>
              </a:rPr>
              <a:t>The policy statement contains nine traits that are important to a positive safety culture.</a:t>
            </a:r>
          </a:p>
          <a:p>
            <a:pPr defTabSz="961261" eaLnBrk="0" hangingPunct="0">
              <a:defRPr/>
            </a:pPr>
            <a:endParaRPr lang="en-US" sz="1700" dirty="0" smtClean="0">
              <a:latin typeface="Arial" pitchFamily="34" charset="0"/>
              <a:cs typeface="Arial" pitchFamily="34" charset="0"/>
            </a:endParaRPr>
          </a:p>
          <a:p>
            <a:pPr defTabSz="961261" eaLnBrk="0" hangingPunct="0">
              <a:defRPr/>
            </a:pPr>
            <a:r>
              <a:rPr lang="en-US" sz="1700" dirty="0" smtClean="0">
                <a:latin typeface="Arial" pitchFamily="34" charset="0"/>
                <a:cs typeface="Arial" pitchFamily="34" charset="0"/>
              </a:rPr>
              <a:t>They are in no particular order, other than placing “Leadership Values” first, as it is important for leadership to value safety in order for it to be effective.</a:t>
            </a:r>
          </a:p>
          <a:p>
            <a:pPr>
              <a:lnSpc>
                <a:spcPct val="100000"/>
              </a:lnSpc>
            </a:pPr>
            <a:endParaRPr lang="en-US" sz="1700" dirty="0" smtClean="0">
              <a:latin typeface="Arial" pitchFamily="34" charset="0"/>
              <a:cs typeface="Arial" pitchFamily="34" charset="0"/>
            </a:endParaRPr>
          </a:p>
          <a:p>
            <a:pPr marL="0" lvl="1" defTabSz="961261">
              <a:defRPr/>
            </a:pPr>
            <a:r>
              <a:rPr lang="en-US" sz="1700" dirty="0" smtClean="0">
                <a:latin typeface="Arial" pitchFamily="34" charset="0"/>
                <a:cs typeface="Arial" pitchFamily="34" charset="0"/>
              </a:rPr>
              <a:t>There may be traits not included in the Policy Statement, that are also important to a specific organization in maintaining a positive safety culture.</a:t>
            </a:r>
          </a:p>
          <a:p>
            <a:pPr>
              <a:lnSpc>
                <a:spcPct val="100000"/>
              </a:lnSpc>
            </a:pPr>
            <a:endParaRPr lang="en-US" sz="1700" dirty="0" smtClean="0">
              <a:latin typeface="Arial" pitchFamily="34" charset="0"/>
              <a:cs typeface="Arial" pitchFamily="34" charset="0"/>
            </a:endParaRPr>
          </a:p>
          <a:p>
            <a:pPr>
              <a:lnSpc>
                <a:spcPct val="80000"/>
              </a:lnSpc>
            </a:pPr>
            <a:endParaRPr lang="en-US" sz="900" dirty="0" smtClean="0"/>
          </a:p>
          <a:p>
            <a:pPr>
              <a:lnSpc>
                <a:spcPct val="80000"/>
              </a:lnSpc>
            </a:pPr>
            <a:endParaRPr 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1261">
              <a:defRPr/>
            </a:pPr>
            <a:r>
              <a:rPr lang="en-US" sz="1700" dirty="0" smtClean="0"/>
              <a:t>Encourage audience to think about safety culture in the context of their own organizations.  </a:t>
            </a:r>
          </a:p>
          <a:p>
            <a:pPr defTabSz="961261">
              <a:buFont typeface="Arial" pitchFamily="34" charset="0"/>
              <a:buChar char="•"/>
              <a:defRPr/>
            </a:pPr>
            <a:r>
              <a:rPr lang="en-US" sz="1700" dirty="0" smtClean="0"/>
              <a:t>What does safety culture mean to them? </a:t>
            </a:r>
          </a:p>
          <a:p>
            <a:pPr defTabSz="961261">
              <a:buFont typeface="Arial" pitchFamily="34" charset="0"/>
              <a:buChar char="•"/>
              <a:defRPr/>
            </a:pPr>
            <a:r>
              <a:rPr lang="en-US" sz="1700" dirty="0" smtClean="0"/>
              <a:t>What does it look like in their organization (e.g., policies, procedures, attitudes, behaviors, etc.)? </a:t>
            </a:r>
          </a:p>
          <a:p>
            <a:pPr defTabSz="961261">
              <a:buFont typeface="Arial" pitchFamily="34" charset="0"/>
              <a:buChar char="•"/>
              <a:defRPr/>
            </a:pPr>
            <a:r>
              <a:rPr lang="en-US" sz="1700" dirty="0" smtClean="0"/>
              <a:t>How is safety being communicated and demonstrated as a priority (or is it)?    </a:t>
            </a:r>
          </a:p>
          <a:p>
            <a:pPr marL="180236" lvl="1" indent="-180236" defTabSz="977217" eaLnBrk="0" hangingPunct="0">
              <a:defRPr/>
            </a:pPr>
            <a:endParaRPr lang="en-US" sz="1700" dirty="0" smtClean="0">
              <a:cs typeface="Arial" pitchFamily="34" charset="0"/>
            </a:endParaRPr>
          </a:p>
          <a:p>
            <a:pPr marL="180236" lvl="1" indent="-180236" defTabSz="977217" eaLnBrk="0" hangingPunct="0">
              <a:defRPr/>
            </a:pPr>
            <a:r>
              <a:rPr lang="en-US" sz="1700" dirty="0" smtClean="0">
                <a:cs typeface="Arial" pitchFamily="34" charset="0"/>
              </a:rPr>
              <a:t>Conditions that could potentially signal a weak safety culture include:</a:t>
            </a:r>
          </a:p>
          <a:p>
            <a:pPr marL="180236" lvl="1" indent="-180236" defTabSz="977217" eaLnBrk="0" hangingPunct="0">
              <a:buFont typeface="Arial" pitchFamily="34" charset="0"/>
              <a:buChar char="•"/>
              <a:defRPr/>
            </a:pPr>
            <a:r>
              <a:rPr lang="en-US" sz="1700" dirty="0" smtClean="0">
                <a:cs typeface="Arial" pitchFamily="34" charset="0"/>
              </a:rPr>
              <a:t>A management team that stresses productivity over safety.</a:t>
            </a:r>
          </a:p>
          <a:p>
            <a:pPr marL="180236" lvl="1" indent="-180236" defTabSz="977217" eaLnBrk="0" hangingPunct="0">
              <a:buFont typeface="Arial" pitchFamily="34" charset="0"/>
              <a:buChar char="•"/>
              <a:defRPr/>
            </a:pPr>
            <a:r>
              <a:rPr lang="en-US" sz="1700" dirty="0" smtClean="0">
                <a:cs typeface="Arial" pitchFamily="34" charset="0"/>
              </a:rPr>
              <a:t>A maintenance department that allows backlogs to add up.</a:t>
            </a:r>
          </a:p>
          <a:p>
            <a:pPr marL="180236" lvl="1" indent="-180236" defTabSz="977217" eaLnBrk="0" hangingPunct="0">
              <a:buFont typeface="Arial" pitchFamily="34" charset="0"/>
              <a:buChar char="•"/>
              <a:defRPr/>
            </a:pPr>
            <a:r>
              <a:rPr lang="en-US" sz="1700" dirty="0" smtClean="0">
                <a:cs typeface="Arial" pitchFamily="34" charset="0"/>
              </a:rPr>
              <a:t>Supervisors who do not provide adequate oversight of safety-significant actions.</a:t>
            </a:r>
          </a:p>
          <a:p>
            <a:pPr marL="180236" lvl="1" indent="-180236" defTabSz="977217" eaLnBrk="0" hangingPunct="0">
              <a:buFont typeface="Arial" pitchFamily="34" charset="0"/>
              <a:buChar char="•"/>
              <a:defRPr/>
            </a:pPr>
            <a:r>
              <a:rPr lang="en-US" sz="1700" dirty="0" smtClean="0">
                <a:cs typeface="Arial" pitchFamily="34" charset="0"/>
              </a:rPr>
              <a:t>Employees who proceed even when uncertain and do not raise concerns.</a:t>
            </a:r>
          </a:p>
        </p:txBody>
      </p:sp>
      <p:sp>
        <p:nvSpPr>
          <p:cNvPr id="4" name="Slide Number Placeholder 3"/>
          <p:cNvSpPr>
            <a:spLocks noGrp="1"/>
          </p:cNvSpPr>
          <p:nvPr>
            <p:ph type="sldNum" sz="quarter" idx="10"/>
          </p:nvPr>
        </p:nvSpPr>
        <p:spPr/>
        <p:txBody>
          <a:bodyPr/>
          <a:lstStyle/>
          <a:p>
            <a:fld id="{B2467052-480C-4974-B895-8F95080543A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513" y="4560570"/>
            <a:ext cx="6623581" cy="4731973"/>
          </a:xfrm>
        </p:spPr>
        <p:txBody>
          <a:bodyPr>
            <a:normAutofit lnSpcReduction="10000"/>
          </a:bodyPr>
          <a:lstStyle/>
          <a:p>
            <a:r>
              <a:rPr lang="en-US" sz="1100" dirty="0" smtClean="0"/>
              <a:t>Safety culture is not limited to the nuclear industry.  It is being discussed in an increasing number of sectors.</a:t>
            </a:r>
          </a:p>
          <a:p>
            <a:r>
              <a:rPr lang="en-US" sz="1100" dirty="0" smtClean="0"/>
              <a:t> </a:t>
            </a:r>
          </a:p>
          <a:p>
            <a:r>
              <a:rPr lang="en-US" sz="1100" dirty="0" smtClean="0"/>
              <a:t>The fields of safety culture and organizational culture are evolving, and we continue to learn more, both from positive and negative outcomes.  There has been growing interest from all types of industries and organizations and an increase in sharing across specialties.</a:t>
            </a:r>
          </a:p>
          <a:p>
            <a:endParaRPr lang="en-US" sz="1100" dirty="0" smtClean="0"/>
          </a:p>
          <a:p>
            <a:r>
              <a:rPr lang="en-US" sz="1100" dirty="0" smtClean="0"/>
              <a:t>In conclusion, safety culture is a continuous journey.  It is a living, evolving concept.  It is not an end goal that can be checked off, or something static.  It is always changing, and a positive safety culture is implemented differently by different organizations.</a:t>
            </a:r>
          </a:p>
          <a:p>
            <a:endParaRPr lang="en-US" sz="1100" dirty="0" smtClean="0"/>
          </a:p>
          <a:p>
            <a:pPr defTabSz="961261">
              <a:defRPr/>
            </a:pPr>
            <a:r>
              <a:rPr lang="en-US" sz="1100" dirty="0" smtClean="0"/>
              <a:t>Encourage audience to view the details through their “safety culture lens” and consider how elements of safety culture applied or played a role, as they read more about the events discussed in this presentation and others that may be happening in the news in the upcoming months.  </a:t>
            </a:r>
          </a:p>
          <a:p>
            <a:pPr defTabSz="961261">
              <a:defRPr/>
            </a:pPr>
            <a:endParaRPr lang="en-US" sz="1100" dirty="0" smtClean="0"/>
          </a:p>
          <a:p>
            <a:pPr defTabSz="961261">
              <a:defRPr/>
            </a:pPr>
            <a:r>
              <a:rPr lang="en-US" sz="1100" dirty="0" smtClean="0"/>
              <a:t>Encourage audience to move forward together with collective efforts to enhance safety culture.  Share insights on how to establish and maintain a positive safety culture and to work with each other, their safety managers, and other organizations in educating and engaging on safety culture.  In this way, we will facilitate a “safety first” focus and our shared commitment to safety.</a:t>
            </a:r>
          </a:p>
          <a:p>
            <a:pPr defTabSz="961261">
              <a:defRPr/>
            </a:pPr>
            <a:endParaRPr lang="en-US" sz="1100" b="1" dirty="0" smtClean="0"/>
          </a:p>
          <a:p>
            <a:pPr defTabSz="961261">
              <a:defRPr/>
            </a:pPr>
            <a:r>
              <a:rPr lang="en-US" sz="1100" dirty="0" smtClean="0"/>
              <a:t>End with the following quote from NRC Chairman Macfarlane, in a speech she made on Sept 17, 2012, related to the Fukushima accident and safety culture:  “there are many lessons that we must all take away from the accident at Fukushima, but some of the most valuable extend beyond the technical aspects and are embedded in human and organizational behaviors. Among these is safety culture. I commend the courage of our Japanese colleagues in demonstrating critical self-reflection and transparency so that all nations can benefit from their experiences. By continuing to discuss the organizational learning engaged in by the operators to enhance safety culture principles, we will all benefit from the insights gained and be able to apply them to our own operations”  (http://pbadupws.nrc.gov/docs/ML1226/ML12261A373.pdf).  </a:t>
            </a:r>
          </a:p>
          <a:p>
            <a:pPr defTabSz="961261">
              <a:defRPr/>
            </a:pPr>
            <a:endParaRPr lang="en-US" sz="1100" dirty="0" smtClean="0"/>
          </a:p>
          <a:p>
            <a:pPr defTabSz="961261">
              <a:defRPr/>
            </a:pPr>
            <a:r>
              <a:rPr lang="en-US" sz="1100" b="1" dirty="0" smtClean="0"/>
              <a:t>Optional</a:t>
            </a:r>
            <a:r>
              <a:rPr lang="en-US" sz="1100" dirty="0" smtClean="0"/>
              <a:t>:  add in any State specific quotes or additional thoughts.</a:t>
            </a:r>
          </a:p>
          <a:p>
            <a:pPr defTabSz="961261">
              <a:defRPr/>
            </a:pPr>
            <a:endParaRPr lang="en-US" b="1" dirty="0" smtClean="0"/>
          </a:p>
          <a:p>
            <a:endParaRPr lang="en-US" dirty="0" smtClean="0"/>
          </a:p>
          <a:p>
            <a:endParaRPr lang="en-US" b="1" dirty="0">
              <a:latin typeface="Arial" charset="0"/>
              <a:ea typeface="ＭＳ Ｐゴシック" pitchFamily="1" charset="-128"/>
            </a:endParaRPr>
          </a:p>
        </p:txBody>
      </p:sp>
      <p:sp>
        <p:nvSpPr>
          <p:cNvPr id="4" name="Slide Number Placeholder 3"/>
          <p:cNvSpPr>
            <a:spLocks noGrp="1"/>
          </p:cNvSpPr>
          <p:nvPr>
            <p:ph type="sldNum" sz="quarter" idx="10"/>
          </p:nvPr>
        </p:nvSpPr>
        <p:spPr/>
        <p:txBody>
          <a:bodyPr/>
          <a:lstStyle/>
          <a:p>
            <a:fld id="{EEF7412A-C764-4BED-A3A1-F154EDEDDF0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18</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defTabSz="961261">
              <a:lnSpc>
                <a:spcPct val="80000"/>
              </a:lnSpc>
              <a:defRPr/>
            </a:pPr>
            <a:r>
              <a:rPr lang="en-US" sz="1900" dirty="0" smtClean="0"/>
              <a:t>The tools NRC has developed to facilitate safety culture outreach are listed on this slide.  </a:t>
            </a:r>
          </a:p>
          <a:p>
            <a:pPr defTabSz="961261">
              <a:lnSpc>
                <a:spcPct val="80000"/>
              </a:lnSpc>
              <a:defRPr/>
            </a:pPr>
            <a:endParaRPr lang="en-US" sz="1900" dirty="0" smtClean="0"/>
          </a:p>
          <a:p>
            <a:pPr defTabSz="961261">
              <a:lnSpc>
                <a:spcPct val="80000"/>
              </a:lnSpc>
              <a:defRPr/>
            </a:pPr>
            <a:r>
              <a:rPr lang="en-US" sz="1900" dirty="0" smtClean="0"/>
              <a:t>Except for the pop-ups, they are also available on the website.</a:t>
            </a:r>
          </a:p>
          <a:p>
            <a:pPr>
              <a:lnSpc>
                <a:spcPct val="80000"/>
              </a:lnSpc>
            </a:pPr>
            <a:endParaRPr lang="en-US" sz="1900" dirty="0" smtClean="0"/>
          </a:p>
          <a:p>
            <a:pPr defTabSz="945495">
              <a:lnSpc>
                <a:spcPct val="80000"/>
              </a:lnSpc>
              <a:defRPr/>
            </a:pPr>
            <a:endParaRPr lang="en-US" sz="19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467052-480C-4974-B895-8F95080543A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2</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normAutofit/>
          </a:bodyPr>
          <a:lstStyle/>
          <a:p>
            <a:pPr defTabSz="961261" eaLnBrk="0" hangingPunct="0">
              <a:defRPr/>
            </a:pPr>
            <a:r>
              <a:rPr lang="en-US" sz="1700" dirty="0" smtClean="0"/>
              <a:t>This presentation will provide some general background information about the field of safety culture, including what it is about and why it is important. </a:t>
            </a:r>
          </a:p>
          <a:p>
            <a:pPr defTabSz="961261" eaLnBrk="0" hangingPunct="0">
              <a:defRPr/>
            </a:pPr>
            <a:endParaRPr lang="en-US" sz="1700" dirty="0" smtClean="0"/>
          </a:p>
          <a:p>
            <a:pPr defTabSz="961261" eaLnBrk="0" hangingPunct="0">
              <a:defRPr/>
            </a:pPr>
            <a:r>
              <a:rPr lang="en-US" sz="1700" dirty="0" smtClean="0"/>
              <a:t>This presentation also contains some of the history that led to the development of the Safety Culture Policy Statement that was finalized in June 2011,  followed by the key elements of the policy statement.  </a:t>
            </a:r>
            <a:r>
              <a:rPr lang="en-US" sz="1700" b="1" dirty="0" smtClean="0"/>
              <a:t>[Optional: provide State’s position on the Policy Statement].</a:t>
            </a:r>
          </a:p>
          <a:p>
            <a:pPr defTabSz="961261" eaLnBrk="0" hangingPunct="0">
              <a:defRPr/>
            </a:pPr>
            <a:endParaRPr lang="en-US" sz="1700" dirty="0" smtClean="0"/>
          </a:p>
          <a:p>
            <a:pPr defTabSz="961261" eaLnBrk="0" hangingPunct="0">
              <a:defRPr/>
            </a:pPr>
            <a:r>
              <a:rPr lang="en-US" sz="1700" b="1" dirty="0" smtClean="0"/>
              <a:t>Optional:</a:t>
            </a:r>
          </a:p>
          <a:p>
            <a:pPr defTabSz="961261">
              <a:defRPr/>
            </a:pPr>
            <a:r>
              <a:rPr lang="en-US" sz="1700" dirty="0" smtClean="0"/>
              <a:t>This presentation will also include several case study examples from other industries and recent well known events, that have pointed to weaknesses in safety culture as root or contributing causes, and one where a strong safety culture contributed to a positive outcome.  </a:t>
            </a:r>
          </a:p>
          <a:p>
            <a:pPr defTabSz="945495" eaLnBrk="0" hangingPunct="0">
              <a:defRPr/>
            </a:pPr>
            <a:endParaRPr lang="en-US" sz="17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731520" y="4564182"/>
            <a:ext cx="5958563" cy="4316929"/>
          </a:xfrm>
          <a:noFill/>
          <a:ln/>
        </p:spPr>
        <p:txBody>
          <a:bodyPr>
            <a:normAutofit fontScale="92500" lnSpcReduction="10000"/>
          </a:bodyPr>
          <a:lstStyle/>
          <a:p>
            <a:pPr eaLnBrk="1" hangingPunct="1"/>
            <a:r>
              <a:rPr lang="en-US" sz="1500" dirty="0" smtClean="0"/>
              <a:t>Edgar Schein, a former professor at the Massachusetts Institute of Technology, was the first to put the concept of “organizational culture” on the map in the 1980’s.</a:t>
            </a:r>
          </a:p>
          <a:p>
            <a:pPr eaLnBrk="1" hangingPunct="1"/>
            <a:endParaRPr lang="en-US" sz="1500" dirty="0" smtClean="0"/>
          </a:p>
          <a:p>
            <a:pPr eaLnBrk="1" hangingPunct="1"/>
            <a:r>
              <a:rPr lang="en-US" sz="1500" dirty="0" smtClean="0"/>
              <a:t>Here is a quote from him that describes the concept of organizational culture. Highlight a couple of important points from this statement.  </a:t>
            </a:r>
            <a:r>
              <a:rPr lang="en-US" sz="1500" b="1" dirty="0" smtClean="0"/>
              <a:t>“</a:t>
            </a:r>
            <a:r>
              <a:rPr lang="en-US" sz="1500" b="1" u="sng" dirty="0" smtClean="0"/>
              <a:t>A pattern of shared assumptions…that has worked well enough to be considered valid…and taught to new members as the correct way…</a:t>
            </a:r>
            <a:r>
              <a:rPr lang="en-US" sz="1500" b="1" dirty="0" smtClean="0"/>
              <a:t>”  </a:t>
            </a:r>
            <a:r>
              <a:rPr lang="en-US" sz="1500" dirty="0" smtClean="0"/>
              <a:t>This is a very important point.  Some have described organizational culture as the “residue of success.”  What has worked in the past is passed on to an organization’s new members.  </a:t>
            </a:r>
          </a:p>
          <a:p>
            <a:pPr eaLnBrk="1" hangingPunct="1"/>
            <a:endParaRPr lang="en-US" sz="1500" dirty="0" smtClean="0"/>
          </a:p>
          <a:p>
            <a:pPr eaLnBrk="1" hangingPunct="1"/>
            <a:r>
              <a:rPr lang="en-US" sz="1500" dirty="0" smtClean="0"/>
              <a:t>Culture includes our values (what’s really important to the organization) and the norms (how we do things around here).</a:t>
            </a:r>
          </a:p>
          <a:p>
            <a:pPr eaLnBrk="1" hangingPunct="1"/>
            <a:endParaRPr lang="en-US" sz="1500" dirty="0" smtClean="0"/>
          </a:p>
          <a:p>
            <a:pPr eaLnBrk="1" hangingPunct="1"/>
            <a:r>
              <a:rPr lang="en-US" sz="1500" dirty="0" smtClean="0"/>
              <a:t>It’s important to note that organizational culture can be a combination of the intended (i.e., what the organization formally has in place and states its values and beliefs are) as well as the unintended (i.e., how things are really done).  Most of the time those can be in agreement, but other times they may not.  </a:t>
            </a:r>
          </a:p>
          <a:p>
            <a:pPr eaLnBrk="1" hangingPunct="1"/>
            <a:endParaRPr lang="en-US" sz="1500" dirty="0" smtClean="0"/>
          </a:p>
          <a:p>
            <a:pPr eaLnBrk="1" hangingPunct="1"/>
            <a:r>
              <a:rPr lang="en-US" sz="1500" dirty="0" smtClean="0"/>
              <a:t>Reference:  Schein, </a:t>
            </a:r>
            <a:r>
              <a:rPr lang="en-US" sz="1500" u="sng" dirty="0" smtClean="0"/>
              <a:t>Organizational Culture &amp; Leadership</a:t>
            </a:r>
            <a:r>
              <a:rPr lang="en-US" sz="1500" dirty="0" smtClean="0"/>
              <a:t>, 1992.</a:t>
            </a:r>
          </a:p>
          <a:p>
            <a:pPr eaLnBrk="1" hangingPunct="1"/>
            <a:endParaRPr lang="en-US" sz="1500" dirty="0" smtClean="0"/>
          </a:p>
        </p:txBody>
      </p:sp>
      <p:sp>
        <p:nvSpPr>
          <p:cNvPr id="54276" name="Slide Number Placeholder 3"/>
          <p:cNvSpPr>
            <a:spLocks noGrp="1"/>
          </p:cNvSpPr>
          <p:nvPr>
            <p:ph type="sldNum" sz="quarter" idx="5"/>
          </p:nvPr>
        </p:nvSpPr>
        <p:spPr>
          <a:noFill/>
        </p:spPr>
        <p:txBody>
          <a:bodyPr/>
          <a:lstStyle/>
          <a:p>
            <a:fld id="{560085CB-2074-47A1-8829-8C4962C914E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b="1" dirty="0" smtClean="0"/>
              <a:t>What is the importance of subcultures?  </a:t>
            </a:r>
            <a:r>
              <a:rPr lang="en-US" sz="1500" dirty="0" smtClean="0"/>
              <a:t>In large organizations, culture may not be uniform across all groups.  Different organizational units may develop their own cultures, which sometimes could be different than the culture of the larger organization.</a:t>
            </a:r>
          </a:p>
          <a:p>
            <a:endParaRPr lang="en-US" sz="1500" dirty="0" smtClean="0"/>
          </a:p>
          <a:p>
            <a:r>
              <a:rPr lang="en-US" sz="1500" dirty="0" smtClean="0"/>
              <a:t>Some of the factors that could cause these differences could due to variations in type of work/profession, geography, demographics, etc.  </a:t>
            </a:r>
          </a:p>
          <a:p>
            <a:endParaRPr lang="en-US" sz="1500" dirty="0" smtClean="0"/>
          </a:p>
          <a:p>
            <a:r>
              <a:rPr lang="en-US" sz="1500" dirty="0" smtClean="0"/>
              <a:t>Sometimes subcultures can be a more powerful influence than the overall organizational culture.  Consider a large, international organization.  In some cases, the local culture could have more influence on a unit in the organization, than the overall organizational culture.</a:t>
            </a:r>
          </a:p>
          <a:p>
            <a:endParaRPr lang="en-US" sz="1500" dirty="0" smtClean="0"/>
          </a:p>
          <a:p>
            <a:r>
              <a:rPr lang="en-US" sz="1500" dirty="0" smtClean="0"/>
              <a:t>It’s also possible that the culture at the local level may conflict or be inconsistent with the organization’s broader culture.</a:t>
            </a:r>
          </a:p>
          <a:p>
            <a:endParaRPr lang="en-US" sz="1500" dirty="0"/>
          </a:p>
        </p:txBody>
      </p:sp>
      <p:sp>
        <p:nvSpPr>
          <p:cNvPr id="4" name="Slide Number Placeholder 3"/>
          <p:cNvSpPr>
            <a:spLocks noGrp="1"/>
          </p:cNvSpPr>
          <p:nvPr>
            <p:ph type="sldNum" sz="quarter" idx="10"/>
          </p:nvPr>
        </p:nvSpPr>
        <p:spPr/>
        <p:txBody>
          <a:bodyPr/>
          <a:lstStyle/>
          <a:p>
            <a:fld id="{EEF7412A-C764-4BED-A3A1-F154EDEDDF0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467052-480C-4974-B895-8F95080543A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23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545315" y="4564182"/>
            <a:ext cx="6277772" cy="5037018"/>
          </a:xfrm>
        </p:spPr>
        <p:txBody>
          <a:bodyPr>
            <a:noAutofit/>
          </a:bodyPr>
          <a:lstStyle/>
          <a:p>
            <a:pPr defTabSz="950793">
              <a:defRPr/>
            </a:pPr>
            <a:r>
              <a:rPr lang="en-US" sz="1000" dirty="0" smtClean="0"/>
              <a:t>NASA’s space shuttle </a:t>
            </a:r>
            <a:r>
              <a:rPr lang="en-US" sz="1000" i="1" dirty="0" smtClean="0"/>
              <a:t>Columbia</a:t>
            </a:r>
            <a:r>
              <a:rPr lang="en-US" sz="1000" dirty="0" smtClean="0"/>
              <a:t>  broke apart on February 1, 2003 as it returned to Earth from a 16-day mission.  All 7 astronauts were killed. NASA created the </a:t>
            </a:r>
            <a:r>
              <a:rPr lang="en-US" sz="1000" i="1" dirty="0" smtClean="0"/>
              <a:t>Columbia</a:t>
            </a:r>
            <a:r>
              <a:rPr lang="en-US" sz="1000" dirty="0" smtClean="0"/>
              <a:t> Accident Investigation Board to investigate the accident.  The Board presented its view that, in additional to technical failures, NASA’s organizational culture contributed just as much to the accident.  </a:t>
            </a:r>
          </a:p>
          <a:p>
            <a:pPr defTabSz="950793">
              <a:defRPr/>
            </a:pPr>
            <a:endParaRPr lang="en-US" sz="1000" dirty="0" smtClean="0"/>
          </a:p>
          <a:p>
            <a:pPr eaLnBrk="1" hangingPunct="1"/>
            <a:r>
              <a:rPr lang="en-US" sz="1000" dirty="0" smtClean="0"/>
              <a:t>The report states that “organizational culture is a powerful force that can persist through reorganizations and the change of key personnel. It can be a positive or a negative force.”</a:t>
            </a:r>
            <a:endParaRPr lang="en-US" sz="1000" b="1" dirty="0" smtClean="0"/>
          </a:p>
          <a:p>
            <a:pPr eaLnBrk="1" hangingPunct="1"/>
            <a:endParaRPr lang="en-US" sz="1000" dirty="0" smtClean="0"/>
          </a:p>
          <a:p>
            <a:pPr defTabSz="961261">
              <a:defRPr/>
            </a:pPr>
            <a:r>
              <a:rPr lang="en-US" sz="1000" dirty="0" smtClean="0"/>
              <a:t>In the report, safety culture refers to an organization’s characteristics and attitudes – promoted by its leaders and internalized by its members – that serve to make safety the top priority. </a:t>
            </a:r>
          </a:p>
          <a:p>
            <a:pPr eaLnBrk="1" hangingPunct="1"/>
            <a:endParaRPr lang="en-US" sz="1000" dirty="0" smtClean="0"/>
          </a:p>
          <a:p>
            <a:pPr eaLnBrk="1" hangingPunct="1"/>
            <a:r>
              <a:rPr lang="en-US" sz="1000" dirty="0" smtClean="0"/>
              <a:t>The board found that there was a “broken safety culture” at NASA.</a:t>
            </a:r>
          </a:p>
          <a:p>
            <a:pPr defTabSz="961261">
              <a:buFont typeface="Arial" pitchFamily="34" charset="0"/>
              <a:buChar char="•"/>
              <a:defRPr/>
            </a:pPr>
            <a:r>
              <a:rPr lang="en-US" sz="1000" dirty="0" smtClean="0"/>
              <a:t>There was a pattern of ineffective communication, leaving risks improperly defined, problems unreported, and concerns unexpressed.  The Board believed that deficiencies in communication were a foundation for the Columbia accident. The system for reporting safety problems was too cumbersome and time-consuming.  There was an absence of authority in two key program areas responsible for integrating information across all programs and elements in the Shuttle program.</a:t>
            </a:r>
          </a:p>
          <a:p>
            <a:pPr eaLnBrk="1" hangingPunct="1">
              <a:buFont typeface="Arial" pitchFamily="34" charset="0"/>
              <a:buChar char="•"/>
            </a:pPr>
            <a:r>
              <a:rPr lang="en-US" sz="1000" dirty="0" smtClean="0"/>
              <a:t>The Board witnessed a consistent lack of concern about the debris strike on Columbia. NASA managers told the Board “there was no safety-of-flight issue” and “we couldn’t have done anything about it anyway.” </a:t>
            </a:r>
          </a:p>
          <a:p>
            <a:pPr eaLnBrk="1" hangingPunct="1">
              <a:buFont typeface="Arial" pitchFamily="34" charset="0"/>
              <a:buChar char="•"/>
            </a:pPr>
            <a:r>
              <a:rPr lang="en-US" sz="1000" dirty="0" smtClean="0"/>
              <a:t>NASA had a culture that had gradually begun to accept escalating risk, and a safety program that was largely silent and ineffective.  </a:t>
            </a:r>
          </a:p>
          <a:p>
            <a:pPr eaLnBrk="1" hangingPunct="1"/>
            <a:r>
              <a:rPr lang="en-US" sz="1000" dirty="0" smtClean="0"/>
              <a:t> </a:t>
            </a:r>
          </a:p>
          <a:p>
            <a:r>
              <a:rPr lang="en-US" sz="1000" dirty="0" smtClean="0"/>
              <a:t>Regarding organizational causes, the Board concluded the accident was “…rooted in the Space Shuttle Program’s history and culture.”  Cultural traits and organizational practices detrimental to safety were allowed to develop, including: reliance on past successes as a substitute for sound engineering practices; organizational barriers that prevented effective communication of critical safety information and stifled professional differences of opinion; lack of integrated management across program elements; and the evolution of an informal chain of command and decision-making processes that operated outside the organization’s rules.</a:t>
            </a:r>
          </a:p>
          <a:p>
            <a:pPr eaLnBrk="1" hangingPunct="1"/>
            <a:endParaRPr lang="en-US" sz="1000" dirty="0" smtClean="0"/>
          </a:p>
          <a:p>
            <a:pPr eaLnBrk="1" hangingPunct="1"/>
            <a:r>
              <a:rPr lang="en-US" sz="1000" dirty="0" smtClean="0"/>
              <a:t>Report link:  http://anon.nasa-global.speedera.net/anon.nasa-global/CAIB/CAIB_lowres_full.pdf</a:t>
            </a:r>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24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normAutofit fontScale="85000" lnSpcReduction="20000"/>
          </a:bodyPr>
          <a:lstStyle/>
          <a:p>
            <a:pPr eaLnBrk="1" hangingPunct="1"/>
            <a:r>
              <a:rPr lang="en-US" sz="1500" dirty="0" smtClean="0"/>
              <a:t>In April, 2010, a series of explosions occurred inside the Upper Big Branch mine in southern West Virginia.  Twenty-nine coal miners lost their lives in the “largest coal mine disaster in the U.S. in 40 years.”</a:t>
            </a:r>
          </a:p>
          <a:p>
            <a:pPr eaLnBrk="1" hangingPunct="1"/>
            <a:endParaRPr lang="en-US" sz="1500" dirty="0" smtClean="0"/>
          </a:p>
          <a:p>
            <a:pPr eaLnBrk="1" hangingPunct="1"/>
            <a:r>
              <a:rPr lang="en-US" sz="1500" dirty="0" smtClean="0"/>
              <a:t>The company has a documented pre-existing history of poor safety performance. They failed to report accident data accurately -- they had twice as many accidents as the operator reported.</a:t>
            </a:r>
          </a:p>
          <a:p>
            <a:pPr eaLnBrk="1" hangingPunct="1"/>
            <a:endParaRPr lang="en-US" sz="1500" dirty="0" smtClean="0"/>
          </a:p>
          <a:p>
            <a:pPr eaLnBrk="1" hangingPunct="1"/>
            <a:r>
              <a:rPr lang="en-US" sz="1500" dirty="0" smtClean="0"/>
              <a:t>The case study lists many violations of regulatory safety standards.  The flagrant safety violations contributed to a coal dust explosion, but the employer was found directly responsible for the blast.</a:t>
            </a:r>
          </a:p>
          <a:p>
            <a:pPr eaLnBrk="1" hangingPunct="1"/>
            <a:endParaRPr lang="en-US" sz="1500" dirty="0" smtClean="0"/>
          </a:p>
          <a:p>
            <a:pPr eaLnBrk="1" hangingPunct="1"/>
            <a:r>
              <a:rPr lang="en-US" sz="1500" dirty="0" smtClean="0"/>
              <a:t>The regulatory authority was also found to be at fault for failing to take action even after the employer was found to have multiple safety violations at the Upper Big Branch mine in 2009.</a:t>
            </a:r>
          </a:p>
          <a:p>
            <a:pPr eaLnBrk="1" hangingPunct="1"/>
            <a:endParaRPr lang="en-US" sz="1500" dirty="0" smtClean="0"/>
          </a:p>
          <a:p>
            <a:pPr eaLnBrk="1" hangingPunct="1"/>
            <a:r>
              <a:rPr lang="en-US" sz="1500" dirty="0" smtClean="0"/>
              <a:t>This case study provides examples of weaknesses in each of nine Safety Culture Policy Statement traits.  A repeated theme was the fear of retaliation by the employees and a culture of intimidation by management.</a:t>
            </a:r>
          </a:p>
          <a:p>
            <a:pPr eaLnBrk="1" hangingPunct="1"/>
            <a:endParaRPr lang="en-US" sz="1500" dirty="0" smtClean="0"/>
          </a:p>
          <a:p>
            <a:pPr defTabSz="961261">
              <a:defRPr/>
            </a:pPr>
            <a:r>
              <a:rPr lang="en-US" sz="1500" dirty="0" smtClean="0"/>
              <a:t>Announced in December: Record $210 million settlement.  Cited:  “Culture of fear and intimidation” and the employer promoting a workplace culture that “valued production over safety.”</a:t>
            </a:r>
          </a:p>
          <a:p>
            <a:pPr defTabSz="961261">
              <a:defRPr/>
            </a:pPr>
            <a:endParaRPr lang="en-US" sz="1500" dirty="0" smtClean="0"/>
          </a:p>
          <a:p>
            <a:pPr defTabSz="961261">
              <a:defRPr/>
            </a:pPr>
            <a:r>
              <a:rPr lang="en-US" sz="1500" dirty="0" smtClean="0"/>
              <a:t>Case study link:  http://pbadupws.nrc.gov/docs/ML1206/ML12069A003.pdf.</a:t>
            </a:r>
          </a:p>
          <a:p>
            <a:pPr eaLnBrk="1" hangingPunct="1"/>
            <a:endParaRPr lang="en-US" sz="15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25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eaLnBrk="1" hangingPunct="1"/>
            <a:r>
              <a:rPr lang="en-US" sz="1900" dirty="0" smtClean="0"/>
              <a:t>These two items (safety and corporate performance) are not mutually exclusive and can and must successfully coexist.  Linkages between safety culture and performance were discussed earlier in the presentation.  A strong safety culture demands a safety first focus approach to business.</a:t>
            </a:r>
          </a:p>
          <a:p>
            <a:pPr eaLnBrk="1" hangingPunct="1"/>
            <a:endParaRPr lang="en-US" sz="19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26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31520" y="4560571"/>
            <a:ext cx="6038365" cy="4320540"/>
          </a:xfrm>
        </p:spPr>
        <p:txBody>
          <a:bodyPr>
            <a:normAutofit fontScale="92500"/>
          </a:bodyPr>
          <a:lstStyle/>
          <a:p>
            <a:r>
              <a:rPr lang="en-US" sz="1100" dirty="0" smtClean="0"/>
              <a:t>In June, 2009, during the evening rush hour, a Metrorail train struck the rear of a stopped Metrorail train. The powerful impact caused the rear car of the stopped train to telescope into the lead car of the moving train, resulting in a loss of occupant survival space in the lead car of about 63 feet (about 84 % of its total length). Nine people aboard the moving train, including the train operator, were killed. Emergency response agencies transported 52 people to local hospitals.</a:t>
            </a:r>
          </a:p>
          <a:p>
            <a:endParaRPr lang="en-US" sz="1100" dirty="0" smtClean="0"/>
          </a:p>
          <a:p>
            <a:r>
              <a:rPr lang="en-US" sz="1100" dirty="0" smtClean="0"/>
              <a:t>Three of the safety culture traits in this event included:</a:t>
            </a:r>
          </a:p>
          <a:p>
            <a:endParaRPr lang="en-US" sz="1100" b="1" dirty="0" smtClean="0"/>
          </a:p>
          <a:p>
            <a:r>
              <a:rPr lang="en-US" sz="1100" b="1" dirty="0" smtClean="0"/>
              <a:t>(1) Problem Identification and Resolution:  </a:t>
            </a:r>
            <a:r>
              <a:rPr lang="en-US" sz="1100" dirty="0" smtClean="0"/>
              <a:t>In 2006, the National Transportation Safety Board (NTSB) recommended that WMATA accelerate the retirement of all 1000-series railcars, and replace them as soon as possible with cars that have crash worthiness collision protection at least comparable to the 6000-series railcars.  This issue was identified and evaluated but not addressed or corrected commensurate with the potential risk.</a:t>
            </a:r>
          </a:p>
          <a:p>
            <a:endParaRPr lang="en-US" sz="1100" dirty="0" smtClean="0"/>
          </a:p>
          <a:p>
            <a:r>
              <a:rPr lang="en-US" sz="1100" b="1" dirty="0" smtClean="0"/>
              <a:t>(2) Environment for raising concerns</a:t>
            </a:r>
            <a:r>
              <a:rPr lang="en-US" sz="1100" dirty="0" smtClean="0"/>
              <a:t>: The NTSB found examples of a deficient reporting culture within WMATA resulting from fear of retaliation.</a:t>
            </a:r>
          </a:p>
          <a:p>
            <a:endParaRPr lang="en-US" sz="1100" dirty="0" smtClean="0"/>
          </a:p>
          <a:p>
            <a:pPr defTabSz="961261">
              <a:defRPr/>
            </a:pPr>
            <a:r>
              <a:rPr lang="en-US" sz="1100" b="1" dirty="0" smtClean="0"/>
              <a:t>(3) Continuous  learning and effective safety communication:  </a:t>
            </a:r>
            <a:r>
              <a:rPr lang="en-US" sz="1100" dirty="0" smtClean="0"/>
              <a:t>WMATA developed an enhanced track circuit verification test to identify track circuits with the potential to lose train detection; however, the test was never institutionalized and circuit monitoring tools fell into disuse, indicating that WMATA did not communicate that hazard to all departments of the agency. WMATA developed and issued technical bulletins requiring the use of an enhanced circuit verification test procedure; however, none of the WMATA technicians interviewed as part of the investigation was familiar with the enhanced procedure. </a:t>
            </a:r>
          </a:p>
          <a:p>
            <a:pPr defTabSz="961261">
              <a:defRPr/>
            </a:pPr>
            <a:endParaRPr lang="en-US" sz="1100" dirty="0" smtClean="0"/>
          </a:p>
          <a:p>
            <a:pPr defTabSz="961261">
              <a:defRPr/>
            </a:pPr>
            <a:r>
              <a:rPr lang="en-US" sz="1100" dirty="0" smtClean="0"/>
              <a:t>This accident reinforces the need for, and importance of, promoting a positive safety culture.  </a:t>
            </a:r>
          </a:p>
          <a:p>
            <a:pPr defTabSz="961261">
              <a:defRPr/>
            </a:pPr>
            <a:endParaRPr lang="en-US" sz="1100" dirty="0" smtClean="0"/>
          </a:p>
          <a:p>
            <a:pPr defTabSz="961261">
              <a:defRPr/>
            </a:pPr>
            <a:r>
              <a:rPr lang="en-US" sz="1100" dirty="0" smtClean="0"/>
              <a:t>Case study link:  http://pbadupws.nrc.gov/docs/ML1115/ML11159A220.pdf. </a:t>
            </a:r>
            <a:endParaRPr lang="en-US" sz="11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67755-262C-46C0-9789-B28A547278BB}" type="slidenum">
              <a:rPr lang="en-US"/>
              <a:pPr/>
              <a:t>27</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normAutofit fontScale="92500" lnSpcReduction="10000"/>
          </a:bodyPr>
          <a:lstStyle/>
          <a:p>
            <a:r>
              <a:rPr lang="en-US" dirty="0" smtClean="0"/>
              <a:t>On January 15, 2009, US Airways Flight 1549 departed LaGuardia Airport and less than 2 minutes after takeoff, the captain told the control tower there was an emergency. There were bird strikes in both engines. With both engines dead, the captain started the auxiliary power unit and took control of the aircraft. Initially, he informed the control tower of his intent to return to LaGuardia; however, he was unable to return to the runway and informed the controller that he had no other alternative but to land on the Hudson River.  The plane started quickly losing altitude and the captain glided the aircraft, tail first, into the Hudson River. Although the airplane was substantially damaged, all 155 passengers and crew evacuated safely.</a:t>
            </a:r>
          </a:p>
          <a:p>
            <a:endParaRPr lang="en-US" dirty="0" smtClean="0"/>
          </a:p>
          <a:p>
            <a:pPr defTabSz="950793">
              <a:defRPr/>
            </a:pPr>
            <a:r>
              <a:rPr lang="en-US" dirty="0" smtClean="0"/>
              <a:t>Safety culture traits in this event included:</a:t>
            </a:r>
          </a:p>
          <a:p>
            <a:endParaRPr lang="en-US" dirty="0" smtClean="0"/>
          </a:p>
          <a:p>
            <a:r>
              <a:rPr lang="en-US" b="1" dirty="0" smtClean="0"/>
              <a:t>Leadership Safety Values and Actions:  </a:t>
            </a:r>
            <a:r>
              <a:rPr lang="en-US" dirty="0" smtClean="0"/>
              <a:t>Even after the successful landing on the Hudson River, the captain’s commitment to the safety of others was evident. Before leaving the cabin, he walked up and down the aisle twice to make sure everyone was out. Once he was out of the cabin, he instructed the rescue boats to take care of the people on the wings first because those in the rafts were already safe. His commitment to the safety of others before thinking of himself is a reflection of his strong leadership skills. 	</a:t>
            </a:r>
          </a:p>
          <a:p>
            <a:pPr defTabSz="961261">
              <a:defRPr/>
            </a:pPr>
            <a:endParaRPr lang="en-US" dirty="0" smtClean="0"/>
          </a:p>
          <a:p>
            <a:pPr defTabSz="961261">
              <a:defRPr/>
            </a:pPr>
            <a:r>
              <a:rPr lang="en-US" b="1" dirty="0" smtClean="0"/>
              <a:t>Continuous Learning/Training:  </a:t>
            </a:r>
            <a:r>
              <a:rPr lang="en-US" dirty="0" smtClean="0"/>
              <a:t>In order to ensure safety, US Airways Crew Resource Management and Threat Error Management training had been integrated into all aspects of the US Airways mandatory training plan. The captain stated that the training gave them the skills and tools needed to build a team quickly, open lines of communication, share common goals and work together.</a:t>
            </a:r>
          </a:p>
          <a:p>
            <a:pPr defTabSz="961261">
              <a:defRPr/>
            </a:pPr>
            <a:endParaRPr lang="en-US" dirty="0" smtClean="0"/>
          </a:p>
          <a:p>
            <a:pPr defTabSz="961261">
              <a:defRPr/>
            </a:pPr>
            <a:r>
              <a:rPr lang="en-US" dirty="0" smtClean="0"/>
              <a:t>This event provides an example where a positive safety culture contributed to a safe outcome when an unplanned sequence of events was set in place and put the safety of the passengers and crew in danger.</a:t>
            </a:r>
            <a:endParaRPr lang="en-US" sz="800" dirty="0" smtClean="0">
              <a:latin typeface="Arial" charset="0"/>
              <a:ea typeface="ＭＳ Ｐゴシック" pitchFamily="1" charset="-128"/>
            </a:endParaRPr>
          </a:p>
          <a:p>
            <a:endParaRPr lang="en-US" sz="800" dirty="0" smtClean="0"/>
          </a:p>
          <a:p>
            <a:pPr defTabSz="950724" fontAlgn="base">
              <a:spcBef>
                <a:spcPct val="30000"/>
              </a:spcBef>
              <a:spcAft>
                <a:spcPct val="0"/>
              </a:spcAft>
              <a:defRPr/>
            </a:pPr>
            <a:r>
              <a:rPr lang="en-US" sz="900" dirty="0" smtClean="0">
                <a:latin typeface="Arial" charset="0"/>
                <a:ea typeface="ＭＳ Ｐゴシック" pitchFamily="1" charset="-128"/>
              </a:rPr>
              <a:t>Case study link:  http://pbadupws.nrc.gov/docs/ML1122/ML11228A218.pdf.  </a:t>
            </a:r>
            <a:endParaRPr lang="en-US" sz="900" dirty="0">
              <a:latin typeface="Arial"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545315" y="4642988"/>
            <a:ext cx="6304372" cy="4238123"/>
          </a:xfrm>
        </p:spPr>
        <p:txBody>
          <a:bodyPr>
            <a:normAutofit fontScale="92500" lnSpcReduction="10000"/>
          </a:bodyPr>
          <a:lstStyle/>
          <a:p>
            <a:pPr eaLnBrk="1" hangingPunct="1">
              <a:lnSpc>
                <a:spcPct val="100000"/>
              </a:lnSpc>
            </a:pPr>
            <a:r>
              <a:rPr lang="en-US" sz="1500" dirty="0" smtClean="0"/>
              <a:t>The term “safety culture” appears to have been first used after the Chernobyl nuclear plant disaster in 1986.  The investigation report by the International Atomic Energy Agency (IAEA) pinpointed “deficient safety culture" as one of the contributing factors (see page 23 of report at http://www-pub.iaea.org/MTCD/publications/PDF/Pub913e_web.pdf).  From then on, the concept of safety culture has been used more and more in safety research, particularly in high-risk industries such as nuclear, petrochemical, and public mass transportation (railway, aviation), recognizing the importance of the human element in accident and risk prevention. </a:t>
            </a:r>
          </a:p>
          <a:p>
            <a:pPr eaLnBrk="1" hangingPunct="1">
              <a:lnSpc>
                <a:spcPct val="100000"/>
              </a:lnSpc>
            </a:pPr>
            <a:endParaRPr lang="en-US" sz="1500" dirty="0" smtClean="0"/>
          </a:p>
          <a:p>
            <a:pPr eaLnBrk="1" hangingPunct="1">
              <a:lnSpc>
                <a:spcPct val="100000"/>
              </a:lnSpc>
            </a:pPr>
            <a:r>
              <a:rPr lang="en-US" sz="1500" dirty="0" smtClean="0"/>
              <a:t>Safety culture is generally considered to be a specific aspect of organizational culture -- the organization’s shared beliefs, values, and attitudes that contribute to ensuring safe operations.</a:t>
            </a:r>
          </a:p>
          <a:p>
            <a:pPr eaLnBrk="1" hangingPunct="1">
              <a:lnSpc>
                <a:spcPct val="100000"/>
              </a:lnSpc>
            </a:pPr>
            <a:endParaRPr lang="en-US" sz="1500" dirty="0" smtClean="0"/>
          </a:p>
          <a:p>
            <a:pPr defTabSz="961261">
              <a:defRPr/>
            </a:pPr>
            <a:r>
              <a:rPr lang="en-US" sz="1500" dirty="0" smtClean="0"/>
              <a:t>Organizational culture is often described as “the way we do things around here.”</a:t>
            </a:r>
          </a:p>
          <a:p>
            <a:pPr defTabSz="961261">
              <a:defRPr/>
            </a:pPr>
            <a:endParaRPr lang="en-US" sz="1500" b="1" dirty="0" smtClean="0"/>
          </a:p>
          <a:p>
            <a:pPr defTabSz="961261">
              <a:defRPr/>
            </a:pPr>
            <a:r>
              <a:rPr lang="en-US" sz="1500" b="1" dirty="0" smtClean="0"/>
              <a:t>Optional:  [State name] </a:t>
            </a:r>
            <a:r>
              <a:rPr lang="en-US" sz="1500" dirty="0" smtClean="0"/>
              <a:t>defines safety culture as “…” (if applicable).</a:t>
            </a:r>
          </a:p>
          <a:p>
            <a:pPr defTabSz="961261">
              <a:defRPr/>
            </a:pPr>
            <a:endParaRPr lang="en-US" sz="1500" b="1" dirty="0" smtClean="0"/>
          </a:p>
          <a:p>
            <a:pPr defTabSz="961261">
              <a:defRPr/>
            </a:pPr>
            <a:r>
              <a:rPr lang="en-US" sz="1500" dirty="0" smtClean="0"/>
              <a:t>The U.S. Nuclear Regulatory Commission’s (NRC) formal definition will be discussed later in the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smtClean="0"/>
              <a:t>In each organization, there are competing goals that occur at every level of the organization.  There may be conflicting demands from a cost and schedule standpoint, versus safety and quality.</a:t>
            </a:r>
          </a:p>
          <a:p>
            <a:endParaRPr lang="en-US" sz="1700" dirty="0" smtClean="0"/>
          </a:p>
          <a:p>
            <a:r>
              <a:rPr lang="en-US" sz="1700" dirty="0" smtClean="0"/>
              <a:t>The organization, and its members, may face these competing goals on a daily basis.  These decisions may occur at all levels of the organization, not just at the top.  Each worker may encounter his/her version of these conflicts and need to make decisions at the local level to resolve them.  </a:t>
            </a:r>
          </a:p>
          <a:p>
            <a:endParaRPr lang="en-US" sz="1700" dirty="0" smtClean="0"/>
          </a:p>
          <a:p>
            <a:r>
              <a:rPr lang="en-US" sz="1700" dirty="0" smtClean="0"/>
              <a:t>The organization’s culture (both the intended as well as the unintended aspects) plays a role in guiding an individual’s decision.   The person has to weigh what he/she views the organization is prioritizing as important (safety?  production?).</a:t>
            </a:r>
          </a:p>
          <a:p>
            <a:endParaRPr lang="en-US" sz="1700" dirty="0"/>
          </a:p>
        </p:txBody>
      </p:sp>
      <p:sp>
        <p:nvSpPr>
          <p:cNvPr id="4" name="Slide Number Placeholder 3"/>
          <p:cNvSpPr>
            <a:spLocks noGrp="1"/>
          </p:cNvSpPr>
          <p:nvPr>
            <p:ph type="sldNum" sz="quarter" idx="10"/>
          </p:nvPr>
        </p:nvSpPr>
        <p:spPr/>
        <p:txBody>
          <a:bodyPr/>
          <a:lstStyle/>
          <a:p>
            <a:fld id="{EEF7412A-C764-4BED-A3A1-F154EDEDDF0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5</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normAutofit/>
          </a:bodyPr>
          <a:lstStyle/>
          <a:p>
            <a:pPr defTabSz="961261">
              <a:defRPr/>
            </a:pPr>
            <a:r>
              <a:rPr lang="en-US" sz="1500" dirty="0" smtClean="0"/>
              <a:t>Sometimes there is confusion regarding the difference between occupational safety and safety culture.  </a:t>
            </a:r>
          </a:p>
          <a:p>
            <a:pPr defTabSz="961261">
              <a:defRPr/>
            </a:pPr>
            <a:endParaRPr lang="en-US" sz="1500" dirty="0" smtClean="0"/>
          </a:p>
          <a:p>
            <a:pPr defTabSz="961261">
              <a:defRPr/>
            </a:pPr>
            <a:r>
              <a:rPr lang="en-US" sz="1500" dirty="0" smtClean="0"/>
              <a:t>Point of clarification:</a:t>
            </a:r>
          </a:p>
          <a:p>
            <a:pPr defTabSz="961261">
              <a:defRPr/>
            </a:pPr>
            <a:endParaRPr lang="en-US" sz="1500" dirty="0" smtClean="0"/>
          </a:p>
          <a:p>
            <a:pPr defTabSz="961261">
              <a:buFont typeface="Arial" pitchFamily="34" charset="0"/>
              <a:buChar char="•"/>
              <a:defRPr/>
            </a:pPr>
            <a:r>
              <a:rPr lang="en-US" sz="1500" dirty="0" smtClean="0"/>
              <a:t>The goal of occupational safety and health programs is to foster a safe and healthy work environment - work conditions that are free of known dangers.</a:t>
            </a:r>
          </a:p>
          <a:p>
            <a:pPr defTabSz="961261">
              <a:buFont typeface="Arial" pitchFamily="34" charset="0"/>
              <a:buChar char="•"/>
              <a:defRPr/>
            </a:pPr>
            <a:endParaRPr lang="en-US" sz="1500" dirty="0" smtClean="0"/>
          </a:p>
          <a:p>
            <a:pPr defTabSz="961261">
              <a:buFont typeface="Arial" pitchFamily="34" charset="0"/>
              <a:buChar char="•"/>
              <a:defRPr/>
            </a:pPr>
            <a:r>
              <a:rPr lang="en-US" sz="1500" dirty="0" smtClean="0"/>
              <a:t>As applied to the nuclear industry, the goal of safety culture is to encourage values and behaviors that support the safe and secure use of nuclear materials.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6</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eaLnBrk="1" hangingPunct="1"/>
            <a:r>
              <a:rPr lang="en-US" sz="1900" dirty="0" smtClean="0"/>
              <a:t>Sources of evidence that show safety culture affects safety performance:</a:t>
            </a:r>
          </a:p>
          <a:p>
            <a:pPr eaLnBrk="1" hangingPunct="1"/>
            <a:r>
              <a:rPr lang="en-US" sz="1900" b="1" dirty="0" smtClean="0"/>
              <a:t> </a:t>
            </a:r>
            <a:endParaRPr lang="en-US" sz="1900" dirty="0" smtClean="0"/>
          </a:p>
          <a:p>
            <a:pPr eaLnBrk="1" hangingPunct="1">
              <a:buFont typeface="Arial" pitchFamily="34" charset="0"/>
              <a:buChar char="•"/>
            </a:pPr>
            <a:r>
              <a:rPr lang="en-US" sz="1900" dirty="0" smtClean="0"/>
              <a:t> Case studies and root cause analyses of accidents and events.</a:t>
            </a:r>
          </a:p>
          <a:p>
            <a:pPr eaLnBrk="1" hangingPunct="1">
              <a:buFont typeface="Arial" pitchFamily="34" charset="0"/>
              <a:buChar char="•"/>
            </a:pPr>
            <a:r>
              <a:rPr lang="en-US" sz="1900" b="1" dirty="0" smtClean="0"/>
              <a:t> </a:t>
            </a:r>
            <a:r>
              <a:rPr lang="en-US" sz="1900" dirty="0" smtClean="0"/>
              <a:t>Intervention studies where safety performance improved after the culture was changed.</a:t>
            </a:r>
          </a:p>
          <a:p>
            <a:pPr eaLnBrk="1" hangingPunct="1">
              <a:buFont typeface="Arial" pitchFamily="34" charset="0"/>
              <a:buChar char="•"/>
            </a:pPr>
            <a:r>
              <a:rPr lang="en-US" sz="1900" b="1" dirty="0" smtClean="0"/>
              <a:t> </a:t>
            </a:r>
            <a:r>
              <a:rPr lang="en-US" sz="1900" dirty="0" smtClean="0"/>
              <a:t>Survey research that demonstrated that changes in culture were leading indicators of safety performance.</a:t>
            </a:r>
          </a:p>
          <a:p>
            <a:pPr eaLnBrk="1" hangingPunct="1"/>
            <a:endParaRPr lang="en-US" sz="1900" dirty="0" smtClean="0"/>
          </a:p>
          <a:p>
            <a:pPr eaLnBrk="1" hangingPunct="1"/>
            <a:endParaRPr lang="en-US" sz="1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C462-5D0A-484C-BBD7-A0118BA3CE3F}" type="slidenum">
              <a:rPr lang="en-US"/>
              <a:pPr/>
              <a:t>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385711" y="4560570"/>
            <a:ext cx="6543779" cy="4653167"/>
          </a:xfrm>
        </p:spPr>
        <p:txBody>
          <a:bodyPr>
            <a:normAutofit fontScale="92500"/>
          </a:bodyPr>
          <a:lstStyle/>
          <a:p>
            <a:pPr eaLnBrk="1" hangingPunct="1"/>
            <a:r>
              <a:rPr lang="en-US" dirty="0" smtClean="0"/>
              <a:t>Research found support for the connection between safety culture and performance across many industries.  Several well known events have pointed to weaknesses in elements related to safety culture as contributors.  </a:t>
            </a:r>
          </a:p>
          <a:p>
            <a:endParaRPr lang="en-US" dirty="0" smtClean="0"/>
          </a:p>
          <a:p>
            <a:r>
              <a:rPr lang="en-US" dirty="0" smtClean="0"/>
              <a:t>Here are a few examples. </a:t>
            </a:r>
          </a:p>
          <a:p>
            <a:endParaRPr lang="en-US" dirty="0" smtClean="0"/>
          </a:p>
          <a:p>
            <a:r>
              <a:rPr lang="en-US" dirty="0" smtClean="0"/>
              <a:t>Chernobyl (1986) – International Atomic Energy Agency (IAEA) report, INSAG-7, stated, “The accident can be said to have flowed from deficient safety culture, not only at the Chernobyl plant, but throughout the Soviet design, operating and regulatory organizations for nuclear power that existed at the time” (http://www-pub.iaea.org/MTCD/publications/PDF/Pub913e_web.pdf, page 23).</a:t>
            </a:r>
          </a:p>
          <a:p>
            <a:endParaRPr lang="en-US" dirty="0" smtClean="0"/>
          </a:p>
          <a:p>
            <a:pPr defTabSz="950793">
              <a:defRPr/>
            </a:pPr>
            <a:r>
              <a:rPr lang="en-US" dirty="0" smtClean="0"/>
              <a:t>Challenger (1986) – Report of the Presidential Commission on the Space Shuttle Challenger Accident stated, “…there was a serious flaw in the decision making process leading up to the launch…both NASA and contractor management first failed to recognize [the faulty design of its joint] as a problem, then failed to fix it and finally treated it as an acceptable flight risk”  (http://science.ksc.nasa.gov/shuttle/missions/51-l/docs/rogers-commission/table-of-contents.html, chapter 5).  </a:t>
            </a:r>
          </a:p>
          <a:p>
            <a:pPr defTabSz="950793">
              <a:defRPr/>
            </a:pPr>
            <a:endParaRPr lang="en-US" dirty="0" smtClean="0"/>
          </a:p>
          <a:p>
            <a:pPr defTabSz="950793">
              <a:defRPr/>
            </a:pPr>
            <a:r>
              <a:rPr lang="en-US" dirty="0" smtClean="0"/>
              <a:t>Columbia (2003) – The accident investigation board found a “broken safety culture” at NASA.  Board concluded the accident was “…rooted in the Space Shuttle Program’s history and culture” (http://anon.nasa-global.speedera.net/anon.nasa-global/CAIB/CAIB_lowres_full.pdf, page 184).</a:t>
            </a:r>
          </a:p>
          <a:p>
            <a:pPr defTabSz="950793">
              <a:defRPr/>
            </a:pPr>
            <a:endParaRPr lang="en-US" dirty="0" smtClean="0"/>
          </a:p>
          <a:p>
            <a:r>
              <a:rPr lang="en-US" dirty="0" smtClean="0"/>
              <a:t>Deepwater Horizon (2010) – US Coast Guard’s investigation stated, “Deepwater Horizon and its owner, Transocean, have had serious safety management system failures and a poor safety culture” (http://www.uscg.mil/hq/cg5/cg545/dw/exhib/DWH%20ROI%20-%20USCG%20-%20April%2022,%202011.pdf, page 111).</a:t>
            </a:r>
          </a:p>
          <a:p>
            <a:pPr defTabSz="950793">
              <a:defRPr/>
            </a:pPr>
            <a:r>
              <a:rPr lang="en-US" dirty="0" smtClean="0"/>
              <a:t> </a:t>
            </a:r>
          </a:p>
          <a:p>
            <a:pPr defTabSz="950793">
              <a:defRPr/>
            </a:pPr>
            <a:r>
              <a:rPr lang="en-US" b="1" dirty="0" smtClean="0"/>
              <a:t>Optional </a:t>
            </a:r>
            <a:r>
              <a:rPr lang="en-US" dirty="0" smtClean="0"/>
              <a:t>– additional slide and talking points that goes into more detail about the safety culture issues involved with Columbia can be found in the supplemental information section.</a:t>
            </a:r>
          </a:p>
          <a:p>
            <a:pPr defTabSz="950793">
              <a:defRPr/>
            </a:pPr>
            <a:endParaRPr lang="en-US" dirty="0" smtClean="0"/>
          </a:p>
          <a:p>
            <a:pPr defTabSz="950793">
              <a:defRPr/>
            </a:pPr>
            <a:endParaRPr lang="en-US" dirty="0" smtClean="0"/>
          </a:p>
          <a:p>
            <a:endParaRPr lang="en-US" dirty="0" smtClean="0"/>
          </a:p>
          <a:p>
            <a:endParaRPr lang="en-US" dirty="0" smtClean="0"/>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467052-480C-4974-B895-8F95080543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467052-480C-4974-B895-8F95080543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1219200"/>
            <a:ext cx="807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251825" y="6477000"/>
            <a:ext cx="647700" cy="304800"/>
          </a:xfrm>
        </p:spPr>
        <p:txBody>
          <a:bodyPr/>
          <a:lstStyle>
            <a:lvl1pPr>
              <a:defRPr/>
            </a:lvl1pPr>
          </a:lstStyle>
          <a:p>
            <a:fld id="{91168704-C2FE-424F-92B0-FDC707E234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52460-0D6A-42E1-8AA6-A990B89D3DC5}" type="datetimeFigureOut">
              <a:rPr lang="en-US" smtClean="0"/>
              <a:pPr/>
              <a:t>02/08/2013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11EDF-0C77-4EFC-BB6E-EFAC12DEC8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52460-0D6A-42E1-8AA6-A990B89D3DC5}" type="datetimeFigureOut">
              <a:rPr lang="en-US" smtClean="0"/>
              <a:pPr/>
              <a:t>02/08/2013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11EDF-0C77-4EFC-BB6E-EFAC12DEC8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rc.gov/about-nrc/regulatory/enforcement/safety-culture.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mailto:june.cai@nrc.gov" TargetMode="External"/><Relationship Id="rId4" Type="http://schemas.openxmlformats.org/officeDocument/2006/relationships/hyperlink" Target="mailto:cindy.flannery@nrc.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fr.wikipedia.org/wiki/Fichier:Deepwater_Horizon_offshore_drilling_unit_on_fire_2010.jpg" TargetMode="External"/><Relationship Id="rId5" Type="http://schemas.openxmlformats.org/officeDocument/2006/relationships/image" Target="../media/image2.jpeg"/><Relationship Id="rId10" Type="http://schemas.openxmlformats.org/officeDocument/2006/relationships/image" Target="../media/image4.jpeg"/><Relationship Id="rId4" Type="http://schemas.openxmlformats.org/officeDocument/2006/relationships/hyperlink" Target="http://upload.wikimedia.org/wikipedia/commons/0/04/Crew_of_STS-107,_official_photo.jpg"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4294967295"/>
          </p:nvPr>
        </p:nvSpPr>
        <p:spPr>
          <a:xfrm>
            <a:off x="8229600" y="6477000"/>
            <a:ext cx="685800" cy="304800"/>
          </a:xfrm>
          <a:prstGeom prst="rect">
            <a:avLst/>
          </a:prstGeom>
        </p:spPr>
        <p:txBody>
          <a:bodyPr/>
          <a:lstStyle/>
          <a:p>
            <a:fld id="{1550F563-D76E-479E-8DE7-9BC44EE96A87}" type="slidenum">
              <a:rPr lang="en-US"/>
              <a:pPr/>
              <a:t>1</a:t>
            </a:fld>
            <a:endParaRPr lang="en-US"/>
          </a:p>
        </p:txBody>
      </p:sp>
      <p:sp>
        <p:nvSpPr>
          <p:cNvPr id="17410" name="Rectangle 2"/>
          <p:cNvSpPr>
            <a:spLocks noGrp="1" noChangeArrowheads="1"/>
          </p:cNvSpPr>
          <p:nvPr>
            <p:ph type="ctrTitle"/>
          </p:nvPr>
        </p:nvSpPr>
        <p:spPr>
          <a:xfrm>
            <a:off x="1066800" y="1752600"/>
            <a:ext cx="6705600" cy="1371600"/>
          </a:xfrm>
        </p:spPr>
        <p:txBody>
          <a:bodyPr>
            <a:normAutofit fontScale="90000"/>
          </a:bodyPr>
          <a:lstStyle/>
          <a:p>
            <a:r>
              <a:rPr lang="en-US" dirty="0" smtClean="0"/>
              <a:t>Safety Culture </a:t>
            </a:r>
            <a:br>
              <a:rPr lang="en-US" dirty="0" smtClean="0"/>
            </a:br>
            <a:r>
              <a:rPr lang="en-US" dirty="0" smtClean="0"/>
              <a:t>Policy Statement</a:t>
            </a:r>
            <a:br>
              <a:rPr lang="en-US" dirty="0" smtClean="0"/>
            </a:br>
            <a:r>
              <a:rPr lang="en-US" dirty="0" smtClean="0"/>
              <a:t>Template</a:t>
            </a:r>
            <a:endParaRPr lang="en-US" dirty="0"/>
          </a:p>
        </p:txBody>
      </p:sp>
      <p:sp>
        <p:nvSpPr>
          <p:cNvPr id="5" name="TextBox 4"/>
          <p:cNvSpPr txBox="1"/>
          <p:nvPr/>
        </p:nvSpPr>
        <p:spPr>
          <a:xfrm>
            <a:off x="1295400" y="3657600"/>
            <a:ext cx="6934200" cy="2585323"/>
          </a:xfrm>
          <a:prstGeom prst="rect">
            <a:avLst/>
          </a:prstGeom>
          <a:noFill/>
        </p:spPr>
        <p:txBody>
          <a:bodyPr wrap="square" rtlCol="0">
            <a:spAutoFit/>
          </a:bodyPr>
          <a:lstStyle/>
          <a:p>
            <a:r>
              <a:rPr lang="en-US" dirty="0" smtClean="0"/>
              <a:t>The following presentation slides and talking points are intended for Agreement States to use in communicating about safety culture to their licensees and can be tailored based on the State’s specific needs.</a:t>
            </a:r>
          </a:p>
          <a:p>
            <a:endParaRPr lang="en-US" dirty="0" smtClean="0"/>
          </a:p>
          <a:p>
            <a:r>
              <a:rPr lang="en-US" dirty="0" smtClean="0"/>
              <a:t>Slides 19-27 contain additional supporting information and can be included as appropriate, depending on the length of time available for the presentation and interest of the audience.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10</a:t>
            </a:fld>
            <a:endParaRPr lang="en-US"/>
          </a:p>
        </p:txBody>
      </p:sp>
      <p:sp>
        <p:nvSpPr>
          <p:cNvPr id="90114" name="Rectangle 2"/>
          <p:cNvSpPr>
            <a:spLocks noGrp="1" noChangeArrowheads="1"/>
          </p:cNvSpPr>
          <p:nvPr>
            <p:ph/>
          </p:nvPr>
        </p:nvSpPr>
        <p:spPr>
          <a:xfrm>
            <a:off x="457200" y="2133600"/>
            <a:ext cx="8305800" cy="4343400"/>
          </a:xfrm>
        </p:spPr>
        <p:txBody>
          <a:bodyPr>
            <a:normAutofit lnSpcReduction="10000"/>
          </a:bodyPr>
          <a:lstStyle/>
          <a:p>
            <a:pPr eaLnBrk="1" hangingPunct="1">
              <a:spcBef>
                <a:spcPts val="2400"/>
              </a:spcBef>
            </a:pPr>
            <a:r>
              <a:rPr lang="en-US" sz="2800" dirty="0" smtClean="0">
                <a:latin typeface="Arial" pitchFamily="34" charset="0"/>
                <a:cs typeface="Arial" pitchFamily="34" charset="0"/>
              </a:rPr>
              <a:t>Operating experience has demonstrated nexus between safety culture and events </a:t>
            </a:r>
          </a:p>
          <a:p>
            <a:pPr eaLnBrk="1" hangingPunct="1">
              <a:spcBef>
                <a:spcPts val="1800"/>
              </a:spcBef>
            </a:pPr>
            <a:r>
              <a:rPr lang="en-US" sz="2800" dirty="0" smtClean="0">
                <a:latin typeface="Arial" pitchFamily="34" charset="0"/>
                <a:cs typeface="Arial" pitchFamily="34" charset="0"/>
              </a:rPr>
              <a:t>Safety culture contributes to the safe and secure use of radioactive materials  </a:t>
            </a:r>
          </a:p>
          <a:p>
            <a:pPr>
              <a:spcBef>
                <a:spcPts val="1800"/>
              </a:spcBef>
            </a:pPr>
            <a:r>
              <a:rPr lang="en-US" sz="2800" dirty="0" smtClean="0">
                <a:solidFill>
                  <a:schemeClr val="accent1"/>
                </a:solidFill>
                <a:latin typeface="Arial" pitchFamily="34" charset="0"/>
                <a:cs typeface="Arial" pitchFamily="34" charset="0"/>
              </a:rPr>
              <a:t>[State name] </a:t>
            </a:r>
            <a:r>
              <a:rPr lang="en-US" sz="2800" dirty="0" smtClean="0">
                <a:latin typeface="Arial" pitchFamily="34" charset="0"/>
                <a:cs typeface="Arial" pitchFamily="34" charset="0"/>
              </a:rPr>
              <a:t>recognizes that </a:t>
            </a:r>
            <a:r>
              <a:rPr lang="en-US" sz="2800" dirty="0" smtClean="0">
                <a:solidFill>
                  <a:srgbClr val="FF0000"/>
                </a:solidFill>
                <a:latin typeface="Arial" pitchFamily="34" charset="0"/>
                <a:cs typeface="Arial" pitchFamily="34" charset="0"/>
              </a:rPr>
              <a:t>licensees</a:t>
            </a:r>
            <a:r>
              <a:rPr lang="en-US" sz="2800" dirty="0" smtClean="0">
                <a:latin typeface="Arial" pitchFamily="34" charset="0"/>
                <a:cs typeface="Arial" pitchFamily="34" charset="0"/>
              </a:rPr>
              <a:t> bear the primary responsibility for the safe and secure use of nuclear materials, while the </a:t>
            </a:r>
            <a:r>
              <a:rPr lang="en-US" sz="2800" dirty="0" smtClean="0">
                <a:solidFill>
                  <a:schemeClr val="accent1"/>
                </a:solidFill>
                <a:latin typeface="Arial" pitchFamily="34" charset="0"/>
                <a:cs typeface="Arial" pitchFamily="34" charset="0"/>
              </a:rPr>
              <a:t>[State name]</a:t>
            </a:r>
            <a:r>
              <a:rPr lang="en-US" sz="2800" dirty="0" smtClean="0">
                <a:latin typeface="Arial" pitchFamily="34" charset="0"/>
                <a:cs typeface="Arial" pitchFamily="34" charset="0"/>
              </a:rPr>
              <a:t>,</a:t>
            </a:r>
            <a:r>
              <a:rPr lang="en-US" sz="2800" dirty="0" smtClean="0">
                <a:solidFill>
                  <a:schemeClr val="accent1"/>
                </a:solidFill>
                <a:latin typeface="Arial" pitchFamily="34" charset="0"/>
                <a:cs typeface="Arial" pitchFamily="34" charset="0"/>
              </a:rPr>
              <a:t> </a:t>
            </a:r>
            <a:r>
              <a:rPr lang="en-US" sz="2800" dirty="0" smtClean="0">
                <a:latin typeface="Arial" pitchFamily="34" charset="0"/>
                <a:cs typeface="Arial" pitchFamily="34" charset="0"/>
              </a:rPr>
              <a:t>as the regulator, must consider the importance of safety culture in its oversight programs</a:t>
            </a:r>
          </a:p>
          <a:p>
            <a:pPr eaLnBrk="1" hangingPunct="1">
              <a:spcBef>
                <a:spcPts val="1800"/>
              </a:spcBef>
            </a:pPr>
            <a:endParaRPr lang="en-US" sz="2800" dirty="0" smtClean="0">
              <a:solidFill>
                <a:srgbClr val="FFCB63"/>
              </a:solidFill>
              <a:latin typeface="Arial" pitchFamily="34" charset="0"/>
              <a:cs typeface="Arial" pitchFamily="34" charset="0"/>
            </a:endParaRPr>
          </a:p>
        </p:txBody>
      </p:sp>
      <p:sp>
        <p:nvSpPr>
          <p:cNvPr id="90115" name="Rectangle 3"/>
          <p:cNvSpPr>
            <a:spLocks noChangeArrowheads="1"/>
          </p:cNvSpPr>
          <p:nvPr/>
        </p:nvSpPr>
        <p:spPr bwMode="auto">
          <a:xfrm>
            <a:off x="457200" y="685800"/>
            <a:ext cx="8229600" cy="1295400"/>
          </a:xfrm>
          <a:prstGeom prst="rect">
            <a:avLst/>
          </a:prstGeom>
          <a:noFill/>
          <a:ln w="9525">
            <a:noFill/>
            <a:miter lim="800000"/>
            <a:headEnd/>
            <a:tailEnd/>
          </a:ln>
        </p:spPr>
        <p:txBody>
          <a:bodyPr/>
          <a:lstStyle/>
          <a:p>
            <a:pPr algn="ctr" eaLnBrk="1" hangingPunct="1"/>
            <a:r>
              <a:rPr lang="en-US" sz="4000" b="1" dirty="0" smtClean="0">
                <a:latin typeface="+mj-lt"/>
                <a:cs typeface="Arial" pitchFamily="34" charset="0"/>
              </a:rPr>
              <a:t>Why is Safety Culture Important to </a:t>
            </a:r>
            <a:r>
              <a:rPr lang="en-US" sz="4000" b="1" dirty="0" smtClean="0">
                <a:solidFill>
                  <a:schemeClr val="accent1"/>
                </a:solidFill>
                <a:latin typeface="+mj-lt"/>
                <a:cs typeface="Arial" pitchFamily="34" charset="0"/>
              </a:rPr>
              <a:t>[State name]</a:t>
            </a:r>
            <a:r>
              <a:rPr lang="en-US" sz="4000" b="1" dirty="0" smtClean="0">
                <a:latin typeface="+mj-lt"/>
                <a:cs typeface="Arial" pitchFamily="34" charset="0"/>
              </a:rPr>
              <a:t>?</a:t>
            </a:r>
            <a:endParaRPr lang="en-US" sz="40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11</a:t>
            </a:fld>
            <a:endParaRPr lang="en-US"/>
          </a:p>
        </p:txBody>
      </p:sp>
      <p:sp>
        <p:nvSpPr>
          <p:cNvPr id="90114" name="Rectangle 2"/>
          <p:cNvSpPr>
            <a:spLocks noGrp="1" noChangeArrowheads="1"/>
          </p:cNvSpPr>
          <p:nvPr>
            <p:ph/>
          </p:nvPr>
        </p:nvSpPr>
        <p:spPr>
          <a:xfrm>
            <a:off x="609600" y="2057400"/>
            <a:ext cx="8077200" cy="3886200"/>
          </a:xfrm>
        </p:spPr>
        <p:txBody>
          <a:bodyPr>
            <a:normAutofit fontScale="92500" lnSpcReduction="10000"/>
          </a:bodyPr>
          <a:lstStyle/>
          <a:p>
            <a:pPr>
              <a:spcBef>
                <a:spcPts val="1800"/>
              </a:spcBef>
            </a:pPr>
            <a:r>
              <a:rPr lang="en-US" sz="2800" dirty="0" smtClean="0">
                <a:latin typeface="Arial" pitchFamily="34" charset="0"/>
                <a:cs typeface="Arial" pitchFamily="34" charset="0"/>
              </a:rPr>
              <a:t>Effective June 14, 2011</a:t>
            </a:r>
          </a:p>
          <a:p>
            <a:pPr>
              <a:spcBef>
                <a:spcPts val="1800"/>
              </a:spcBef>
            </a:pPr>
            <a:r>
              <a:rPr lang="en-US" sz="2800" dirty="0" smtClean="0">
                <a:latin typeface="Arial" pitchFamily="34" charset="0"/>
                <a:cs typeface="Arial" pitchFamily="34" charset="0"/>
              </a:rPr>
              <a:t>Includes safety culture definition and nine traits</a:t>
            </a:r>
          </a:p>
          <a:p>
            <a:pPr>
              <a:spcBef>
                <a:spcPts val="1800"/>
              </a:spcBef>
            </a:pPr>
            <a:r>
              <a:rPr lang="en-US" sz="2800" dirty="0" smtClean="0">
                <a:latin typeface="Arial" pitchFamily="34" charset="0"/>
                <a:cs typeface="Arial" pitchFamily="34" charset="0"/>
              </a:rPr>
              <a:t>Applies to all regulated entities</a:t>
            </a:r>
          </a:p>
          <a:p>
            <a:pPr>
              <a:spcBef>
                <a:spcPts val="1800"/>
              </a:spcBef>
            </a:pPr>
            <a:r>
              <a:rPr lang="en-US" sz="2800" dirty="0" smtClean="0">
                <a:latin typeface="Arial" pitchFamily="34" charset="0"/>
                <a:cs typeface="Arial" pitchFamily="34" charset="0"/>
              </a:rPr>
              <a:t>Does not address implementation directly</a:t>
            </a:r>
          </a:p>
          <a:p>
            <a:pPr>
              <a:spcBef>
                <a:spcPts val="1800"/>
              </a:spcBef>
            </a:pPr>
            <a:r>
              <a:rPr lang="en-US" sz="2800" dirty="0" smtClean="0">
                <a:latin typeface="Arial" pitchFamily="34" charset="0"/>
                <a:cs typeface="Arial" pitchFamily="34" charset="0"/>
              </a:rPr>
              <a:t>U.S. Nuclear Regulatory Commission (NRC) and Agreement States are continuing to engage in activities to increase awareness and understanding of the benefits of a positive safety culture</a:t>
            </a:r>
          </a:p>
          <a:p>
            <a:pPr lvl="1">
              <a:spcBef>
                <a:spcPts val="1200"/>
              </a:spcBef>
            </a:pPr>
            <a:endParaRPr lang="en-US" sz="2400" dirty="0" smtClean="0">
              <a:solidFill>
                <a:srgbClr val="FFCB63"/>
              </a:solidFill>
              <a:latin typeface="Arial" pitchFamily="34" charset="0"/>
              <a:cs typeface="Arial" pitchFamily="34" charset="0"/>
            </a:endParaRPr>
          </a:p>
          <a:p>
            <a:pPr marL="57150">
              <a:spcBef>
                <a:spcPts val="600"/>
              </a:spcBef>
            </a:pPr>
            <a:endParaRPr lang="en-US" sz="2000" dirty="0" smtClean="0">
              <a:latin typeface="Arial" pitchFamily="34" charset="0"/>
              <a:cs typeface="Arial" pitchFamily="34" charset="0"/>
            </a:endParaRPr>
          </a:p>
        </p:txBody>
      </p:sp>
      <p:sp>
        <p:nvSpPr>
          <p:cNvPr id="90115" name="Rectangle 3"/>
          <p:cNvSpPr>
            <a:spLocks noChangeArrowheads="1"/>
          </p:cNvSpPr>
          <p:nvPr/>
        </p:nvSpPr>
        <p:spPr bwMode="auto">
          <a:xfrm>
            <a:off x="457200" y="533400"/>
            <a:ext cx="8077200" cy="1295400"/>
          </a:xfrm>
          <a:prstGeom prst="rect">
            <a:avLst/>
          </a:prstGeom>
          <a:noFill/>
          <a:ln w="9525">
            <a:noFill/>
            <a:miter lim="800000"/>
            <a:headEnd/>
            <a:tailEnd/>
          </a:ln>
        </p:spPr>
        <p:txBody>
          <a:bodyPr/>
          <a:lstStyle/>
          <a:p>
            <a:pPr algn="ctr" eaLnBrk="1" hangingPunct="1"/>
            <a:r>
              <a:rPr lang="en-US" sz="4000" b="1" dirty="0" smtClean="0">
                <a:latin typeface="+mj-lt"/>
                <a:cs typeface="Arial" pitchFamily="34" charset="0"/>
              </a:rPr>
              <a:t>Safety Culture</a:t>
            </a:r>
          </a:p>
          <a:p>
            <a:pPr algn="ctr" eaLnBrk="1" hangingPunct="1"/>
            <a:r>
              <a:rPr lang="en-US" sz="4000" b="1" dirty="0" smtClean="0">
                <a:latin typeface="+mj-lt"/>
                <a:cs typeface="Arial" pitchFamily="34" charset="0"/>
              </a:rPr>
              <a:t>Policy Statement</a:t>
            </a:r>
            <a:endParaRPr lang="en-US" sz="40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2EB68918-17BE-42C6-9E21-C28BF30A5E55}" type="slidenum">
              <a:rPr lang="en-US"/>
              <a:pPr/>
              <a:t>12</a:t>
            </a:fld>
            <a:endParaRPr lang="en-US"/>
          </a:p>
        </p:txBody>
      </p:sp>
      <p:sp>
        <p:nvSpPr>
          <p:cNvPr id="94210" name="Rectangle 2"/>
          <p:cNvSpPr>
            <a:spLocks noGrp="1" noChangeArrowheads="1"/>
          </p:cNvSpPr>
          <p:nvPr>
            <p:ph/>
          </p:nvPr>
        </p:nvSpPr>
        <p:spPr>
          <a:xfrm>
            <a:off x="533400" y="1905000"/>
            <a:ext cx="8229600" cy="4114800"/>
          </a:xfrm>
        </p:spPr>
        <p:txBody>
          <a:bodyPr/>
          <a:lstStyle/>
          <a:p>
            <a:pPr marL="0" indent="0">
              <a:buFontTx/>
              <a:buNone/>
            </a:pPr>
            <a:r>
              <a:rPr lang="en-US" dirty="0">
                <a:cs typeface="Arial" charset="0"/>
              </a:rPr>
              <a:t>Sets forth the Commission’s </a:t>
            </a:r>
            <a:r>
              <a:rPr lang="en-US" b="1" dirty="0">
                <a:solidFill>
                  <a:srgbClr val="FF0000"/>
                </a:solidFill>
                <a:cs typeface="Arial" charset="0"/>
              </a:rPr>
              <a:t>expectation</a:t>
            </a:r>
            <a:r>
              <a:rPr lang="en-US" dirty="0">
                <a:cs typeface="Arial" charset="0"/>
              </a:rPr>
              <a:t> that individuals and organizations performing regulated activities establish and maintain a positive safety culture commensurate with the safety and security significance of their actions and the nature and complexity of their organizations and functions</a:t>
            </a:r>
            <a:endParaRPr lang="en-US" dirty="0"/>
          </a:p>
        </p:txBody>
      </p:sp>
      <p:sp>
        <p:nvSpPr>
          <p:cNvPr id="94211" name="Rectangle 3"/>
          <p:cNvSpPr>
            <a:spLocks noChangeArrowheads="1"/>
          </p:cNvSpPr>
          <p:nvPr/>
        </p:nvSpPr>
        <p:spPr bwMode="auto">
          <a:xfrm>
            <a:off x="533400" y="762000"/>
            <a:ext cx="8077200" cy="685800"/>
          </a:xfrm>
          <a:prstGeom prst="rect">
            <a:avLst/>
          </a:prstGeom>
          <a:noFill/>
          <a:ln w="9525">
            <a:noFill/>
            <a:miter lim="800000"/>
            <a:headEnd/>
            <a:tailEnd/>
          </a:ln>
        </p:spPr>
        <p:txBody>
          <a:bodyPr/>
          <a:lstStyle/>
          <a:p>
            <a:pPr algn="ctr" eaLnBrk="1" hangingPunct="1"/>
            <a:r>
              <a:rPr lang="en-US" sz="4000" b="1" dirty="0" smtClean="0"/>
              <a:t>Statement of Policy</a:t>
            </a:r>
            <a:endParaRPr lang="en-US" sz="4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13</a:t>
            </a:fld>
            <a:endParaRPr lang="en-US"/>
          </a:p>
        </p:txBody>
      </p:sp>
      <p:sp>
        <p:nvSpPr>
          <p:cNvPr id="96258" name="Rectangle 2"/>
          <p:cNvSpPr>
            <a:spLocks noGrp="1" noChangeArrowheads="1"/>
          </p:cNvSpPr>
          <p:nvPr>
            <p:ph/>
          </p:nvPr>
        </p:nvSpPr>
        <p:spPr>
          <a:xfrm>
            <a:off x="457200" y="2286000"/>
            <a:ext cx="8382000" cy="2971800"/>
          </a:xfrm>
        </p:spPr>
        <p:txBody>
          <a:bodyPr/>
          <a:lstStyle/>
          <a:p>
            <a:pPr marL="0" indent="0">
              <a:buFontTx/>
              <a:buNone/>
            </a:pPr>
            <a:r>
              <a:rPr lang="en-US" dirty="0">
                <a:cs typeface="Arial" charset="0"/>
              </a:rPr>
              <a:t>Nuclear Safety Culture is the core values and behaviors resulting from a collective commitment by leaders and individuals to emphasize safety over competing goals to ensure protection of people and the </a:t>
            </a:r>
            <a:r>
              <a:rPr lang="en-US" dirty="0" smtClean="0">
                <a:cs typeface="Arial" charset="0"/>
              </a:rPr>
              <a:t>environment.</a:t>
            </a:r>
            <a:endParaRPr lang="en-US" dirty="0"/>
          </a:p>
        </p:txBody>
      </p:sp>
      <p:sp>
        <p:nvSpPr>
          <p:cNvPr id="96259" name="Rectangle 3"/>
          <p:cNvSpPr>
            <a:spLocks noChangeArrowheads="1"/>
          </p:cNvSpPr>
          <p:nvPr/>
        </p:nvSpPr>
        <p:spPr bwMode="auto">
          <a:xfrm>
            <a:off x="533400" y="1066800"/>
            <a:ext cx="8077200" cy="685800"/>
          </a:xfrm>
          <a:prstGeom prst="rect">
            <a:avLst/>
          </a:prstGeom>
          <a:noFill/>
          <a:ln w="9525">
            <a:noFill/>
            <a:miter lim="800000"/>
            <a:headEnd/>
            <a:tailEnd/>
          </a:ln>
        </p:spPr>
        <p:txBody>
          <a:bodyPr/>
          <a:lstStyle/>
          <a:p>
            <a:pPr algn="ctr" eaLnBrk="1" hangingPunct="1"/>
            <a:r>
              <a:rPr lang="en-US" sz="4000" b="1" dirty="0" smtClean="0"/>
              <a:t>Safety Culture Definition</a:t>
            </a:r>
            <a:endParaRPr lang="en-US" sz="4000" b="1" dirty="0"/>
          </a:p>
        </p:txBody>
      </p:sp>
      <p:sp>
        <p:nvSpPr>
          <p:cNvPr id="5" name="Rectangle 4"/>
          <p:cNvSpPr/>
          <p:nvPr/>
        </p:nvSpPr>
        <p:spPr>
          <a:xfrm>
            <a:off x="4495800" y="5181600"/>
            <a:ext cx="4343400" cy="369332"/>
          </a:xfrm>
          <a:prstGeom prst="rect">
            <a:avLst/>
          </a:prstGeom>
        </p:spPr>
        <p:txBody>
          <a:bodyPr wrap="square">
            <a:spAutoFit/>
          </a:bodyPr>
          <a:lstStyle/>
          <a:p>
            <a:pPr algn="ctr"/>
            <a:r>
              <a:rPr lang="en-US" dirty="0" smtClean="0">
                <a:cs typeface="Arial" pitchFamily="34" charset="0"/>
              </a:rPr>
              <a:t>Safety Culture Policy Statement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14</a:t>
            </a:fld>
            <a:endParaRPr lang="en-US"/>
          </a:p>
        </p:txBody>
      </p:sp>
      <p:sp>
        <p:nvSpPr>
          <p:cNvPr id="96258" name="Rectangle 2"/>
          <p:cNvSpPr>
            <a:spLocks noGrp="1" noChangeArrowheads="1"/>
          </p:cNvSpPr>
          <p:nvPr>
            <p:ph/>
          </p:nvPr>
        </p:nvSpPr>
        <p:spPr>
          <a:xfrm>
            <a:off x="381000" y="1676400"/>
            <a:ext cx="8458200" cy="4191000"/>
          </a:xfrm>
        </p:spPr>
        <p:txBody>
          <a:bodyPr>
            <a:normAutofit lnSpcReduction="10000"/>
          </a:bodyPr>
          <a:lstStyle/>
          <a:p>
            <a:pPr marL="284163" lvl="1" indent="-284163">
              <a:buFont typeface="Arial" pitchFamily="34" charset="0"/>
              <a:buChar char="•"/>
            </a:pPr>
            <a:r>
              <a:rPr lang="en-US" sz="3000" dirty="0" smtClean="0">
                <a:latin typeface="+mn-lt"/>
                <a:ea typeface="+mn-ea"/>
              </a:rPr>
              <a:t>Experience </a:t>
            </a:r>
            <a:r>
              <a:rPr lang="en-US" sz="3000" dirty="0">
                <a:latin typeface="+mn-lt"/>
                <a:ea typeface="+mn-ea"/>
              </a:rPr>
              <a:t>has shown that certain personal and organizational traits are present in a positive safety </a:t>
            </a:r>
            <a:r>
              <a:rPr lang="en-US" sz="3000" dirty="0" smtClean="0">
                <a:latin typeface="+mn-lt"/>
                <a:ea typeface="+mn-ea"/>
              </a:rPr>
              <a:t>culture</a:t>
            </a:r>
          </a:p>
          <a:p>
            <a:pPr marL="284163" lvl="1" indent="-284163">
              <a:buFont typeface="Arial" pitchFamily="34" charset="0"/>
              <a:buChar char="•"/>
            </a:pPr>
            <a:r>
              <a:rPr lang="en-US" sz="3000" dirty="0" smtClean="0"/>
              <a:t>A t</a:t>
            </a:r>
            <a:r>
              <a:rPr lang="en-US" sz="3000" dirty="0" smtClean="0">
                <a:latin typeface="+mn-lt"/>
                <a:ea typeface="+mn-ea"/>
              </a:rPr>
              <a:t>rait is a </a:t>
            </a:r>
            <a:r>
              <a:rPr lang="en-US" sz="3000" u="sng" dirty="0">
                <a:latin typeface="+mn-lt"/>
                <a:ea typeface="+mn-ea"/>
              </a:rPr>
              <a:t>pattern of thinking, feeling, and behaving that emphasizes safety, particularly in goal conflict </a:t>
            </a:r>
            <a:r>
              <a:rPr lang="en-US" sz="3000" u="sng" dirty="0" smtClean="0">
                <a:latin typeface="+mn-lt"/>
                <a:ea typeface="+mn-ea"/>
              </a:rPr>
              <a:t>situations</a:t>
            </a:r>
            <a:r>
              <a:rPr lang="en-US" sz="3000" dirty="0" smtClean="0"/>
              <a:t>, such as:</a:t>
            </a:r>
          </a:p>
          <a:p>
            <a:pPr marL="400050" lvl="2" indent="0"/>
            <a:r>
              <a:rPr lang="en-US" sz="3000" dirty="0" smtClean="0"/>
              <a:t>P</a:t>
            </a:r>
            <a:r>
              <a:rPr lang="en-US" sz="3000" dirty="0" smtClean="0">
                <a:latin typeface="+mn-lt"/>
                <a:ea typeface="+mn-ea"/>
              </a:rPr>
              <a:t>roduction </a:t>
            </a:r>
            <a:r>
              <a:rPr lang="en-US" sz="3000" dirty="0">
                <a:latin typeface="+mn-lt"/>
                <a:ea typeface="+mn-ea"/>
              </a:rPr>
              <a:t>vs. </a:t>
            </a:r>
            <a:r>
              <a:rPr lang="en-US" sz="3000" dirty="0" smtClean="0">
                <a:latin typeface="+mn-lt"/>
                <a:ea typeface="+mn-ea"/>
              </a:rPr>
              <a:t>safety</a:t>
            </a:r>
          </a:p>
          <a:p>
            <a:pPr marL="400050" lvl="2" indent="0"/>
            <a:r>
              <a:rPr lang="en-US" sz="3000" dirty="0" smtClean="0"/>
              <a:t>S</a:t>
            </a:r>
            <a:r>
              <a:rPr lang="en-US" sz="3000" dirty="0" smtClean="0">
                <a:latin typeface="+mn-lt"/>
                <a:ea typeface="+mn-ea"/>
              </a:rPr>
              <a:t>chedule </a:t>
            </a:r>
            <a:r>
              <a:rPr lang="en-US" sz="3000" dirty="0">
                <a:latin typeface="+mn-lt"/>
                <a:ea typeface="+mn-ea"/>
              </a:rPr>
              <a:t>vs. </a:t>
            </a:r>
            <a:r>
              <a:rPr lang="en-US" sz="3000" dirty="0" smtClean="0">
                <a:latin typeface="+mn-lt"/>
                <a:ea typeface="+mn-ea"/>
              </a:rPr>
              <a:t>safety</a:t>
            </a:r>
            <a:endParaRPr lang="en-US" sz="3000" dirty="0" smtClean="0"/>
          </a:p>
          <a:p>
            <a:pPr marL="400050" lvl="2" indent="0"/>
            <a:r>
              <a:rPr lang="en-US" sz="3000" dirty="0" smtClean="0"/>
              <a:t>C</a:t>
            </a:r>
            <a:r>
              <a:rPr lang="en-US" sz="3000" dirty="0" smtClean="0">
                <a:latin typeface="+mn-lt"/>
                <a:ea typeface="+mn-ea"/>
              </a:rPr>
              <a:t>ost </a:t>
            </a:r>
            <a:r>
              <a:rPr lang="en-US" sz="3000" dirty="0">
                <a:latin typeface="+mn-lt"/>
                <a:ea typeface="+mn-ea"/>
              </a:rPr>
              <a:t>of the effort vs. </a:t>
            </a:r>
            <a:r>
              <a:rPr lang="en-US" sz="3000" dirty="0" smtClean="0">
                <a:latin typeface="+mn-lt"/>
                <a:ea typeface="+mn-ea"/>
              </a:rPr>
              <a:t>safety</a:t>
            </a:r>
            <a:endParaRPr lang="en-US" sz="3000" dirty="0">
              <a:latin typeface="+mn-lt"/>
              <a:ea typeface="+mn-ea"/>
              <a:cs typeface="Arial" charset="0"/>
            </a:endParaRPr>
          </a:p>
          <a:p>
            <a:pPr marL="0" indent="0">
              <a:buFontTx/>
              <a:buNone/>
            </a:pPr>
            <a:endParaRPr lang="en-US" dirty="0">
              <a:solidFill>
                <a:srgbClr val="FFC000"/>
              </a:solidFill>
            </a:endParaRPr>
          </a:p>
        </p:txBody>
      </p:sp>
      <p:sp>
        <p:nvSpPr>
          <p:cNvPr id="96259" name="Rectangle 3"/>
          <p:cNvSpPr>
            <a:spLocks noChangeArrowheads="1"/>
          </p:cNvSpPr>
          <p:nvPr/>
        </p:nvSpPr>
        <p:spPr bwMode="auto">
          <a:xfrm>
            <a:off x="533400" y="685800"/>
            <a:ext cx="8077200" cy="685800"/>
          </a:xfrm>
          <a:prstGeom prst="rect">
            <a:avLst/>
          </a:prstGeom>
          <a:noFill/>
          <a:ln w="9525">
            <a:noFill/>
            <a:miter lim="800000"/>
            <a:headEnd/>
            <a:tailEnd/>
          </a:ln>
        </p:spPr>
        <p:txBody>
          <a:bodyPr/>
          <a:lstStyle/>
          <a:p>
            <a:pPr algn="ctr" eaLnBrk="1" hangingPunct="1"/>
            <a:r>
              <a:rPr lang="en-US" sz="4000" b="1" dirty="0" smtClean="0"/>
              <a:t>Safety Culture Traits</a:t>
            </a:r>
            <a:endParaRPr lang="en-US"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15</a:t>
            </a:fld>
            <a:endParaRPr lang="en-US"/>
          </a:p>
        </p:txBody>
      </p:sp>
      <p:sp>
        <p:nvSpPr>
          <p:cNvPr id="96259" name="Rectangle 3"/>
          <p:cNvSpPr>
            <a:spLocks noChangeArrowheads="1"/>
          </p:cNvSpPr>
          <p:nvPr/>
        </p:nvSpPr>
        <p:spPr bwMode="auto">
          <a:xfrm>
            <a:off x="1752600" y="228600"/>
            <a:ext cx="5943600" cy="685800"/>
          </a:xfrm>
          <a:prstGeom prst="rect">
            <a:avLst/>
          </a:prstGeom>
          <a:noFill/>
          <a:ln w="9525">
            <a:noFill/>
            <a:miter lim="800000"/>
            <a:headEnd/>
            <a:tailEnd/>
          </a:ln>
        </p:spPr>
        <p:txBody>
          <a:bodyPr/>
          <a:lstStyle/>
          <a:p>
            <a:pPr algn="ctr" eaLnBrk="1" hangingPunct="1"/>
            <a:r>
              <a:rPr lang="en-US" sz="4000" b="1" dirty="0" smtClean="0"/>
              <a:t>Safety Culture Traits</a:t>
            </a:r>
            <a:endParaRPr lang="en-US" sz="4000" b="1" dirty="0"/>
          </a:p>
        </p:txBody>
      </p:sp>
      <p:graphicFrame>
        <p:nvGraphicFramePr>
          <p:cNvPr id="5" name="Table 4"/>
          <p:cNvGraphicFramePr>
            <a:graphicFrameLocks noGrp="1"/>
          </p:cNvGraphicFramePr>
          <p:nvPr/>
        </p:nvGraphicFramePr>
        <p:xfrm>
          <a:off x="533400" y="990600"/>
          <a:ext cx="8305800" cy="5704840"/>
        </p:xfrm>
        <a:graphic>
          <a:graphicData uri="http://schemas.openxmlformats.org/drawingml/2006/table">
            <a:tbl>
              <a:tblPr firstRow="1" bandRow="1">
                <a:tableStyleId>{2D5ABB26-0587-4C30-8999-92F81FD0307C}</a:tableStyleId>
              </a:tblPr>
              <a:tblGrid>
                <a:gridCol w="2768600"/>
                <a:gridCol w="2768600"/>
                <a:gridCol w="2768600"/>
              </a:tblGrid>
              <a:tr h="594360">
                <a:tc>
                  <a:txBody>
                    <a:bodyPr/>
                    <a:lstStyle/>
                    <a:p>
                      <a:pPr algn="ctr"/>
                      <a:r>
                        <a:rPr lang="en-US" sz="1600" b="1" dirty="0" smtClean="0">
                          <a:solidFill>
                            <a:schemeClr val="tx1"/>
                          </a:solidFill>
                        </a:rPr>
                        <a:t>Leadership Safety Values</a:t>
                      </a:r>
                      <a:r>
                        <a:rPr lang="en-US" sz="1600" b="1" baseline="0" dirty="0" smtClean="0">
                          <a:solidFill>
                            <a:schemeClr val="tx1"/>
                          </a:solidFill>
                        </a:rPr>
                        <a:t> </a:t>
                      </a:r>
                    </a:p>
                    <a:p>
                      <a:pPr algn="ctr"/>
                      <a:r>
                        <a:rPr lang="en-US" sz="1600" b="1" baseline="0" dirty="0" smtClean="0">
                          <a:solidFill>
                            <a:schemeClr val="tx1"/>
                          </a:solidFill>
                        </a:rPr>
                        <a:t>and Actions</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600" b="1" dirty="0" smtClean="0">
                          <a:solidFill>
                            <a:schemeClr val="tx1"/>
                          </a:solidFill>
                        </a:rPr>
                        <a:t>Problem</a:t>
                      </a:r>
                      <a:r>
                        <a:rPr lang="en-US" sz="1600" b="1" baseline="0" dirty="0" smtClean="0">
                          <a:solidFill>
                            <a:schemeClr val="tx1"/>
                          </a:solidFill>
                        </a:rPr>
                        <a:t> Identification and Resolution</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600" b="1" dirty="0" smtClean="0">
                          <a:solidFill>
                            <a:schemeClr val="tx1"/>
                          </a:solidFill>
                        </a:rPr>
                        <a:t>Personal Accountability</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209040">
                <a:tc>
                  <a:txBody>
                    <a:bodyPr/>
                    <a:lstStyle/>
                    <a:p>
                      <a:pPr algn="ctr"/>
                      <a:r>
                        <a:rPr lang="en-US" sz="1400" dirty="0" smtClean="0">
                          <a:solidFill>
                            <a:schemeClr val="tx1"/>
                          </a:solidFill>
                        </a:rPr>
                        <a:t>Leaders demonstrate a</a:t>
                      </a:r>
                      <a:r>
                        <a:rPr lang="en-US" sz="1400" baseline="0" dirty="0" smtClean="0">
                          <a:solidFill>
                            <a:schemeClr val="tx1"/>
                          </a:solidFill>
                        </a:rPr>
                        <a:t> commitment to safety in their decisions and behaviors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rPr>
                        <a:t>Issues potentially impacting safety are promptly identified, fully evaluated, and promptly addressed and corrected commensurate with</a:t>
                      </a:r>
                      <a:r>
                        <a:rPr lang="en-US" sz="1400" baseline="0" dirty="0" smtClean="0">
                          <a:solidFill>
                            <a:schemeClr val="tx1"/>
                          </a:solidFill>
                        </a:rPr>
                        <a:t> their significance</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rPr>
                        <a:t>All individuals</a:t>
                      </a:r>
                      <a:r>
                        <a:rPr lang="en-US" sz="1400" baseline="0" dirty="0" smtClean="0">
                          <a:solidFill>
                            <a:schemeClr val="tx1"/>
                          </a:solidFill>
                        </a:rPr>
                        <a:t> take personal responsibility for safety</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8800">
                <a:tc>
                  <a:txBody>
                    <a:bodyPr/>
                    <a:lstStyle/>
                    <a:p>
                      <a:pPr algn="ctr"/>
                      <a:r>
                        <a:rPr lang="en-US" sz="1600" b="1" dirty="0" smtClean="0">
                          <a:solidFill>
                            <a:schemeClr val="tx1"/>
                          </a:solidFill>
                        </a:rPr>
                        <a:t>Work Processes</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600" b="1" dirty="0" smtClean="0">
                          <a:solidFill>
                            <a:schemeClr val="tx1"/>
                          </a:solidFill>
                        </a:rPr>
                        <a:t>Continuous Learning</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600" b="1" dirty="0" smtClean="0">
                          <a:solidFill>
                            <a:schemeClr val="tx1"/>
                          </a:solidFill>
                        </a:rPr>
                        <a:t>Environment for Raising Concerns</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33967">
                <a:tc>
                  <a:txBody>
                    <a:bodyPr/>
                    <a:lstStyle/>
                    <a:p>
                      <a:pPr algn="ctr"/>
                      <a:r>
                        <a:rPr lang="en-US" sz="1400" dirty="0" smtClean="0">
                          <a:solidFill>
                            <a:schemeClr val="tx1"/>
                          </a:solidFill>
                        </a:rPr>
                        <a:t>The process of planning and controlling work activities is implemented so that safety</a:t>
                      </a:r>
                      <a:r>
                        <a:rPr lang="en-US" sz="1400" baseline="0" dirty="0" smtClean="0">
                          <a:solidFill>
                            <a:schemeClr val="tx1"/>
                          </a:solidFill>
                        </a:rPr>
                        <a:t> is maintained</a:t>
                      </a:r>
                      <a:r>
                        <a:rPr lang="en-US" sz="1400" dirty="0" smtClean="0">
                          <a:solidFill>
                            <a:schemeClr val="tx1"/>
                          </a:solidFill>
                        </a:rPr>
                        <a:t> </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rPr>
                        <a:t>Opportunities</a:t>
                      </a:r>
                      <a:r>
                        <a:rPr lang="en-US" sz="1400" baseline="0" dirty="0" smtClean="0">
                          <a:solidFill>
                            <a:schemeClr val="tx1"/>
                          </a:solidFill>
                        </a:rPr>
                        <a:t> to learn about ways to ensure safety are sought out and implemented</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rPr>
                        <a:t>A safety</a:t>
                      </a:r>
                      <a:r>
                        <a:rPr lang="en-US" sz="1400" baseline="0" dirty="0" smtClean="0">
                          <a:solidFill>
                            <a:schemeClr val="tx1"/>
                          </a:solidFill>
                        </a:rPr>
                        <a:t> conscious work environment is maintained where personnel feel free to raise safety concerns without fear of retaliation, intimidation, harassment or discrimination</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1600" b="1" dirty="0" smtClean="0">
                          <a:solidFill>
                            <a:schemeClr val="tx1"/>
                          </a:solidFill>
                        </a:rPr>
                        <a:t>Effective Safety</a:t>
                      </a:r>
                      <a:r>
                        <a:rPr lang="en-US" sz="1600" b="1" baseline="0" dirty="0" smtClean="0">
                          <a:solidFill>
                            <a:schemeClr val="tx1"/>
                          </a:solidFill>
                        </a:rPr>
                        <a:t> Communications</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600" b="1" dirty="0" smtClean="0">
                          <a:solidFill>
                            <a:schemeClr val="tx1"/>
                          </a:solidFill>
                        </a:rPr>
                        <a:t>Respectful Work Environment</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600" b="1" dirty="0" smtClean="0">
                          <a:solidFill>
                            <a:schemeClr val="tx1"/>
                          </a:solidFill>
                        </a:rPr>
                        <a:t>Questioning  Attitude</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33967">
                <a:tc>
                  <a:txBody>
                    <a:bodyPr/>
                    <a:lstStyle/>
                    <a:p>
                      <a:pPr algn="ctr"/>
                      <a:r>
                        <a:rPr lang="en-US" sz="1400" dirty="0" smtClean="0">
                          <a:solidFill>
                            <a:schemeClr val="tx1"/>
                          </a:solidFill>
                        </a:rPr>
                        <a:t>Communications maintain a focus</a:t>
                      </a:r>
                      <a:r>
                        <a:rPr lang="en-US" sz="1400" baseline="0" dirty="0" smtClean="0">
                          <a:solidFill>
                            <a:schemeClr val="tx1"/>
                          </a:solidFill>
                        </a:rPr>
                        <a:t> on safety</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rPr>
                        <a:t>Trust and respect permeate the organization</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tx1"/>
                          </a:solidFill>
                        </a:rPr>
                        <a:t>Individuals</a:t>
                      </a:r>
                      <a:r>
                        <a:rPr lang="en-US" sz="1400" baseline="0" dirty="0" smtClean="0">
                          <a:solidFill>
                            <a:schemeClr val="tx1"/>
                          </a:solidFill>
                        </a:rPr>
                        <a:t> avoid complacency and continually challenge existing conditions and activities in order to identify discrepancies that might result in error or inappropriate action</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What Does Safety Culture </a:t>
            </a:r>
            <a:br>
              <a:rPr lang="en-US" b="1" dirty="0" smtClean="0"/>
            </a:br>
            <a:r>
              <a:rPr lang="en-US" b="1" dirty="0" smtClean="0"/>
              <a:t>Look Like for You?</a:t>
            </a:r>
            <a:endParaRPr lang="en-US" b="1" dirty="0"/>
          </a:p>
        </p:txBody>
      </p:sp>
      <p:sp>
        <p:nvSpPr>
          <p:cNvPr id="3" name="Content Placeholder 2"/>
          <p:cNvSpPr>
            <a:spLocks noGrp="1"/>
          </p:cNvSpPr>
          <p:nvPr>
            <p:ph idx="1"/>
          </p:nvPr>
        </p:nvSpPr>
        <p:spPr>
          <a:xfrm>
            <a:off x="381000" y="1981200"/>
            <a:ext cx="8229600" cy="4572000"/>
          </a:xfrm>
        </p:spPr>
        <p:txBody>
          <a:bodyPr>
            <a:normAutofit fontScale="70000" lnSpcReduction="20000"/>
          </a:bodyPr>
          <a:lstStyle/>
          <a:p>
            <a:r>
              <a:rPr lang="en-US" dirty="0" smtClean="0"/>
              <a:t>Optional:  provide examples of how traits are demonstrated in practice for the audience’s industry, such as:</a:t>
            </a:r>
          </a:p>
          <a:p>
            <a:pPr lvl="1"/>
            <a:r>
              <a:rPr lang="en-US" dirty="0" smtClean="0"/>
              <a:t>Policies supporting safety culture and/or raising safety concerns</a:t>
            </a:r>
          </a:p>
          <a:p>
            <a:pPr lvl="1"/>
            <a:r>
              <a:rPr lang="en-US" dirty="0" smtClean="0"/>
              <a:t>Procedures for identifying, evaluating, and correcting issues</a:t>
            </a:r>
          </a:p>
          <a:p>
            <a:pPr lvl="1"/>
            <a:r>
              <a:rPr lang="en-US" dirty="0" smtClean="0"/>
              <a:t>Use of error reducing techniques</a:t>
            </a:r>
          </a:p>
          <a:p>
            <a:pPr lvl="1"/>
            <a:r>
              <a:rPr lang="en-US" dirty="0" smtClean="0"/>
              <a:t>Metrics focused on safety and quality vs. cost and production</a:t>
            </a:r>
          </a:p>
          <a:p>
            <a:pPr lvl="1"/>
            <a:r>
              <a:rPr lang="en-US" dirty="0" smtClean="0"/>
              <a:t>Training and knowledge management processes </a:t>
            </a:r>
          </a:p>
          <a:p>
            <a:pPr lvl="1"/>
            <a:r>
              <a:rPr lang="en-US" dirty="0" smtClean="0"/>
              <a:t>Safety communications messages</a:t>
            </a:r>
          </a:p>
          <a:p>
            <a:pPr lvl="1">
              <a:buNone/>
            </a:pPr>
            <a:endParaRPr lang="en-US" dirty="0" smtClean="0"/>
          </a:p>
          <a:p>
            <a:pPr>
              <a:buNone/>
            </a:pPr>
            <a:r>
              <a:rPr lang="en-US" dirty="0" smtClean="0"/>
              <a:t>	Note:  these examples are being provided for illustrative purposes only.  Specific practices will vary by industry and by organization.</a:t>
            </a:r>
          </a:p>
          <a:p>
            <a:pPr>
              <a:buNone/>
            </a:pPr>
            <a:endParaRPr lang="en-US" dirty="0"/>
          </a:p>
          <a:p>
            <a:pPr>
              <a:buNone/>
            </a:pPr>
            <a:r>
              <a:rPr lang="en-US" dirty="0" smtClean="0"/>
              <a:t>	This may be one of the most important slides in the presentation.  Encourage providing high quality examples to demonstrate how safety culture translates into practice for the audience’s industry.</a:t>
            </a:r>
          </a:p>
          <a:p>
            <a:pPr lvl="1"/>
            <a:endParaRPr lang="en-US" dirty="0" smtClean="0"/>
          </a:p>
          <a:p>
            <a:pPr lvl="1"/>
            <a:endParaRPr lang="en-US" dirty="0" smtClean="0"/>
          </a:p>
          <a:p>
            <a:pPr lvl="1"/>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762000"/>
            <a:ext cx="8077200" cy="685800"/>
          </a:xfrm>
        </p:spPr>
        <p:txBody>
          <a:bodyPr>
            <a:noAutofit/>
          </a:bodyPr>
          <a:lstStyle/>
          <a:p>
            <a:pPr algn="ctr" eaLnBrk="1" hangingPunct="1"/>
            <a:r>
              <a:rPr lang="en-US" sz="4000" b="1" dirty="0" smtClean="0"/>
              <a:t>Final Thoughts</a:t>
            </a:r>
          </a:p>
        </p:txBody>
      </p:sp>
      <p:sp>
        <p:nvSpPr>
          <p:cNvPr id="45059" name="Content Placeholder 2"/>
          <p:cNvSpPr>
            <a:spLocks noGrp="1"/>
          </p:cNvSpPr>
          <p:nvPr>
            <p:ph idx="1"/>
          </p:nvPr>
        </p:nvSpPr>
        <p:spPr>
          <a:xfrm>
            <a:off x="533400" y="1600200"/>
            <a:ext cx="8077200" cy="3657600"/>
          </a:xfrm>
        </p:spPr>
        <p:txBody>
          <a:bodyPr/>
          <a:lstStyle/>
          <a:p>
            <a:pPr eaLnBrk="1" hangingPunct="1">
              <a:spcBef>
                <a:spcPts val="0"/>
              </a:spcBef>
              <a:spcAft>
                <a:spcPts val="1200"/>
              </a:spcAft>
            </a:pPr>
            <a:r>
              <a:rPr lang="en-US" sz="2800" dirty="0" smtClean="0"/>
              <a:t>Concept of safety culture spans across industries and countries</a:t>
            </a:r>
          </a:p>
          <a:p>
            <a:pPr eaLnBrk="1" hangingPunct="1">
              <a:spcBef>
                <a:spcPts val="0"/>
              </a:spcBef>
              <a:spcAft>
                <a:spcPts val="1200"/>
              </a:spcAft>
            </a:pPr>
            <a:r>
              <a:rPr lang="en-US" sz="2800" dirty="0" smtClean="0"/>
              <a:t>Safety culture has contributed to many well known events (historical &amp; current)</a:t>
            </a:r>
          </a:p>
          <a:p>
            <a:pPr eaLnBrk="1" hangingPunct="1">
              <a:spcBef>
                <a:spcPts val="0"/>
              </a:spcBef>
              <a:spcAft>
                <a:spcPts val="1200"/>
              </a:spcAft>
            </a:pPr>
            <a:r>
              <a:rPr lang="en-US" sz="2800" dirty="0" smtClean="0"/>
              <a:t>Field is evolving</a:t>
            </a:r>
          </a:p>
          <a:p>
            <a:pPr eaLnBrk="1" hangingPunct="1">
              <a:spcBef>
                <a:spcPts val="0"/>
              </a:spcBef>
              <a:spcAft>
                <a:spcPts val="1200"/>
              </a:spcAft>
            </a:pPr>
            <a:r>
              <a:rPr lang="en-US" sz="2800" dirty="0" smtClean="0"/>
              <a:t>NRC and Agreement States continuing education and outreach efforts</a:t>
            </a:r>
          </a:p>
        </p:txBody>
      </p:sp>
      <p:sp>
        <p:nvSpPr>
          <p:cNvPr id="5" name="Slide Number Placeholder 2"/>
          <p:cNvSpPr txBox="1">
            <a:spLocks/>
          </p:cNvSpPr>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47096DB-313D-4A7C-99F9-43BFC3BE0336}"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chemeClr val="bg1"/>
              </a:solidFill>
              <a:effectLst/>
              <a:uLnTx/>
              <a:uFillTx/>
              <a:latin typeface="Arial" charset="0"/>
              <a:ea typeface="ＭＳ Ｐゴシック" pitchFamily="1" charset="-128"/>
              <a:cs typeface="+mn-cs"/>
            </a:endParaRPr>
          </a:p>
        </p:txBody>
      </p:sp>
      <p:sp>
        <p:nvSpPr>
          <p:cNvPr id="6" name="Slide Number Placeholder 2"/>
          <p:cNvSpPr>
            <a:spLocks noGrp="1"/>
          </p:cNvSpPr>
          <p:nvPr>
            <p:ph type="sldNum" sz="quarter" idx="10"/>
          </p:nvPr>
        </p:nvSpPr>
        <p:spPr>
          <a:xfrm>
            <a:off x="8404225" y="6629400"/>
            <a:ext cx="647700" cy="304800"/>
          </a:xfrm>
        </p:spPr>
        <p:txBody>
          <a:bodyPr/>
          <a:lstStyle/>
          <a:p>
            <a:fld id="{E5E04DB2-0FCD-49D3-930B-99DE53DCF14B}" type="slidenum">
              <a:rPr lang="en-US"/>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18</a:t>
            </a:fld>
            <a:endParaRPr lang="en-US" dirty="0"/>
          </a:p>
        </p:txBody>
      </p:sp>
      <p:sp>
        <p:nvSpPr>
          <p:cNvPr id="96258" name="Rectangle 2"/>
          <p:cNvSpPr>
            <a:spLocks noGrp="1" noChangeArrowheads="1"/>
          </p:cNvSpPr>
          <p:nvPr>
            <p:ph/>
          </p:nvPr>
        </p:nvSpPr>
        <p:spPr>
          <a:xfrm>
            <a:off x="152400" y="1371600"/>
            <a:ext cx="8763000" cy="4800600"/>
          </a:xfrm>
        </p:spPr>
        <p:txBody>
          <a:bodyPr>
            <a:normAutofit fontScale="62500" lnSpcReduction="20000"/>
          </a:bodyPr>
          <a:lstStyle/>
          <a:p>
            <a:pPr marL="342900" lvl="1" indent="-342900">
              <a:buFontTx/>
              <a:buChar char="•"/>
            </a:pPr>
            <a:r>
              <a:rPr lang="en-US" dirty="0" smtClean="0"/>
              <a:t>NRC safety culture website:  </a:t>
            </a:r>
            <a:r>
              <a:rPr lang="en-US" u="sng" dirty="0" smtClean="0">
                <a:hlinkClick r:id="rId3"/>
              </a:rPr>
              <a:t>http://www.nrc.gov/about-nrc/regulatory/enforcement/safety-culture.html</a:t>
            </a:r>
            <a:endParaRPr lang="en-US" u="sng" dirty="0" smtClean="0"/>
          </a:p>
          <a:p>
            <a:pPr marL="342900" lvl="1" indent="-342900">
              <a:buFontTx/>
              <a:buChar char="•"/>
            </a:pPr>
            <a:endParaRPr lang="en-US" dirty="0" smtClean="0"/>
          </a:p>
          <a:p>
            <a:pPr marL="342900" lvl="1" indent="-342900">
              <a:buFontTx/>
              <a:buChar char="•"/>
            </a:pPr>
            <a:r>
              <a:rPr lang="en-US" dirty="0" smtClean="0"/>
              <a:t>Educational Tools</a:t>
            </a:r>
          </a:p>
          <a:p>
            <a:pPr marL="914400" lvl="1" indent="-342900">
              <a:buFont typeface="Wingdings" pitchFamily="2" charset="2"/>
              <a:buChar char="Ø"/>
            </a:pPr>
            <a:r>
              <a:rPr lang="en-US" sz="2400" dirty="0" smtClean="0"/>
              <a:t>Brochures (English and Spanish)</a:t>
            </a:r>
          </a:p>
          <a:p>
            <a:pPr marL="914400" lvl="1" indent="-342900">
              <a:buFont typeface="Wingdings" pitchFamily="2" charset="2"/>
              <a:buChar char="Ø"/>
            </a:pPr>
            <a:r>
              <a:rPr lang="en-US" sz="2400" dirty="0" smtClean="0"/>
              <a:t>Case studies/user guide</a:t>
            </a:r>
          </a:p>
          <a:p>
            <a:pPr marL="914400" lvl="1" indent="-342900">
              <a:buFont typeface="Wingdings" pitchFamily="2" charset="2"/>
              <a:buChar char="Ø"/>
            </a:pPr>
            <a:r>
              <a:rPr lang="en-US" sz="2400" dirty="0" smtClean="0"/>
              <a:t>Posters</a:t>
            </a:r>
          </a:p>
          <a:p>
            <a:pPr marL="914400" lvl="1" indent="-342900">
              <a:buFont typeface="Wingdings" pitchFamily="2" charset="2"/>
              <a:buChar char="Ø"/>
            </a:pPr>
            <a:r>
              <a:rPr lang="en-US" sz="2400" dirty="0" smtClean="0"/>
              <a:t>Pop-ups</a:t>
            </a:r>
          </a:p>
          <a:p>
            <a:pPr marL="914400" lvl="1" indent="-342900">
              <a:buNone/>
            </a:pPr>
            <a:endParaRPr lang="en-US" dirty="0" smtClean="0"/>
          </a:p>
          <a:p>
            <a:pPr marL="342900" lvl="1" indent="-342900">
              <a:buFontTx/>
              <a:buChar char="•"/>
            </a:pPr>
            <a:r>
              <a:rPr lang="en-US" dirty="0" smtClean="0"/>
              <a:t>State Contact Information</a:t>
            </a:r>
          </a:p>
          <a:p>
            <a:pPr marL="342900" lvl="1" indent="-342900">
              <a:buFontTx/>
              <a:buChar char="•"/>
            </a:pPr>
            <a:endParaRPr lang="en-US" dirty="0" smtClean="0"/>
          </a:p>
          <a:p>
            <a:pPr marL="342900" lvl="1" indent="-342900">
              <a:buFontTx/>
              <a:buChar char="•"/>
            </a:pPr>
            <a:r>
              <a:rPr lang="en-US" dirty="0" smtClean="0"/>
              <a:t>NRC contacts:</a:t>
            </a:r>
          </a:p>
          <a:p>
            <a:pPr marL="342900" lvl="1" indent="-342900">
              <a:buNone/>
            </a:pPr>
            <a:r>
              <a:rPr lang="en-US" dirty="0" smtClean="0">
                <a:solidFill>
                  <a:srgbClr val="FFCB63"/>
                </a:solidFill>
              </a:rPr>
              <a:t>	</a:t>
            </a:r>
          </a:p>
          <a:p>
            <a:pPr marL="342900" lvl="1" indent="-342900">
              <a:buNone/>
            </a:pPr>
            <a:r>
              <a:rPr lang="en-US" dirty="0" smtClean="0">
                <a:solidFill>
                  <a:srgbClr val="FFCB63"/>
                </a:solidFill>
              </a:rPr>
              <a:t>	</a:t>
            </a:r>
            <a:r>
              <a:rPr lang="en-US" dirty="0" smtClean="0"/>
              <a:t>Cindy Flannery </a:t>
            </a:r>
            <a:r>
              <a:rPr lang="en-US" dirty="0" smtClean="0">
                <a:solidFill>
                  <a:srgbClr val="FFCB63"/>
                </a:solidFill>
                <a:hlinkClick r:id="rId4"/>
              </a:rPr>
              <a:t>cindy.flannery@nrc.gov</a:t>
            </a:r>
            <a:r>
              <a:rPr lang="en-US" dirty="0" smtClean="0">
                <a:solidFill>
                  <a:srgbClr val="FFCB63"/>
                </a:solidFill>
              </a:rPr>
              <a:t> </a:t>
            </a:r>
            <a:r>
              <a:rPr lang="en-US" dirty="0" smtClean="0"/>
              <a:t>or (301) 415-0223</a:t>
            </a:r>
          </a:p>
          <a:p>
            <a:pPr marL="342900" lvl="1" indent="-342900">
              <a:buNone/>
            </a:pPr>
            <a:r>
              <a:rPr lang="en-US" dirty="0" smtClean="0"/>
              <a:t>	June Cai </a:t>
            </a:r>
            <a:r>
              <a:rPr lang="en-US" u="sng" dirty="0" smtClean="0">
                <a:solidFill>
                  <a:srgbClr val="0070C0"/>
                </a:solidFill>
              </a:rPr>
              <a:t>ju</a:t>
            </a:r>
            <a:r>
              <a:rPr lang="en-US" dirty="0" smtClean="0">
                <a:hlinkClick r:id="rId5"/>
              </a:rPr>
              <a:t>ne.cai@nrc.gov</a:t>
            </a:r>
            <a:r>
              <a:rPr lang="en-US" dirty="0" smtClean="0"/>
              <a:t> or (301) 415-5192</a:t>
            </a:r>
          </a:p>
          <a:p>
            <a:pPr marL="342900" lvl="1" indent="-342900">
              <a:buNone/>
            </a:pPr>
            <a:r>
              <a:rPr lang="en-US" dirty="0" smtClean="0"/>
              <a:t>	Division of Intergovernmental Liaison and Rulemaking</a:t>
            </a:r>
          </a:p>
          <a:p>
            <a:pPr marL="342900" lvl="1" indent="-342900">
              <a:buNone/>
            </a:pPr>
            <a:r>
              <a:rPr lang="en-US" dirty="0" smtClean="0"/>
              <a:t>	Office of Federal and State Materials and Environmental Management Programs</a:t>
            </a:r>
          </a:p>
        </p:txBody>
      </p:sp>
      <p:sp>
        <p:nvSpPr>
          <p:cNvPr id="96259" name="Rectangle 3"/>
          <p:cNvSpPr>
            <a:spLocks noChangeArrowheads="1"/>
          </p:cNvSpPr>
          <p:nvPr/>
        </p:nvSpPr>
        <p:spPr bwMode="auto">
          <a:xfrm>
            <a:off x="533400" y="533400"/>
            <a:ext cx="8077200" cy="685800"/>
          </a:xfrm>
          <a:prstGeom prst="rect">
            <a:avLst/>
          </a:prstGeom>
          <a:noFill/>
          <a:ln w="9525">
            <a:noFill/>
            <a:miter lim="800000"/>
            <a:headEnd/>
            <a:tailEnd/>
          </a:ln>
        </p:spPr>
        <p:txBody>
          <a:bodyPr/>
          <a:lstStyle/>
          <a:p>
            <a:pPr algn="ctr" eaLnBrk="1" hangingPunct="1"/>
            <a:r>
              <a:rPr lang="en-US" sz="4000" b="1" dirty="0" smtClean="0"/>
              <a:t>Resources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772400" cy="1362075"/>
          </a:xfrm>
        </p:spPr>
        <p:txBody>
          <a:bodyPr>
            <a:normAutofit fontScale="90000"/>
          </a:bodyPr>
          <a:lstStyle/>
          <a:p>
            <a:r>
              <a:rPr lang="en-US" dirty="0" smtClean="0"/>
              <a:t>Optional slides – additional information about organizational culture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2</a:t>
            </a:fld>
            <a:endParaRPr lang="en-US"/>
          </a:p>
        </p:txBody>
      </p:sp>
      <p:sp>
        <p:nvSpPr>
          <p:cNvPr id="90114" name="Rectangle 2"/>
          <p:cNvSpPr>
            <a:spLocks noGrp="1" noChangeArrowheads="1"/>
          </p:cNvSpPr>
          <p:nvPr>
            <p:ph/>
          </p:nvPr>
        </p:nvSpPr>
        <p:spPr>
          <a:xfrm>
            <a:off x="457200" y="1981200"/>
            <a:ext cx="8382000" cy="4038600"/>
          </a:xfrm>
        </p:spPr>
        <p:txBody>
          <a:bodyPr/>
          <a:lstStyle/>
          <a:p>
            <a:pPr>
              <a:spcBef>
                <a:spcPts val="1200"/>
              </a:spcBef>
              <a:spcAft>
                <a:spcPts val="1200"/>
              </a:spcAft>
            </a:pPr>
            <a:r>
              <a:rPr lang="en-US" sz="2800" dirty="0" smtClean="0">
                <a:cs typeface="Arial" pitchFamily="34" charset="0"/>
              </a:rPr>
              <a:t>What is </a:t>
            </a:r>
            <a:r>
              <a:rPr lang="en-US" sz="2800" dirty="0">
                <a:cs typeface="Arial" pitchFamily="34" charset="0"/>
              </a:rPr>
              <a:t>Safety </a:t>
            </a:r>
            <a:r>
              <a:rPr lang="en-US" sz="2800" dirty="0" smtClean="0">
                <a:cs typeface="Arial" pitchFamily="34" charset="0"/>
              </a:rPr>
              <a:t>Culture?</a:t>
            </a:r>
          </a:p>
          <a:p>
            <a:pPr>
              <a:spcBef>
                <a:spcPts val="1200"/>
              </a:spcBef>
              <a:spcAft>
                <a:spcPts val="1200"/>
              </a:spcAft>
            </a:pPr>
            <a:r>
              <a:rPr lang="en-US" sz="2800" dirty="0" smtClean="0">
                <a:cs typeface="Arial" pitchFamily="34" charset="0"/>
              </a:rPr>
              <a:t>Why is Safety Culture Important?</a:t>
            </a:r>
          </a:p>
          <a:p>
            <a:pPr>
              <a:spcBef>
                <a:spcPts val="1200"/>
              </a:spcBef>
              <a:spcAft>
                <a:spcPts val="1200"/>
              </a:spcAft>
            </a:pPr>
            <a:r>
              <a:rPr lang="en-US" sz="2800" dirty="0" smtClean="0">
                <a:cs typeface="Arial" pitchFamily="34" charset="0"/>
              </a:rPr>
              <a:t>Safety Culture Policy Statement</a:t>
            </a:r>
          </a:p>
          <a:p>
            <a:pPr lvl="1">
              <a:spcBef>
                <a:spcPts val="1200"/>
              </a:spcBef>
            </a:pPr>
            <a:r>
              <a:rPr lang="en-US" sz="2400" dirty="0" smtClean="0">
                <a:cs typeface="Arial" pitchFamily="34" charset="0"/>
              </a:rPr>
              <a:t>Background/development</a:t>
            </a:r>
          </a:p>
          <a:p>
            <a:pPr lvl="1">
              <a:spcBef>
                <a:spcPts val="1200"/>
              </a:spcBef>
            </a:pPr>
            <a:r>
              <a:rPr lang="en-US" sz="2400" dirty="0" smtClean="0">
                <a:cs typeface="Arial" pitchFamily="34" charset="0"/>
              </a:rPr>
              <a:t>Policy Statement elements</a:t>
            </a:r>
          </a:p>
          <a:p>
            <a:pPr lvl="1">
              <a:spcBef>
                <a:spcPts val="1200"/>
              </a:spcBef>
            </a:pPr>
            <a:r>
              <a:rPr lang="en-US" sz="2400" dirty="0" smtClean="0">
                <a:cs typeface="Arial" pitchFamily="34" charset="0"/>
              </a:rPr>
              <a:t>Case studies (optional)</a:t>
            </a:r>
          </a:p>
          <a:p>
            <a:pPr lvl="1">
              <a:spcBef>
                <a:spcPts val="1200"/>
              </a:spcBef>
            </a:pPr>
            <a:endParaRPr lang="en-US" sz="2000" dirty="0" smtClean="0">
              <a:solidFill>
                <a:srgbClr val="FFC566"/>
              </a:solidFill>
              <a:cs typeface="Arial" pitchFamily="34" charset="0"/>
            </a:endParaRPr>
          </a:p>
        </p:txBody>
      </p:sp>
      <p:sp>
        <p:nvSpPr>
          <p:cNvPr id="90115" name="Rectangle 3"/>
          <p:cNvSpPr>
            <a:spLocks noChangeArrowheads="1"/>
          </p:cNvSpPr>
          <p:nvPr/>
        </p:nvSpPr>
        <p:spPr bwMode="auto">
          <a:xfrm>
            <a:off x="609600" y="609600"/>
            <a:ext cx="8077200" cy="685800"/>
          </a:xfrm>
          <a:prstGeom prst="rect">
            <a:avLst/>
          </a:prstGeom>
          <a:noFill/>
          <a:ln w="9525">
            <a:noFill/>
            <a:miter lim="800000"/>
            <a:headEnd/>
            <a:tailEnd/>
          </a:ln>
        </p:spPr>
        <p:txBody>
          <a:bodyPr/>
          <a:lstStyle/>
          <a:p>
            <a:pPr algn="ctr" eaLnBrk="1" hangingPunct="1"/>
            <a:r>
              <a:rPr lang="en-US" sz="4000" b="1" dirty="0" smtClean="0"/>
              <a:t>Presentation Overview</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609600"/>
            <a:ext cx="8077200" cy="1295400"/>
          </a:xfrm>
        </p:spPr>
        <p:txBody>
          <a:bodyPr>
            <a:noAutofit/>
          </a:bodyPr>
          <a:lstStyle/>
          <a:p>
            <a:pPr algn="ctr" eaLnBrk="1" hangingPunct="1"/>
            <a:r>
              <a:rPr lang="en-US" sz="4000" b="1" dirty="0" smtClean="0"/>
              <a:t>Organizational Culture – </a:t>
            </a:r>
            <a:br>
              <a:rPr lang="en-US" sz="4000" b="1" dirty="0" smtClean="0"/>
            </a:br>
            <a:r>
              <a:rPr lang="en-US" sz="4000" b="1" dirty="0" smtClean="0"/>
              <a:t>in Edgar Schein’s terms …</a:t>
            </a:r>
          </a:p>
        </p:txBody>
      </p:sp>
      <p:sp>
        <p:nvSpPr>
          <p:cNvPr id="10244" name="Rectangle 3"/>
          <p:cNvSpPr>
            <a:spLocks noGrp="1" noChangeArrowheads="1"/>
          </p:cNvSpPr>
          <p:nvPr>
            <p:ph type="body" idx="1"/>
          </p:nvPr>
        </p:nvSpPr>
        <p:spPr>
          <a:xfrm>
            <a:off x="533400" y="2133600"/>
            <a:ext cx="7924800" cy="3124200"/>
          </a:xfrm>
        </p:spPr>
        <p:txBody>
          <a:bodyPr/>
          <a:lstStyle/>
          <a:p>
            <a:pPr>
              <a:lnSpc>
                <a:spcPct val="90000"/>
              </a:lnSpc>
            </a:pPr>
            <a:r>
              <a:rPr lang="en-US" sz="2400" dirty="0" smtClean="0"/>
              <a:t>“A pattern of shared basic assumptions that was learned by a group as it solved its problems of external adaptation and internal integration, </a:t>
            </a:r>
            <a:r>
              <a:rPr lang="en-US" sz="2400" b="1" dirty="0" smtClean="0">
                <a:solidFill>
                  <a:srgbClr val="FF0000"/>
                </a:solidFill>
              </a:rPr>
              <a:t>that has worked well enough to be considered valid and</a:t>
            </a:r>
            <a:r>
              <a:rPr lang="en-US" sz="2400" dirty="0" smtClean="0"/>
              <a:t>, therefore, to </a:t>
            </a:r>
            <a:r>
              <a:rPr lang="en-US" sz="2400" b="1" dirty="0" smtClean="0">
                <a:solidFill>
                  <a:srgbClr val="FF0000"/>
                </a:solidFill>
              </a:rPr>
              <a:t>be taught to new members as the correct way</a:t>
            </a:r>
            <a:r>
              <a:rPr lang="en-US" sz="2400" dirty="0" smtClean="0"/>
              <a:t> you perceive, think, and feel in relation to those problems.” </a:t>
            </a:r>
          </a:p>
          <a:p>
            <a:pPr eaLnBrk="1" hangingPunct="1">
              <a:lnSpc>
                <a:spcPct val="90000"/>
              </a:lnSpc>
            </a:pPr>
            <a:r>
              <a:rPr lang="en-US" sz="2400" dirty="0" smtClean="0"/>
              <a:t>A combination of the </a:t>
            </a:r>
            <a:r>
              <a:rPr lang="en-US" sz="2400" b="1" i="1" dirty="0" smtClean="0"/>
              <a:t>intended</a:t>
            </a:r>
            <a:r>
              <a:rPr lang="en-US" sz="2400" dirty="0" smtClean="0"/>
              <a:t> (the formal organization) and the </a:t>
            </a:r>
            <a:r>
              <a:rPr lang="en-US" sz="2400" b="1" i="1" dirty="0" smtClean="0"/>
              <a:t>unintended</a:t>
            </a:r>
            <a:r>
              <a:rPr lang="en-US" sz="2400" dirty="0" smtClean="0"/>
              <a:t> (the informal organization)</a:t>
            </a:r>
            <a:r>
              <a:rPr lang="en-US" sz="2400" i="1" dirty="0" smtClean="0"/>
              <a:t> </a:t>
            </a:r>
            <a:endParaRPr lang="en-US" sz="2400" dirty="0" smtClean="0"/>
          </a:p>
        </p:txBody>
      </p:sp>
      <p:sp>
        <p:nvSpPr>
          <p:cNvPr id="5" name="Slide Number Placeholder 2"/>
          <p:cNvSpPr txBox="1">
            <a:spLocks/>
          </p:cNvSpPr>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47096DB-313D-4A7C-99F9-43BFC3BE0336}"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chemeClr val="bg1"/>
              </a:solidFill>
              <a:effectLst/>
              <a:uLnTx/>
              <a:uFillTx/>
              <a:latin typeface="Arial" charset="0"/>
              <a:ea typeface="ＭＳ Ｐゴシック" pitchFamily="1" charset="-128"/>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algn="ctr" eaLnBrk="1" hangingPunct="1"/>
            <a:r>
              <a:rPr lang="en-US" sz="4000" b="1" dirty="0" smtClean="0"/>
              <a:t>Subcultures</a:t>
            </a:r>
          </a:p>
        </p:txBody>
      </p:sp>
      <p:sp>
        <p:nvSpPr>
          <p:cNvPr id="12292" name="Rectangle 3"/>
          <p:cNvSpPr>
            <a:spLocks noGrp="1" noChangeArrowheads="1"/>
          </p:cNvSpPr>
          <p:nvPr>
            <p:ph type="body" idx="1"/>
          </p:nvPr>
        </p:nvSpPr>
        <p:spPr/>
        <p:txBody>
          <a:bodyPr/>
          <a:lstStyle/>
          <a:p>
            <a:pPr eaLnBrk="1" hangingPunct="1"/>
            <a:r>
              <a:rPr lang="en-US" sz="2800" dirty="0" smtClean="0"/>
              <a:t>Develop in larger organizations</a:t>
            </a:r>
          </a:p>
          <a:p>
            <a:pPr eaLnBrk="1" hangingPunct="1"/>
            <a:r>
              <a:rPr lang="en-US" sz="2800" dirty="0" smtClean="0"/>
              <a:t>May arise from work-related factors, but also geography or affinity groups</a:t>
            </a:r>
          </a:p>
          <a:p>
            <a:pPr eaLnBrk="1" hangingPunct="1"/>
            <a:r>
              <a:rPr lang="en-US" sz="2800" dirty="0" smtClean="0"/>
              <a:t>May be more powerful than overall organizational culture </a:t>
            </a:r>
          </a:p>
          <a:p>
            <a:pPr eaLnBrk="1" hangingPunct="1"/>
            <a:r>
              <a:rPr lang="en-US" sz="2800" dirty="0" smtClean="0"/>
              <a:t>May be inconsistent with some aspects of overall culture</a:t>
            </a:r>
          </a:p>
          <a:p>
            <a:pPr eaLnBrk="1" hangingPunct="1"/>
            <a:endParaRPr lang="en-US" dirty="0" smtClean="0"/>
          </a:p>
        </p:txBody>
      </p:sp>
      <p:sp>
        <p:nvSpPr>
          <p:cNvPr id="5" name="Slide Number Placeholder 2"/>
          <p:cNvSpPr txBox="1">
            <a:spLocks/>
          </p:cNvSpPr>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47096DB-313D-4A7C-99F9-43BFC3BE0336}"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a:ln>
                <a:noFill/>
              </a:ln>
              <a:solidFill>
                <a:schemeClr val="bg1"/>
              </a:solidFill>
              <a:effectLst/>
              <a:uLnTx/>
              <a:uFillTx/>
              <a:latin typeface="Arial" charset="0"/>
              <a:ea typeface="ＭＳ Ｐゴシック" pitchFamily="1" charset="-128"/>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696200" cy="2133600"/>
          </a:xfrm>
        </p:spPr>
        <p:txBody>
          <a:bodyPr>
            <a:normAutofit/>
          </a:bodyPr>
          <a:lstStyle/>
          <a:p>
            <a:r>
              <a:rPr lang="en-US" dirty="0" smtClean="0"/>
              <a:t>Optional slides – case study examples</a:t>
            </a:r>
            <a:endParaRPr lang="en-US" dirty="0"/>
          </a:p>
        </p:txBody>
      </p:sp>
      <p:sp>
        <p:nvSpPr>
          <p:cNvPr id="4" name="Slide Number Placeholder 3"/>
          <p:cNvSpPr>
            <a:spLocks noGrp="1"/>
          </p:cNvSpPr>
          <p:nvPr>
            <p:ph type="sldNum" sz="quarter" idx="10"/>
          </p:nvPr>
        </p:nvSpPr>
        <p:spPr/>
        <p:txBody>
          <a:bodyPr/>
          <a:lstStyle/>
          <a:p>
            <a:fld id="{7FF689AA-93F4-4CD7-9706-B7648D76F2D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23</a:t>
            </a:fld>
            <a:endParaRPr lang="en-US"/>
          </a:p>
        </p:txBody>
      </p:sp>
      <p:sp>
        <p:nvSpPr>
          <p:cNvPr id="90114" name="Rectangle 2"/>
          <p:cNvSpPr>
            <a:spLocks noGrp="1" noChangeArrowheads="1"/>
          </p:cNvSpPr>
          <p:nvPr>
            <p:ph/>
          </p:nvPr>
        </p:nvSpPr>
        <p:spPr>
          <a:xfrm>
            <a:off x="533400" y="2209800"/>
            <a:ext cx="8382000" cy="4114800"/>
          </a:xfrm>
        </p:spPr>
        <p:txBody>
          <a:bodyPr/>
          <a:lstStyle/>
          <a:p>
            <a:pPr eaLnBrk="1" hangingPunct="1">
              <a:buNone/>
            </a:pPr>
            <a:r>
              <a:rPr lang="en-US" sz="2800" dirty="0" smtClean="0"/>
              <a:t>“Broken safety culture” at NASA</a:t>
            </a:r>
          </a:p>
          <a:p>
            <a:pPr lvl="1" eaLnBrk="1" hangingPunct="1">
              <a:buFont typeface="Arial" pitchFamily="34" charset="0"/>
              <a:buChar char="•"/>
            </a:pPr>
            <a:r>
              <a:rPr lang="en-US" dirty="0" smtClean="0"/>
              <a:t>Ineffective communication</a:t>
            </a:r>
          </a:p>
          <a:p>
            <a:pPr lvl="1" eaLnBrk="1" hangingPunct="1">
              <a:buFont typeface="Arial" pitchFamily="34" charset="0"/>
              <a:buChar char="•"/>
            </a:pPr>
            <a:r>
              <a:rPr lang="en-US" dirty="0" smtClean="0"/>
              <a:t>Inadequate concern over deviations from expected performance</a:t>
            </a:r>
          </a:p>
          <a:p>
            <a:pPr lvl="1" eaLnBrk="1" hangingPunct="1">
              <a:buFont typeface="Arial" pitchFamily="34" charset="0"/>
              <a:buChar char="•"/>
            </a:pPr>
            <a:r>
              <a:rPr lang="en-US" dirty="0" smtClean="0"/>
              <a:t>Silent safety program</a:t>
            </a:r>
          </a:p>
          <a:p>
            <a:pPr lvl="1" eaLnBrk="1" hangingPunct="1">
              <a:buFont typeface="Arial" pitchFamily="34" charset="0"/>
              <a:buChar char="•"/>
            </a:pPr>
            <a:r>
              <a:rPr lang="en-US" dirty="0" smtClean="0"/>
              <a:t>Schedule pressure </a:t>
            </a:r>
          </a:p>
        </p:txBody>
      </p:sp>
      <p:sp>
        <p:nvSpPr>
          <p:cNvPr id="90115" name="Rectangle 3"/>
          <p:cNvSpPr>
            <a:spLocks noChangeArrowheads="1"/>
          </p:cNvSpPr>
          <p:nvPr/>
        </p:nvSpPr>
        <p:spPr bwMode="auto">
          <a:xfrm>
            <a:off x="533400" y="1066800"/>
            <a:ext cx="8077200" cy="838200"/>
          </a:xfrm>
          <a:prstGeom prst="rect">
            <a:avLst/>
          </a:prstGeom>
          <a:noFill/>
          <a:ln w="9525">
            <a:noFill/>
            <a:miter lim="800000"/>
            <a:headEnd/>
            <a:tailEnd/>
          </a:ln>
        </p:spPr>
        <p:txBody>
          <a:bodyPr/>
          <a:lstStyle/>
          <a:p>
            <a:pPr algn="ctr" eaLnBrk="1" hangingPunct="1"/>
            <a:r>
              <a:rPr lang="en-US" sz="4000" b="1" dirty="0" smtClean="0">
                <a:latin typeface="+mj-lt"/>
                <a:cs typeface="Arial" pitchFamily="34" charset="0"/>
              </a:rPr>
              <a:t>NASA’s Space Shuttle Columbia</a:t>
            </a:r>
            <a:endParaRPr lang="en-US" sz="40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24</a:t>
            </a:fld>
            <a:endParaRPr lang="en-US"/>
          </a:p>
        </p:txBody>
      </p:sp>
      <p:sp>
        <p:nvSpPr>
          <p:cNvPr id="96258" name="Rectangle 2"/>
          <p:cNvSpPr>
            <a:spLocks noGrp="1" noChangeArrowheads="1"/>
          </p:cNvSpPr>
          <p:nvPr>
            <p:ph/>
          </p:nvPr>
        </p:nvSpPr>
        <p:spPr>
          <a:xfrm>
            <a:off x="304800" y="2667000"/>
            <a:ext cx="8610600" cy="3810000"/>
          </a:xfrm>
        </p:spPr>
        <p:txBody>
          <a:bodyPr>
            <a:normAutofit/>
          </a:bodyPr>
          <a:lstStyle/>
          <a:p>
            <a:r>
              <a:rPr lang="en-US" sz="2600" dirty="0" smtClean="0">
                <a:latin typeface="Arial" pitchFamily="34" charset="0"/>
                <a:cs typeface="Arial" pitchFamily="34" charset="0"/>
              </a:rPr>
              <a:t>Existing government reports suggest that Performance Coal Company/Massey “promoted and enforced a workplace culture that valued production over safety including practices calculated to allow it to conduct mining operations in violation of the law.”</a:t>
            </a:r>
          </a:p>
          <a:p>
            <a:r>
              <a:rPr lang="en-US" sz="2600" dirty="0" smtClean="0">
                <a:latin typeface="Arial" pitchFamily="34" charset="0"/>
                <a:cs typeface="Arial" pitchFamily="34" charset="0"/>
              </a:rPr>
              <a:t>“While violations of particular safety standards led to the conditions that caused the explosion, the unlawful policies and practices implemented by employer were the root cause of this tragedy.”</a:t>
            </a:r>
          </a:p>
          <a:p>
            <a:pPr marL="342900" lvl="1" indent="-342900" eaLnBrk="1" hangingPunct="1">
              <a:buNone/>
            </a:pPr>
            <a:endParaRPr lang="en-US" sz="3200" i="1" dirty="0" smtClean="0">
              <a:solidFill>
                <a:srgbClr val="FFCB63"/>
              </a:solidFill>
              <a:latin typeface="Arial" pitchFamily="34" charset="0"/>
              <a:cs typeface="Arial" pitchFamily="34" charset="0"/>
            </a:endParaRPr>
          </a:p>
        </p:txBody>
      </p:sp>
      <p:sp>
        <p:nvSpPr>
          <p:cNvPr id="96259" name="Rectangle 3"/>
          <p:cNvSpPr>
            <a:spLocks noChangeArrowheads="1"/>
          </p:cNvSpPr>
          <p:nvPr/>
        </p:nvSpPr>
        <p:spPr bwMode="auto">
          <a:xfrm>
            <a:off x="533400" y="609600"/>
            <a:ext cx="6172200" cy="1905000"/>
          </a:xfrm>
          <a:prstGeom prst="rect">
            <a:avLst/>
          </a:prstGeom>
          <a:noFill/>
          <a:ln w="9525">
            <a:noFill/>
            <a:miter lim="800000"/>
            <a:headEnd/>
            <a:tailEnd/>
          </a:ln>
        </p:spPr>
        <p:txBody>
          <a:bodyPr/>
          <a:lstStyle/>
          <a:p>
            <a:pPr algn="r" eaLnBrk="1" hangingPunct="1"/>
            <a:r>
              <a:rPr lang="en-US" sz="4000" dirty="0" smtClean="0">
                <a:solidFill>
                  <a:srgbClr val="FFC566"/>
                </a:solidFill>
                <a:latin typeface="Arial" pitchFamily="34" charset="0"/>
                <a:cs typeface="Arial" pitchFamily="34" charset="0"/>
              </a:rPr>
              <a:t>		</a:t>
            </a:r>
            <a:r>
              <a:rPr lang="en-US" sz="4000" b="1" dirty="0" smtClean="0">
                <a:solidFill>
                  <a:srgbClr val="FFC566"/>
                </a:solidFill>
                <a:latin typeface="Arial" pitchFamily="34" charset="0"/>
                <a:cs typeface="Arial" pitchFamily="34" charset="0"/>
              </a:rPr>
              <a:t>	</a:t>
            </a:r>
            <a:r>
              <a:rPr lang="en-US" sz="4000" b="1" dirty="0" smtClean="0">
                <a:latin typeface="+mj-lt"/>
                <a:cs typeface="Arial" pitchFamily="34" charset="0"/>
              </a:rPr>
              <a:t>Case Study:</a:t>
            </a:r>
          </a:p>
          <a:p>
            <a:pPr algn="r" eaLnBrk="1" hangingPunct="1"/>
            <a:r>
              <a:rPr lang="en-US" sz="4000" b="1" dirty="0" smtClean="0">
                <a:latin typeface="+mj-lt"/>
                <a:cs typeface="Arial" pitchFamily="34" charset="0"/>
              </a:rPr>
              <a:t>April 2010 Upper Big Branch Mine Explosion</a:t>
            </a:r>
            <a:endParaRPr lang="en-US" sz="4000" b="1" dirty="0">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7078646" y="1"/>
            <a:ext cx="2065354"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25</a:t>
            </a:fld>
            <a:endParaRPr lang="en-US"/>
          </a:p>
        </p:txBody>
      </p:sp>
      <p:sp>
        <p:nvSpPr>
          <p:cNvPr id="96258" name="Rectangle 2"/>
          <p:cNvSpPr>
            <a:spLocks noGrp="1" noChangeArrowheads="1"/>
          </p:cNvSpPr>
          <p:nvPr>
            <p:ph/>
          </p:nvPr>
        </p:nvSpPr>
        <p:spPr>
          <a:xfrm>
            <a:off x="304800" y="1981200"/>
            <a:ext cx="8610600" cy="4038600"/>
          </a:xfrm>
        </p:spPr>
        <p:txBody>
          <a:bodyPr>
            <a:normAutofit/>
          </a:bodyPr>
          <a:lstStyle/>
          <a:p>
            <a:pPr marL="514350" lvl="1">
              <a:buFont typeface="Arial" pitchFamily="34" charset="0"/>
              <a:buChar char="•"/>
            </a:pPr>
            <a:r>
              <a:rPr lang="en-US" sz="2600" dirty="0" smtClean="0">
                <a:latin typeface="Arial" pitchFamily="34" charset="0"/>
                <a:cs typeface="Arial" pitchFamily="34" charset="0"/>
              </a:rPr>
              <a:t>Senior Management dictates the tone for the balance between safety and corporate performance</a:t>
            </a:r>
          </a:p>
          <a:p>
            <a:pPr marL="514350" lvl="1">
              <a:buNone/>
            </a:pPr>
            <a:r>
              <a:rPr lang="en-US" sz="2600" dirty="0" smtClean="0">
                <a:latin typeface="Arial" pitchFamily="34" charset="0"/>
                <a:cs typeface="Arial" pitchFamily="34" charset="0"/>
              </a:rPr>
              <a:t> </a:t>
            </a:r>
          </a:p>
          <a:p>
            <a:pPr marL="514350" lvl="1">
              <a:buFont typeface="Arial" pitchFamily="34" charset="0"/>
              <a:buChar char="•"/>
            </a:pPr>
            <a:r>
              <a:rPr lang="en-US" sz="2600" dirty="0" smtClean="0">
                <a:latin typeface="Arial" pitchFamily="34" charset="0"/>
                <a:cs typeface="Arial" pitchFamily="34" charset="0"/>
              </a:rPr>
              <a:t>No single event led to this catastrophe -- it resulted from a series of events that were precipitated by a weak safety culture which included the absence of a safety conscious work environment</a:t>
            </a:r>
          </a:p>
          <a:p>
            <a:pPr marL="342900" lvl="1" indent="-342900" eaLnBrk="1" hangingPunct="1">
              <a:buNone/>
            </a:pPr>
            <a:endParaRPr lang="en-US" sz="3200" i="1" dirty="0" smtClean="0">
              <a:latin typeface="Arial" pitchFamily="34" charset="0"/>
              <a:cs typeface="Arial" pitchFamily="34" charset="0"/>
            </a:endParaRPr>
          </a:p>
        </p:txBody>
      </p:sp>
      <p:sp>
        <p:nvSpPr>
          <p:cNvPr id="96259" name="Rectangle 3"/>
          <p:cNvSpPr>
            <a:spLocks noChangeArrowheads="1"/>
          </p:cNvSpPr>
          <p:nvPr/>
        </p:nvSpPr>
        <p:spPr bwMode="auto">
          <a:xfrm>
            <a:off x="533400" y="457200"/>
            <a:ext cx="8305800" cy="685800"/>
          </a:xfrm>
          <a:prstGeom prst="rect">
            <a:avLst/>
          </a:prstGeom>
          <a:noFill/>
          <a:ln w="9525">
            <a:noFill/>
            <a:miter lim="800000"/>
            <a:headEnd/>
            <a:tailEnd/>
          </a:ln>
        </p:spPr>
        <p:txBody>
          <a:bodyPr/>
          <a:lstStyle/>
          <a:p>
            <a:pPr algn="ctr" eaLnBrk="1" hangingPunct="1"/>
            <a:r>
              <a:rPr lang="en-US" sz="4000" b="1" dirty="0" smtClean="0">
                <a:latin typeface="+mj-lt"/>
                <a:cs typeface="Arial" pitchFamily="34" charset="0"/>
              </a:rPr>
              <a:t>“Lessons Learned” from </a:t>
            </a:r>
          </a:p>
          <a:p>
            <a:pPr algn="ctr" eaLnBrk="1" hangingPunct="1"/>
            <a:r>
              <a:rPr lang="en-US" sz="4000" b="1" dirty="0" smtClean="0">
                <a:latin typeface="+mj-lt"/>
                <a:cs typeface="Arial" pitchFamily="34" charset="0"/>
              </a:rPr>
              <a:t>Upper Big Branch Mine Explosion</a:t>
            </a:r>
            <a:endParaRPr lang="en-US" sz="4000" b="1"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26</a:t>
            </a:fld>
            <a:endParaRPr lang="en-US"/>
          </a:p>
        </p:txBody>
      </p:sp>
      <p:sp>
        <p:nvSpPr>
          <p:cNvPr id="96258" name="Rectangle 2"/>
          <p:cNvSpPr>
            <a:spLocks noGrp="1" noChangeArrowheads="1"/>
          </p:cNvSpPr>
          <p:nvPr>
            <p:ph/>
          </p:nvPr>
        </p:nvSpPr>
        <p:spPr>
          <a:xfrm>
            <a:off x="304800" y="2667000"/>
            <a:ext cx="8610600" cy="3810000"/>
          </a:xfrm>
        </p:spPr>
        <p:txBody>
          <a:bodyPr>
            <a:normAutofit lnSpcReduction="10000"/>
          </a:bodyPr>
          <a:lstStyle/>
          <a:p>
            <a:r>
              <a:rPr lang="en-US" sz="2800" dirty="0" smtClean="0"/>
              <a:t>Washington Metropolitan Area Transit Authority (WMATA) failed to replace or retrofit 1000-series railcars, which were shown in a 2004 accident to exhibit poor crashworthiness</a:t>
            </a:r>
          </a:p>
          <a:p>
            <a:r>
              <a:rPr lang="en-US" sz="2800" dirty="0" smtClean="0"/>
              <a:t>WMATA failed to institutionalize and employ across the system an enhanced track circuit verification test procedure that was developed following a near collision in 2005</a:t>
            </a:r>
          </a:p>
          <a:p>
            <a:r>
              <a:rPr lang="en-US" sz="2800" dirty="0" smtClean="0">
                <a:cs typeface="Arial" pitchFamily="34" charset="0"/>
              </a:rPr>
              <a:t>Lack of safety culture – contributing cause</a:t>
            </a:r>
          </a:p>
          <a:p>
            <a:pPr marL="342900" lvl="1" indent="-342900" eaLnBrk="1" hangingPunct="1">
              <a:buNone/>
            </a:pPr>
            <a:endParaRPr lang="en-US" sz="3200" i="1" dirty="0" smtClean="0">
              <a:solidFill>
                <a:srgbClr val="FFCB63"/>
              </a:solidFill>
              <a:latin typeface="Arial" pitchFamily="34" charset="0"/>
              <a:cs typeface="Arial" pitchFamily="34" charset="0"/>
            </a:endParaRPr>
          </a:p>
        </p:txBody>
      </p:sp>
      <p:sp>
        <p:nvSpPr>
          <p:cNvPr id="96259" name="Rectangle 3"/>
          <p:cNvSpPr>
            <a:spLocks noChangeArrowheads="1"/>
          </p:cNvSpPr>
          <p:nvPr/>
        </p:nvSpPr>
        <p:spPr bwMode="auto">
          <a:xfrm>
            <a:off x="0" y="457200"/>
            <a:ext cx="5715000" cy="1905000"/>
          </a:xfrm>
          <a:prstGeom prst="rect">
            <a:avLst/>
          </a:prstGeom>
          <a:noFill/>
          <a:ln w="9525">
            <a:noFill/>
            <a:miter lim="800000"/>
            <a:headEnd/>
            <a:tailEnd/>
          </a:ln>
        </p:spPr>
        <p:txBody>
          <a:bodyPr/>
          <a:lstStyle/>
          <a:p>
            <a:pPr algn="r" eaLnBrk="1" hangingPunct="1"/>
            <a:r>
              <a:rPr lang="en-US" sz="4000" dirty="0" smtClean="0">
                <a:latin typeface="Arial" pitchFamily="34" charset="0"/>
                <a:cs typeface="Arial" pitchFamily="34" charset="0"/>
              </a:rPr>
              <a:t>		</a:t>
            </a:r>
            <a:r>
              <a:rPr lang="en-US" sz="3600" b="1" dirty="0" smtClean="0">
                <a:latin typeface="+mj-lt"/>
                <a:cs typeface="Arial" pitchFamily="34" charset="0"/>
              </a:rPr>
              <a:t>Case Study:</a:t>
            </a:r>
          </a:p>
          <a:p>
            <a:pPr algn="r" eaLnBrk="1" hangingPunct="1"/>
            <a:r>
              <a:rPr lang="en-US" sz="3600" b="1" dirty="0" smtClean="0">
                <a:latin typeface="+mj-lt"/>
                <a:cs typeface="Arial" pitchFamily="34" charset="0"/>
              </a:rPr>
              <a:t>June 2009 Washington DC</a:t>
            </a:r>
          </a:p>
          <a:p>
            <a:pPr algn="r" eaLnBrk="1" hangingPunct="1"/>
            <a:r>
              <a:rPr lang="en-US" sz="3600" b="1" dirty="0" smtClean="0">
                <a:latin typeface="+mj-lt"/>
                <a:cs typeface="Arial" pitchFamily="34" charset="0"/>
              </a:rPr>
              <a:t>METRO collision</a:t>
            </a:r>
            <a:endParaRPr lang="en-US" sz="3600" b="1" dirty="0">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5981700" y="0"/>
            <a:ext cx="3162300" cy="2361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5E04DB2-0FCD-49D3-930B-99DE53DCF14B}" type="slidenum">
              <a:rPr lang="en-US"/>
              <a:pPr/>
              <a:t>27</a:t>
            </a:fld>
            <a:endParaRPr lang="en-US"/>
          </a:p>
        </p:txBody>
      </p:sp>
      <p:sp>
        <p:nvSpPr>
          <p:cNvPr id="96258" name="Rectangle 2"/>
          <p:cNvSpPr>
            <a:spLocks noGrp="1" noChangeArrowheads="1"/>
          </p:cNvSpPr>
          <p:nvPr>
            <p:ph/>
          </p:nvPr>
        </p:nvSpPr>
        <p:spPr>
          <a:xfrm>
            <a:off x="304800" y="2514600"/>
            <a:ext cx="8839200" cy="3962400"/>
          </a:xfrm>
        </p:spPr>
        <p:txBody>
          <a:bodyPr>
            <a:normAutofit lnSpcReduction="10000"/>
          </a:bodyPr>
          <a:lstStyle/>
          <a:p>
            <a:pPr marL="0" indent="0"/>
            <a:r>
              <a:rPr lang="en-US" sz="2600" dirty="0" smtClean="0"/>
              <a:t>Lose of both engines due to bird strike</a:t>
            </a:r>
          </a:p>
          <a:p>
            <a:pPr marL="0" indent="0"/>
            <a:r>
              <a:rPr lang="en-US" sz="2600" dirty="0" smtClean="0"/>
              <a:t>Captain landed plane on Hudson River – all 155 passengers and crew evacuated safely</a:t>
            </a:r>
          </a:p>
          <a:p>
            <a:pPr marL="0" indent="0"/>
            <a:r>
              <a:rPr lang="en-US" sz="2600" dirty="0" smtClean="0"/>
              <a:t>Incident reinforces the importance of promoting a positive safety culture </a:t>
            </a:r>
          </a:p>
          <a:p>
            <a:pPr marL="400050" lvl="1" indent="0"/>
            <a:r>
              <a:rPr lang="en-US" sz="2600" dirty="0" smtClean="0"/>
              <a:t>Strong safety culture traits aided the crew in protecting the safety of the passengers</a:t>
            </a:r>
          </a:p>
          <a:p>
            <a:pPr marL="400050" lvl="1" indent="0"/>
            <a:r>
              <a:rPr lang="en-US" sz="2600" dirty="0" smtClean="0"/>
              <a:t>Contribution to </a:t>
            </a:r>
            <a:r>
              <a:rPr lang="en-US" sz="2600" dirty="0" smtClean="0"/>
              <a:t>successful outcome </a:t>
            </a:r>
            <a:r>
              <a:rPr lang="en-US" sz="2600" dirty="0" smtClean="0"/>
              <a:t>included leadership, training, and planning and preparation</a:t>
            </a:r>
          </a:p>
          <a:p>
            <a:pPr marL="400050" lvl="1" indent="0"/>
            <a:endParaRPr lang="en-US" sz="2800" i="1" dirty="0" smtClean="0">
              <a:latin typeface="Arial" pitchFamily="34" charset="0"/>
              <a:cs typeface="Arial" pitchFamily="34" charset="0"/>
            </a:endParaRPr>
          </a:p>
        </p:txBody>
      </p:sp>
      <p:sp>
        <p:nvSpPr>
          <p:cNvPr id="96259" name="Rectangle 3"/>
          <p:cNvSpPr>
            <a:spLocks noChangeArrowheads="1"/>
          </p:cNvSpPr>
          <p:nvPr/>
        </p:nvSpPr>
        <p:spPr bwMode="auto">
          <a:xfrm>
            <a:off x="0" y="457200"/>
            <a:ext cx="6324600" cy="1905000"/>
          </a:xfrm>
          <a:prstGeom prst="rect">
            <a:avLst/>
          </a:prstGeom>
          <a:noFill/>
          <a:ln w="9525">
            <a:noFill/>
            <a:miter lim="800000"/>
            <a:headEnd/>
            <a:tailEnd/>
          </a:ln>
        </p:spPr>
        <p:txBody>
          <a:bodyPr/>
          <a:lstStyle/>
          <a:p>
            <a:pPr algn="r" eaLnBrk="1" hangingPunct="1"/>
            <a:r>
              <a:rPr lang="en-US" sz="4000" dirty="0" smtClean="0">
                <a:latin typeface="Arial" pitchFamily="34" charset="0"/>
                <a:cs typeface="Arial" pitchFamily="34" charset="0"/>
              </a:rPr>
              <a:t>		</a:t>
            </a:r>
            <a:r>
              <a:rPr lang="en-US" sz="3600" b="1" dirty="0" smtClean="0">
                <a:latin typeface="+mj-lt"/>
                <a:cs typeface="Arial" pitchFamily="34" charset="0"/>
              </a:rPr>
              <a:t>Case Study:</a:t>
            </a:r>
          </a:p>
          <a:p>
            <a:pPr algn="r" eaLnBrk="1" hangingPunct="1"/>
            <a:r>
              <a:rPr lang="en-US" sz="3600" b="1" dirty="0" smtClean="0">
                <a:latin typeface="+mj-lt"/>
                <a:cs typeface="Arial" pitchFamily="34" charset="0"/>
              </a:rPr>
              <a:t>Jan 2009 US Airways – </a:t>
            </a:r>
          </a:p>
          <a:p>
            <a:pPr algn="r" eaLnBrk="1" hangingPunct="1"/>
            <a:r>
              <a:rPr lang="en-US" sz="3600" b="1" dirty="0" smtClean="0">
                <a:latin typeface="+mj-lt"/>
                <a:cs typeface="Arial" pitchFamily="34" charset="0"/>
              </a:rPr>
              <a:t>Forced Landing on Hudson River</a:t>
            </a:r>
            <a:endParaRPr lang="en-US" sz="3600" b="1" dirty="0">
              <a:latin typeface="+mj-lt"/>
            </a:endParaRPr>
          </a:p>
        </p:txBody>
      </p:sp>
      <p:pic>
        <p:nvPicPr>
          <p:cNvPr id="6146" name="Picture 2"/>
          <p:cNvPicPr>
            <a:picLocks noChangeAspect="1" noChangeArrowheads="1"/>
          </p:cNvPicPr>
          <p:nvPr/>
        </p:nvPicPr>
        <p:blipFill>
          <a:blip r:embed="rId3" cstate="print"/>
          <a:srcRect/>
          <a:stretch>
            <a:fillRect/>
          </a:stretch>
        </p:blipFill>
        <p:spPr bwMode="auto">
          <a:xfrm>
            <a:off x="6246470" y="0"/>
            <a:ext cx="289753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3</a:t>
            </a:fld>
            <a:endParaRPr lang="en-US"/>
          </a:p>
        </p:txBody>
      </p:sp>
      <p:sp>
        <p:nvSpPr>
          <p:cNvPr id="90114" name="Rectangle 2"/>
          <p:cNvSpPr>
            <a:spLocks noGrp="1" noChangeArrowheads="1"/>
          </p:cNvSpPr>
          <p:nvPr>
            <p:ph/>
          </p:nvPr>
        </p:nvSpPr>
        <p:spPr>
          <a:xfrm>
            <a:off x="533400" y="1828800"/>
            <a:ext cx="8382000" cy="4419600"/>
          </a:xfrm>
        </p:spPr>
        <p:txBody>
          <a:bodyPr/>
          <a:lstStyle/>
          <a:p>
            <a:pPr>
              <a:lnSpc>
                <a:spcPct val="90000"/>
              </a:lnSpc>
              <a:spcAft>
                <a:spcPts val="1800"/>
              </a:spcAft>
            </a:pPr>
            <a:r>
              <a:rPr lang="en-US" sz="2800" dirty="0" smtClean="0"/>
              <a:t>Safety culture is the extent to which safety is emphasized, both formally and informally, by an organization and its members</a:t>
            </a:r>
          </a:p>
          <a:p>
            <a:pPr eaLnBrk="1" hangingPunct="1">
              <a:lnSpc>
                <a:spcPct val="90000"/>
              </a:lnSpc>
              <a:spcAft>
                <a:spcPts val="1800"/>
              </a:spcAft>
            </a:pPr>
            <a:r>
              <a:rPr lang="en-US" sz="2800" dirty="0" smtClean="0"/>
              <a:t>Safety culture is not separate or distinct from organizational culture  </a:t>
            </a:r>
          </a:p>
          <a:p>
            <a:pPr eaLnBrk="1" hangingPunct="1">
              <a:lnSpc>
                <a:spcPct val="90000"/>
              </a:lnSpc>
              <a:spcAft>
                <a:spcPts val="1800"/>
              </a:spcAft>
            </a:pPr>
            <a:r>
              <a:rPr lang="en-US" sz="2800" dirty="0" smtClean="0"/>
              <a:t>Rather, “safety” is a goal that may sometimes compete with an organization’s primary mission </a:t>
            </a:r>
          </a:p>
        </p:txBody>
      </p:sp>
      <p:sp>
        <p:nvSpPr>
          <p:cNvPr id="90115" name="Rectangle 3"/>
          <p:cNvSpPr>
            <a:spLocks noChangeArrowheads="1"/>
          </p:cNvSpPr>
          <p:nvPr/>
        </p:nvSpPr>
        <p:spPr bwMode="auto">
          <a:xfrm>
            <a:off x="533400" y="609600"/>
            <a:ext cx="8077200" cy="838200"/>
          </a:xfrm>
          <a:prstGeom prst="rect">
            <a:avLst/>
          </a:prstGeom>
          <a:noFill/>
          <a:ln w="9525">
            <a:noFill/>
            <a:miter lim="800000"/>
            <a:headEnd/>
            <a:tailEnd/>
          </a:ln>
        </p:spPr>
        <p:txBody>
          <a:bodyPr/>
          <a:lstStyle/>
          <a:p>
            <a:pPr algn="ctr" eaLnBrk="1" hangingPunct="1"/>
            <a:r>
              <a:rPr lang="en-US" sz="4000" b="1" dirty="0" smtClean="0">
                <a:latin typeface="+mj-lt"/>
                <a:cs typeface="Arial" pitchFamily="34" charset="0"/>
              </a:rPr>
              <a:t>What is Safety Culture?</a:t>
            </a:r>
            <a:endParaRPr lang="en-US" sz="4000" b="1"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81000" y="533400"/>
            <a:ext cx="8229600" cy="1143000"/>
          </a:xfrm>
        </p:spPr>
        <p:txBody>
          <a:bodyPr/>
          <a:lstStyle/>
          <a:p>
            <a:pPr algn="ctr" eaLnBrk="1" hangingPunct="1"/>
            <a:r>
              <a:rPr lang="en-US" sz="4000" b="1" dirty="0" smtClean="0"/>
              <a:t>Culture Resolves Goal Conflicts</a:t>
            </a:r>
          </a:p>
        </p:txBody>
      </p:sp>
      <p:sp>
        <p:nvSpPr>
          <p:cNvPr id="13316" name="Rectangle 3"/>
          <p:cNvSpPr>
            <a:spLocks noGrp="1" noChangeArrowheads="1"/>
          </p:cNvSpPr>
          <p:nvPr>
            <p:ph type="body" idx="1"/>
          </p:nvPr>
        </p:nvSpPr>
        <p:spPr>
          <a:xfrm>
            <a:off x="381000" y="1905000"/>
            <a:ext cx="8229600" cy="3886200"/>
          </a:xfrm>
        </p:spPr>
        <p:txBody>
          <a:bodyPr/>
          <a:lstStyle/>
          <a:p>
            <a:pPr eaLnBrk="1" hangingPunct="1">
              <a:lnSpc>
                <a:spcPct val="80000"/>
              </a:lnSpc>
            </a:pPr>
            <a:r>
              <a:rPr lang="en-US" sz="2400" dirty="0" smtClean="0"/>
              <a:t>Every organization must resolve conflicts between sometimes competing goals, e.g., </a:t>
            </a:r>
            <a:r>
              <a:rPr lang="en-US" sz="2400" i="1" dirty="0" smtClean="0"/>
              <a:t>cost vs. schedule </a:t>
            </a:r>
            <a:r>
              <a:rPr lang="en-US" sz="2400" dirty="0" smtClean="0"/>
              <a:t>and</a:t>
            </a:r>
            <a:r>
              <a:rPr lang="en-US" sz="2400" i="1" dirty="0" smtClean="0"/>
              <a:t> safety vs. quality </a:t>
            </a:r>
          </a:p>
          <a:p>
            <a:pPr eaLnBrk="1" hangingPunct="1">
              <a:lnSpc>
                <a:spcPct val="80000"/>
              </a:lnSpc>
              <a:buFontTx/>
              <a:buNone/>
            </a:pPr>
            <a:endParaRPr lang="en-US" sz="2400" dirty="0" smtClean="0"/>
          </a:p>
          <a:p>
            <a:pPr eaLnBrk="1" hangingPunct="1">
              <a:lnSpc>
                <a:spcPct val="80000"/>
              </a:lnSpc>
            </a:pPr>
            <a:r>
              <a:rPr lang="en-US" sz="2400" dirty="0" smtClean="0"/>
              <a:t>The organization’s members (groups and individuals) face daily goal conflicts in performing their jobs </a:t>
            </a:r>
          </a:p>
          <a:p>
            <a:pPr lvl="1" eaLnBrk="1" hangingPunct="1">
              <a:lnSpc>
                <a:spcPct val="80000"/>
              </a:lnSpc>
              <a:buFont typeface="Wingdings" pitchFamily="2" charset="2"/>
              <a:buChar char="Ø"/>
            </a:pPr>
            <a:r>
              <a:rPr lang="en-US" sz="2400" dirty="0" smtClean="0"/>
              <a:t>Make local choices among competing goals</a:t>
            </a:r>
          </a:p>
          <a:p>
            <a:pPr lvl="1" eaLnBrk="1" hangingPunct="1">
              <a:lnSpc>
                <a:spcPct val="80000"/>
              </a:lnSpc>
              <a:buFont typeface="Wingdings" pitchFamily="2" charset="2"/>
              <a:buChar char="Ø"/>
            </a:pPr>
            <a:r>
              <a:rPr lang="en-US" sz="2400" dirty="0" smtClean="0"/>
              <a:t>Take actions that demonstrate goal-conflict resolution</a:t>
            </a:r>
          </a:p>
          <a:p>
            <a:pPr lvl="1" eaLnBrk="1" hangingPunct="1">
              <a:lnSpc>
                <a:spcPct val="80000"/>
              </a:lnSpc>
              <a:buFontTx/>
              <a:buNone/>
            </a:pPr>
            <a:endParaRPr lang="en-US" sz="2400" dirty="0" smtClean="0"/>
          </a:p>
          <a:p>
            <a:pPr eaLnBrk="1" hangingPunct="1">
              <a:lnSpc>
                <a:spcPct val="80000"/>
              </a:lnSpc>
            </a:pPr>
            <a:r>
              <a:rPr lang="en-US" sz="2400" dirty="0" smtClean="0"/>
              <a:t>The organization’s culture includes guidance for resolving conflicts between goals</a:t>
            </a:r>
            <a:endParaRPr lang="en-US" sz="2800" dirty="0" smtClean="0"/>
          </a:p>
          <a:p>
            <a:pPr eaLnBrk="1" hangingPunct="1">
              <a:lnSpc>
                <a:spcPct val="80000"/>
              </a:lnSpc>
            </a:pPr>
            <a:endParaRPr lang="en-US" sz="2800" dirty="0" smtClean="0"/>
          </a:p>
        </p:txBody>
      </p:sp>
      <p:sp>
        <p:nvSpPr>
          <p:cNvPr id="5" name="Slide Number Placeholder 2"/>
          <p:cNvSpPr txBox="1">
            <a:spLocks/>
          </p:cNvSpPr>
          <p:nvPr/>
        </p:nvSpPr>
        <p:spPr bwMode="auto">
          <a:xfrm>
            <a:off x="8251825" y="6477000"/>
            <a:ext cx="6477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47096DB-313D-4A7C-99F9-43BFC3BE0336}" type="slidenum">
              <a:rPr kumimoji="0" lang="en-US" sz="1400" b="0" i="0" u="none" strike="noStrike" kern="1200" cap="none" spc="0" normalizeH="0" baseline="0" noProof="0" smtClean="0">
                <a:ln>
                  <a:noFill/>
                </a:ln>
                <a:solidFill>
                  <a:schemeClr val="bg1"/>
                </a:solidFill>
                <a:effectLst/>
                <a:uLnTx/>
                <a:uFillTx/>
                <a:latin typeface="Arial" charset="0"/>
                <a:ea typeface="ＭＳ Ｐゴシック"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chemeClr val="bg1"/>
              </a:solidFill>
              <a:effectLst/>
              <a:uLnTx/>
              <a:uFillTx/>
              <a:latin typeface="Arial" charset="0"/>
              <a:ea typeface="ＭＳ Ｐゴシック" pitchFamily="1"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5</a:t>
            </a:fld>
            <a:endParaRPr lang="en-US"/>
          </a:p>
        </p:txBody>
      </p:sp>
      <p:sp>
        <p:nvSpPr>
          <p:cNvPr id="90114" name="Rectangle 2"/>
          <p:cNvSpPr>
            <a:spLocks noGrp="1" noChangeArrowheads="1"/>
          </p:cNvSpPr>
          <p:nvPr>
            <p:ph/>
          </p:nvPr>
        </p:nvSpPr>
        <p:spPr>
          <a:xfrm>
            <a:off x="381000" y="2362200"/>
            <a:ext cx="8382000" cy="3581400"/>
          </a:xfrm>
        </p:spPr>
        <p:txBody>
          <a:bodyPr>
            <a:normAutofit fontScale="92500" lnSpcReduction="10000"/>
          </a:bodyPr>
          <a:lstStyle/>
          <a:p>
            <a:r>
              <a:rPr lang="en-US" sz="2800" dirty="0" smtClean="0">
                <a:latin typeface="Arial" pitchFamily="34" charset="0"/>
                <a:cs typeface="Arial" pitchFamily="34" charset="0"/>
              </a:rPr>
              <a:t>Goal of occupational safety:  provide a workplace free from recognized hazards to safety and health, such as exposure to toxic chemicals or excessive noise</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Goal for an organization to develop a positive safety culture:  encourage the development of values and behaviors that support the safe and secure use of nuclear materials</a:t>
            </a:r>
            <a:endParaRPr lang="en-US" sz="2800" dirty="0">
              <a:latin typeface="Arial" pitchFamily="34" charset="0"/>
              <a:cs typeface="Arial" pitchFamily="34" charset="0"/>
            </a:endParaRPr>
          </a:p>
        </p:txBody>
      </p:sp>
      <p:sp>
        <p:nvSpPr>
          <p:cNvPr id="90115" name="Rectangle 3"/>
          <p:cNvSpPr>
            <a:spLocks noChangeArrowheads="1"/>
          </p:cNvSpPr>
          <p:nvPr/>
        </p:nvSpPr>
        <p:spPr bwMode="auto">
          <a:xfrm>
            <a:off x="533400" y="762000"/>
            <a:ext cx="8077200" cy="1371600"/>
          </a:xfrm>
          <a:prstGeom prst="rect">
            <a:avLst/>
          </a:prstGeom>
          <a:noFill/>
          <a:ln w="9525">
            <a:noFill/>
            <a:miter lim="800000"/>
            <a:headEnd/>
            <a:tailEnd/>
          </a:ln>
        </p:spPr>
        <p:txBody>
          <a:bodyPr/>
          <a:lstStyle/>
          <a:p>
            <a:pPr algn="ctr" eaLnBrk="1" hangingPunct="1"/>
            <a:r>
              <a:rPr lang="en-US" sz="4000" b="1" dirty="0" smtClean="0">
                <a:latin typeface="+mj-lt"/>
                <a:cs typeface="Arial" pitchFamily="34" charset="0"/>
              </a:rPr>
              <a:t>Occupational Safety vs.</a:t>
            </a:r>
          </a:p>
          <a:p>
            <a:pPr algn="ctr" eaLnBrk="1" hangingPunct="1"/>
            <a:r>
              <a:rPr lang="en-US" sz="4000" b="1" dirty="0" smtClean="0">
                <a:latin typeface="+mj-lt"/>
                <a:cs typeface="Arial" pitchFamily="34" charset="0"/>
              </a:rPr>
              <a:t>Safety Culture</a:t>
            </a:r>
            <a:endParaRPr lang="en-US" sz="4000" b="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6</a:t>
            </a:fld>
            <a:endParaRPr lang="en-US"/>
          </a:p>
        </p:txBody>
      </p:sp>
      <p:sp>
        <p:nvSpPr>
          <p:cNvPr id="90114" name="Rectangle 2"/>
          <p:cNvSpPr>
            <a:spLocks noGrp="1" noChangeArrowheads="1"/>
          </p:cNvSpPr>
          <p:nvPr>
            <p:ph/>
          </p:nvPr>
        </p:nvSpPr>
        <p:spPr>
          <a:xfrm>
            <a:off x="533400" y="1524000"/>
            <a:ext cx="8305800" cy="4191000"/>
          </a:xfrm>
        </p:spPr>
        <p:txBody>
          <a:bodyPr/>
          <a:lstStyle/>
          <a:p>
            <a:pPr eaLnBrk="1" hangingPunct="1"/>
            <a:r>
              <a:rPr lang="en-US" sz="2800" dirty="0" smtClean="0"/>
              <a:t>Safety culture affects safety performance</a:t>
            </a:r>
          </a:p>
          <a:p>
            <a:pPr lvl="1" eaLnBrk="1" hangingPunct="1">
              <a:buFont typeface="Wingdings" pitchFamily="2" charset="2"/>
              <a:buChar char="Ø"/>
            </a:pPr>
            <a:r>
              <a:rPr lang="en-US" dirty="0"/>
              <a:t>I</a:t>
            </a:r>
            <a:r>
              <a:rPr lang="en-US" dirty="0" smtClean="0"/>
              <a:t>njury rates</a:t>
            </a:r>
          </a:p>
          <a:p>
            <a:pPr lvl="1" eaLnBrk="1" hangingPunct="1">
              <a:buFont typeface="Wingdings" pitchFamily="2" charset="2"/>
              <a:buChar char="Ø"/>
            </a:pPr>
            <a:r>
              <a:rPr lang="en-US" dirty="0"/>
              <a:t>A</a:t>
            </a:r>
            <a:r>
              <a:rPr lang="en-US" dirty="0" smtClean="0"/>
              <a:t>ccident rates</a:t>
            </a:r>
          </a:p>
          <a:p>
            <a:pPr lvl="1" eaLnBrk="1" hangingPunct="1">
              <a:buFont typeface="Wingdings" pitchFamily="2" charset="2"/>
              <a:buChar char="Ø"/>
            </a:pPr>
            <a:r>
              <a:rPr lang="en-US" dirty="0"/>
              <a:t>P</a:t>
            </a:r>
            <a:r>
              <a:rPr lang="en-US" dirty="0" smtClean="0"/>
              <a:t>atient safety</a:t>
            </a:r>
          </a:p>
          <a:p>
            <a:pPr eaLnBrk="1" hangingPunct="1">
              <a:spcBef>
                <a:spcPts val="1200"/>
              </a:spcBef>
            </a:pPr>
            <a:r>
              <a:rPr lang="en-US" sz="2800" dirty="0" smtClean="0"/>
              <a:t>Results supported across industries</a:t>
            </a:r>
          </a:p>
          <a:p>
            <a:pPr lvl="1" eaLnBrk="1" hangingPunct="1">
              <a:buFont typeface="Wingdings" pitchFamily="2" charset="2"/>
              <a:buChar char="Ø"/>
            </a:pPr>
            <a:r>
              <a:rPr lang="en-US" dirty="0"/>
              <a:t>A</a:t>
            </a:r>
            <a:r>
              <a:rPr lang="en-US" dirty="0" smtClean="0"/>
              <a:t>erospace, healthcare, manufacturing, construction, agriculture, off-shore oil and gas, highway safety, aviation</a:t>
            </a:r>
          </a:p>
        </p:txBody>
      </p:sp>
      <p:sp>
        <p:nvSpPr>
          <p:cNvPr id="90115" name="Rectangle 3"/>
          <p:cNvSpPr>
            <a:spLocks noChangeArrowheads="1"/>
          </p:cNvSpPr>
          <p:nvPr/>
        </p:nvSpPr>
        <p:spPr bwMode="auto">
          <a:xfrm>
            <a:off x="533400" y="609600"/>
            <a:ext cx="8077200" cy="838200"/>
          </a:xfrm>
          <a:prstGeom prst="rect">
            <a:avLst/>
          </a:prstGeom>
          <a:noFill/>
          <a:ln w="9525">
            <a:noFill/>
            <a:miter lim="800000"/>
            <a:headEnd/>
            <a:tailEnd/>
          </a:ln>
        </p:spPr>
        <p:txBody>
          <a:bodyPr/>
          <a:lstStyle/>
          <a:p>
            <a:pPr algn="ctr" eaLnBrk="1" hangingPunct="1"/>
            <a:r>
              <a:rPr lang="en-US" sz="4000" b="1" dirty="0" smtClean="0">
                <a:latin typeface="+mj-lt"/>
                <a:cs typeface="Arial" pitchFamily="34" charset="0"/>
              </a:rPr>
              <a:t>Why Do We Care?</a:t>
            </a:r>
            <a:endParaRPr lang="en-US" sz="40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47096DB-313D-4A7C-99F9-43BFC3BE0336}" type="slidenum">
              <a:rPr lang="en-US"/>
              <a:pPr/>
              <a:t>7</a:t>
            </a:fld>
            <a:endParaRPr lang="en-US"/>
          </a:p>
        </p:txBody>
      </p:sp>
      <p:pic>
        <p:nvPicPr>
          <p:cNvPr id="6" name="Picture 16" descr="File:Crew of STS-107, official photo.jpg">
            <a:hlinkClick r:id="rId4"/>
          </p:cNvPr>
          <p:cNvPicPr>
            <a:picLocks noChangeAspect="1" noChangeArrowheads="1"/>
          </p:cNvPicPr>
          <p:nvPr/>
        </p:nvPicPr>
        <p:blipFill>
          <a:blip r:embed="rId5" cstate="print"/>
          <a:srcRect/>
          <a:stretch>
            <a:fillRect/>
          </a:stretch>
        </p:blipFill>
        <p:spPr bwMode="auto">
          <a:xfrm>
            <a:off x="5638800" y="1066800"/>
            <a:ext cx="3505200" cy="2280209"/>
          </a:xfrm>
          <a:prstGeom prst="rect">
            <a:avLst/>
          </a:prstGeom>
          <a:noFill/>
          <a:ln w="9525">
            <a:noFill/>
            <a:miter lim="800000"/>
            <a:headEnd/>
            <a:tailEnd/>
          </a:ln>
        </p:spPr>
      </p:pic>
      <p:pic>
        <p:nvPicPr>
          <p:cNvPr id="7" name="Picture 2" descr="Bateaux-pompes combattant l’incendie de la plate-forme pétrolière le 21 avril 2010.">
            <a:hlinkClick r:id="rId6" tooltip="Bateaux-pompes combattant l’incendie de la plate-forme pétrolière le 21 avril 2010."/>
          </p:cNvPr>
          <p:cNvPicPr>
            <a:picLocks noChangeAspect="1" noChangeArrowheads="1"/>
          </p:cNvPicPr>
          <p:nvPr/>
        </p:nvPicPr>
        <p:blipFill>
          <a:blip r:embed="rId7" cstate="print"/>
          <a:srcRect/>
          <a:stretch>
            <a:fillRect/>
          </a:stretch>
        </p:blipFill>
        <p:spPr>
          <a:xfrm>
            <a:off x="5618842" y="4648200"/>
            <a:ext cx="3525157" cy="2209800"/>
          </a:xfrm>
          <a:prstGeom prst="rect">
            <a:avLst/>
          </a:prstGeom>
        </p:spPr>
      </p:pic>
      <p:graphicFrame>
        <p:nvGraphicFramePr>
          <p:cNvPr id="190469" name="Object 9"/>
          <p:cNvGraphicFramePr>
            <a:graphicFrameLocks noChangeAspect="1"/>
          </p:cNvGraphicFramePr>
          <p:nvPr/>
        </p:nvGraphicFramePr>
        <p:xfrm>
          <a:off x="0" y="4572000"/>
          <a:ext cx="3695572" cy="2286001"/>
        </p:xfrm>
        <a:graphic>
          <a:graphicData uri="http://schemas.openxmlformats.org/presentationml/2006/ole">
            <mc:AlternateContent xmlns:mc="http://schemas.openxmlformats.org/markup-compatibility/2006">
              <mc:Choice xmlns:v="urn:schemas-microsoft-com:vml" Requires="v">
                <p:oleObj spid="_x0000_s2055" name="Photo Editor Photo" r:id="rId8" imgW="7047619" imgH="5706272" progId="">
                  <p:embed/>
                </p:oleObj>
              </mc:Choice>
              <mc:Fallback>
                <p:oleObj name="Photo Editor Photo" r:id="rId8" imgW="7047619" imgH="5706272"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72000"/>
                        <a:ext cx="3695572"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0" name="Picture 14"/>
          <p:cNvPicPr>
            <a:picLocks noChangeAspect="1" noChangeArrowheads="1"/>
          </p:cNvPicPr>
          <p:nvPr/>
        </p:nvPicPr>
        <p:blipFill>
          <a:blip r:embed="rId10" cstate="print"/>
          <a:srcRect/>
          <a:stretch>
            <a:fillRect/>
          </a:stretch>
        </p:blipFill>
        <p:spPr bwMode="auto">
          <a:xfrm>
            <a:off x="0" y="1295401"/>
            <a:ext cx="3581400" cy="1982694"/>
          </a:xfrm>
          <a:prstGeom prst="rect">
            <a:avLst/>
          </a:prstGeom>
          <a:noFill/>
          <a:ln w="9525">
            <a:noFill/>
            <a:miter lim="800000"/>
            <a:headEnd/>
            <a:tailEnd/>
          </a:ln>
        </p:spPr>
      </p:pic>
      <p:sp>
        <p:nvSpPr>
          <p:cNvPr id="12" name="Rectangle 2"/>
          <p:cNvSpPr>
            <a:spLocks noGrp="1" noChangeArrowheads="1"/>
          </p:cNvSpPr>
          <p:nvPr>
            <p:ph/>
          </p:nvPr>
        </p:nvSpPr>
        <p:spPr>
          <a:xfrm>
            <a:off x="914400" y="3276600"/>
            <a:ext cx="1905000" cy="1447800"/>
          </a:xfrm>
        </p:spPr>
        <p:txBody>
          <a:bodyPr/>
          <a:lstStyle/>
          <a:p>
            <a:pPr algn="ctr" eaLnBrk="1" hangingPunct="1">
              <a:buNone/>
            </a:pPr>
            <a:r>
              <a:rPr lang="en-US" sz="2400" dirty="0" smtClean="0"/>
              <a:t>Chernobyl</a:t>
            </a:r>
          </a:p>
          <a:p>
            <a:pPr algn="ctr" eaLnBrk="1" hangingPunct="1">
              <a:buNone/>
            </a:pPr>
            <a:endParaRPr lang="en-US" sz="2400" dirty="0" smtClean="0">
              <a:solidFill>
                <a:srgbClr val="FFC566"/>
              </a:solidFill>
            </a:endParaRPr>
          </a:p>
          <a:p>
            <a:pPr algn="ctr" eaLnBrk="1" hangingPunct="1">
              <a:buNone/>
            </a:pPr>
            <a:r>
              <a:rPr lang="en-US" sz="2400" dirty="0" smtClean="0"/>
              <a:t>Challenger</a:t>
            </a:r>
          </a:p>
          <a:p>
            <a:pPr eaLnBrk="1" hangingPunct="1">
              <a:buNone/>
            </a:pPr>
            <a:endParaRPr lang="en-US" dirty="0" smtClean="0">
              <a:solidFill>
                <a:srgbClr val="FFC566"/>
              </a:solidFill>
            </a:endParaRPr>
          </a:p>
        </p:txBody>
      </p:sp>
      <p:sp>
        <p:nvSpPr>
          <p:cNvPr id="13" name="Rectangle 2"/>
          <p:cNvSpPr txBox="1">
            <a:spLocks noChangeArrowheads="1"/>
          </p:cNvSpPr>
          <p:nvPr/>
        </p:nvSpPr>
        <p:spPr bwMode="auto">
          <a:xfrm>
            <a:off x="5638800" y="3276600"/>
            <a:ext cx="3505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effectLst/>
                <a:uLnTx/>
                <a:uFillTx/>
                <a:latin typeface="+mn-lt"/>
                <a:ea typeface="+mn-ea"/>
                <a:cs typeface="+mn-cs"/>
              </a:rPr>
              <a:t>Columbia</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FFC566"/>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effectLst/>
                <a:uLnTx/>
                <a:uFillTx/>
                <a:latin typeface="+mn-lt"/>
                <a:ea typeface="+mn-ea"/>
                <a:cs typeface="+mn-cs"/>
              </a:rPr>
              <a:t>Deepwater Horizon</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rgbClr val="FFC566"/>
              </a:solidFill>
              <a:effectLst/>
              <a:uLnTx/>
              <a:uFillTx/>
              <a:latin typeface="+mn-lt"/>
              <a:ea typeface="+mn-ea"/>
              <a:cs typeface="+mn-cs"/>
            </a:endParaRPr>
          </a:p>
        </p:txBody>
      </p:sp>
      <p:sp>
        <p:nvSpPr>
          <p:cNvPr id="9" name="TextBox 8"/>
          <p:cNvSpPr txBox="1"/>
          <p:nvPr/>
        </p:nvSpPr>
        <p:spPr>
          <a:xfrm>
            <a:off x="304800" y="304801"/>
            <a:ext cx="8382000" cy="707886"/>
          </a:xfrm>
          <a:prstGeom prst="rect">
            <a:avLst/>
          </a:prstGeom>
          <a:noFill/>
        </p:spPr>
        <p:txBody>
          <a:bodyPr wrap="square" rtlCol="0">
            <a:spAutoFit/>
          </a:bodyPr>
          <a:lstStyle/>
          <a:p>
            <a:pPr algn="ctr"/>
            <a:r>
              <a:rPr lang="en-US" sz="4000" b="1" dirty="0" smtClean="0">
                <a:latin typeface="+mj-lt"/>
              </a:rPr>
              <a:t>Safety Culture Examples</a:t>
            </a: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0469"/>
                                        </p:tgtEl>
                                        <p:attrNameLst>
                                          <p:attrName>style.visibility</p:attrName>
                                        </p:attrNameLst>
                                      </p:cBhvr>
                                      <p:to>
                                        <p:strVal val="visible"/>
                                      </p:to>
                                    </p:set>
                                    <p:animEffect transition="in" filter="dissolve">
                                      <p:cBhvr>
                                        <p:cTn id="11" dur="5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Optional Slide: Overview of State’s program/agency</a:t>
            </a:r>
            <a:endParaRPr lang="en-US" b="1" dirty="0"/>
          </a:p>
        </p:txBody>
      </p:sp>
      <p:sp>
        <p:nvSpPr>
          <p:cNvPr id="3" name="TextBox 2"/>
          <p:cNvSpPr txBox="1"/>
          <p:nvPr/>
        </p:nvSpPr>
        <p:spPr>
          <a:xfrm>
            <a:off x="609600" y="1981200"/>
            <a:ext cx="7620000" cy="523220"/>
          </a:xfrm>
          <a:prstGeom prst="rect">
            <a:avLst/>
          </a:prstGeom>
          <a:noFill/>
        </p:spPr>
        <p:txBody>
          <a:bodyPr wrap="square" rtlCol="0">
            <a:spAutoFit/>
          </a:bodyPr>
          <a:lstStyle/>
          <a:p>
            <a:pPr>
              <a:buFont typeface="Arial" pitchFamily="34" charset="0"/>
              <a:buChar char="•"/>
            </a:pPr>
            <a:r>
              <a:rPr lang="en-US" sz="2800" dirty="0" smtClean="0"/>
              <a:t>Provide information about State’s program</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Optional Slide:  State’s Position on Safety Culture Policy Statement</a:t>
            </a:r>
            <a:endParaRPr lang="en-US" b="1" dirty="0"/>
          </a:p>
        </p:txBody>
      </p:sp>
      <p:sp>
        <p:nvSpPr>
          <p:cNvPr id="3" name="Content Placeholder 2"/>
          <p:cNvSpPr>
            <a:spLocks noGrp="1"/>
          </p:cNvSpPr>
          <p:nvPr>
            <p:ph idx="1"/>
          </p:nvPr>
        </p:nvSpPr>
        <p:spPr/>
        <p:txBody>
          <a:bodyPr/>
          <a:lstStyle/>
          <a:p>
            <a:r>
              <a:rPr lang="en-US" dirty="0" smtClean="0"/>
              <a:t>Provide State’s Position on Safety Culture Policy Statement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4646</Words>
  <Application>Microsoft Office PowerPoint</Application>
  <PresentationFormat>On-screen Show (4:3)</PresentationFormat>
  <Paragraphs>411</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Photo Editor Photo</vt:lpstr>
      <vt:lpstr>Safety Culture  Policy Statement Template</vt:lpstr>
      <vt:lpstr>PowerPoint Presentation</vt:lpstr>
      <vt:lpstr>PowerPoint Presentation</vt:lpstr>
      <vt:lpstr>Culture Resolves Goal Conflicts</vt:lpstr>
      <vt:lpstr>PowerPoint Presentation</vt:lpstr>
      <vt:lpstr>PowerPoint Presentation</vt:lpstr>
      <vt:lpstr>PowerPoint Presentation</vt:lpstr>
      <vt:lpstr>Optional Slide: Overview of State’s program/agency</vt:lpstr>
      <vt:lpstr>Optional Slide:  State’s Position on Safety Culture Policy Statement</vt:lpstr>
      <vt:lpstr>PowerPoint Presentation</vt:lpstr>
      <vt:lpstr>PowerPoint Presentation</vt:lpstr>
      <vt:lpstr>PowerPoint Presentation</vt:lpstr>
      <vt:lpstr>PowerPoint Presentation</vt:lpstr>
      <vt:lpstr>PowerPoint Presentation</vt:lpstr>
      <vt:lpstr>PowerPoint Presentation</vt:lpstr>
      <vt:lpstr>What Does Safety Culture  Look Like for You?</vt:lpstr>
      <vt:lpstr>Final Thoughts</vt:lpstr>
      <vt:lpstr>PowerPoint Presentation</vt:lpstr>
      <vt:lpstr>Optional slides – additional information about organizational culture</vt:lpstr>
      <vt:lpstr>Organizational Culture –  in Edgar Schein’s terms …</vt:lpstr>
      <vt:lpstr>Subcultures</vt:lpstr>
      <vt:lpstr>Optional slides – case study examples</vt:lpstr>
      <vt:lpstr>PowerPoint Presentation</vt:lpstr>
      <vt:lpstr>PowerPoint Presentation</vt:lpstr>
      <vt:lpstr>PowerPoint Presentation</vt:lpstr>
      <vt:lpstr>PowerPoint Presentation</vt:lpstr>
      <vt:lpstr>PowerPoint Presentation</vt:lpstr>
    </vt:vector>
  </TitlesOfParts>
  <Company>USNRC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Culture  Policy Statement Presentation Template</dc:title>
  <dc:creator>jxc11</dc:creator>
  <cp:lastModifiedBy>jxc11</cp:lastModifiedBy>
  <cp:revision>244</cp:revision>
  <dcterms:created xsi:type="dcterms:W3CDTF">2012-09-28T18:05:40Z</dcterms:created>
  <dcterms:modified xsi:type="dcterms:W3CDTF">2013-02-08T12:24:38Z</dcterms:modified>
</cp:coreProperties>
</file>