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9" r:id="rId2"/>
    <p:sldId id="440" r:id="rId3"/>
    <p:sldId id="442" r:id="rId4"/>
    <p:sldId id="441" r:id="rId5"/>
    <p:sldId id="410" r:id="rId6"/>
    <p:sldId id="411" r:id="rId7"/>
    <p:sldId id="412" r:id="rId8"/>
    <p:sldId id="443" r:id="rId9"/>
    <p:sldId id="413" r:id="rId10"/>
    <p:sldId id="414" r:id="rId11"/>
    <p:sldId id="444" r:id="rId12"/>
    <p:sldId id="445" r:id="rId13"/>
    <p:sldId id="415" r:id="rId14"/>
    <p:sldId id="416" r:id="rId15"/>
    <p:sldId id="44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5" r:id="rId34"/>
    <p:sldId id="436" r:id="rId35"/>
    <p:sldId id="437" r:id="rId36"/>
    <p:sldId id="438" r:id="rId37"/>
    <p:sldId id="439" r:id="rId3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FF0000"/>
    <a:srgbClr val="4D4D4D"/>
    <a:srgbClr val="FFFFFF"/>
    <a:srgbClr val="FFC566"/>
    <a:srgbClr val="FFCB63"/>
    <a:srgbClr val="FFFF00"/>
    <a:srgbClr val="001D57"/>
    <a:srgbClr val="00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8356" autoAdjust="0"/>
  </p:normalViewPr>
  <p:slideViewPr>
    <p:cSldViewPr>
      <p:cViewPr>
        <p:scale>
          <a:sx n="51" d="100"/>
          <a:sy n="51" d="100"/>
        </p:scale>
        <p:origin x="-138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07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07" y="8832216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smtClean="0"/>
            </a:lvl1pPr>
          </a:lstStyle>
          <a:p>
            <a:pPr>
              <a:defRPr/>
            </a:pPr>
            <a:fld id="{C2C68CD7-4969-40BA-BD38-F2FD70F64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72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407" y="0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>
            <a:lvl1pPr algn="r"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15" y="4416110"/>
            <a:ext cx="5028370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defTabSz="932415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407" y="8832216"/>
            <a:ext cx="2971593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2" tIns="46571" rIns="93142" bIns="46571" numCol="1" anchor="b" anchorCtr="0" compatLnSpc="1">
            <a:prstTxWarp prst="textNoShape">
              <a:avLst/>
            </a:prstTxWarp>
          </a:bodyPr>
          <a:lstStyle>
            <a:lvl1pPr algn="r" defTabSz="932415">
              <a:defRPr sz="1200" smtClean="0"/>
            </a:lvl1pPr>
          </a:lstStyle>
          <a:p>
            <a:pPr>
              <a:defRPr/>
            </a:pPr>
            <a:fld id="{2C5501E6-4708-4D4A-BC77-67368E314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9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71D7D-F840-4A47-A8AF-28F663AC30A8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6503" eaLnBrk="1" hangingPunct="1">
              <a:defRPr/>
            </a:pPr>
            <a:endParaRPr lang="en-US" b="1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6503" eaLnBrk="1" hangingPunct="1"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6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sz="18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19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5501E6-4708-4D4A-BC77-67368E3147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46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20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21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6503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22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23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sz="1400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C1A7C-A7DF-4BA2-8AD2-061F9DB5060F}" type="slidenum">
              <a:rPr lang="en-US"/>
              <a:pPr/>
              <a:t>24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25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27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sz="18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28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None/>
            </a:pPr>
            <a:endParaRPr lang="en-US" sz="3000" kern="1200" dirty="0">
              <a:solidFill>
                <a:schemeClr val="tx1"/>
              </a:solidFill>
              <a:latin typeface="Arial" charset="0"/>
              <a:ea typeface="ＭＳ Ｐゴシック" pitchFamily="1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29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71D7D-F840-4A47-A8AF-28F663AC30A8}" type="slidenum">
              <a:rPr lang="en-US"/>
              <a:pPr/>
              <a:t>3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6503" eaLnBrk="1" hangingPunct="1">
              <a:defRPr/>
            </a:pPr>
            <a:endParaRPr lang="en-US" b="1" baseline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30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32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6503" eaLnBrk="1" hangingPunct="1">
              <a:defRPr/>
            </a:pPr>
            <a:endParaRPr lang="en-US" sz="9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7412A-C764-4BED-A3A1-F154EDEDDF0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lnSpc>
                <a:spcPct val="80000"/>
              </a:lnSpc>
              <a:defRPr/>
            </a:pPr>
            <a:endParaRPr lang="en-US" sz="18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67755-262C-46C0-9789-B28A547278BB}" type="slidenum">
              <a:rPr lang="en-US"/>
              <a:pPr/>
              <a:t>37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5501E6-4708-4D4A-BC77-67368E31478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1463"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7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n-US"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3C462-5D0A-484C-BBD7-A0118BA3CE3F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n-US"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085CB-2074-47A1-8829-8C4962C914E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362200"/>
            <a:ext cx="6705600" cy="1371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477000"/>
            <a:ext cx="6858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A68023-5EB1-43F1-AFB2-C66DEE26E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FSME Banner 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4950" cy="150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F546-F932-4880-95CF-9598661EE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0193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9055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005AF-4E1E-4AE2-A30C-42F862834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219200"/>
            <a:ext cx="807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1825" y="6477000"/>
            <a:ext cx="647700" cy="304800"/>
          </a:xfrm>
        </p:spPr>
        <p:txBody>
          <a:bodyPr/>
          <a:lstStyle>
            <a:lvl1pPr>
              <a:defRPr/>
            </a:lvl1pPr>
          </a:lstStyle>
          <a:p>
            <a:fld id="{91168704-C2FE-424F-92B0-FDC707E23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63D3-7FD6-4A81-B864-F6D4DF74E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F12A-2F8C-4CC0-B82C-1E4E47C7BB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96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8529C-C615-43FA-86ED-DBF909A25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1B160-CB67-4E6F-977D-BBA608EE6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A81B-64F7-474E-996D-6663E1067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BEF57-3C55-4573-8C20-AFA100EE8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4D30-4507-441A-8975-6E8DA7598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CEFC-DE1B-4CBF-85B9-72385E478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13E"/>
            </a:gs>
            <a:gs pos="100000">
              <a:srgbClr val="0025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C374FE-F5AC-4065-B6C3-74A2F81EC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9" descr="9in-color-wh-nrc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899150"/>
            <a:ext cx="198120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B63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fr.wikipedia.org/wiki/Fichier:Deepwater_Horizon_offshore_drilling_unit_on_fire_2010.jpg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hyperlink" Target="http://upload.wikimedia.org/wikipedia/commons/0/04/Crew_of_STS-107,_official_photo.jpg" TargetMode="Externa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c.gov/about-nrc/regulatory/enforcement/safety-cultur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june.cai@nrc.gov" TargetMode="External"/><Relationship Id="rId4" Type="http://schemas.openxmlformats.org/officeDocument/2006/relationships/hyperlink" Target="mailto:cindy.flannery@nrc.g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Culture</a:t>
            </a:r>
            <a:br>
              <a:rPr lang="en-US" dirty="0" smtClean="0"/>
            </a:br>
            <a:r>
              <a:rPr lang="en-US" dirty="0" smtClean="0"/>
              <a:t>A Continuous Journey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315200" cy="2209800"/>
          </a:xfrm>
        </p:spPr>
        <p:txBody>
          <a:bodyPr/>
          <a:lstStyle/>
          <a:p>
            <a:endParaRPr lang="en-US" sz="1800" dirty="0">
              <a:solidFill>
                <a:srgbClr val="FFCB63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b="1" dirty="0" smtClean="0"/>
              <a:t>September 25, 2013</a:t>
            </a:r>
            <a:endParaRPr lang="en-US" b="1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550F563-D76E-479E-8DE7-9BC44EE96A8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Culture Resolves Goal Conflicts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838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 smtClean="0"/>
              <a:t>Every organization must resolve conflicts between sometimes competing goals</a:t>
            </a:r>
            <a:endParaRPr lang="en-US" sz="2400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22468"/>
            <a:ext cx="6381750" cy="34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22860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Culture Resolves Goal Conflicts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198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The organization’s members (groups and individuals) also daily face goal conflicts in performing their jobs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Make local choices among competing goals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/>
              <a:t>Take actions that demonstrate goal-conflict resolution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76600"/>
            <a:ext cx="48339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22860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Culture Resolves Goal Conflicts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3886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The organization’s culture includes guidance for resolving conflicts between goals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268">
            <a:off x="3276600" y="2667000"/>
            <a:ext cx="3429000" cy="3451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Subcultures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0772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Larger organizations</a:t>
            </a:r>
          </a:p>
          <a:p>
            <a:pPr eaLnBrk="1" hangingPunct="1"/>
            <a:r>
              <a:rPr lang="en-US" sz="2800" dirty="0" smtClean="0"/>
              <a:t>Work-related factors</a:t>
            </a:r>
          </a:p>
          <a:p>
            <a:pPr eaLnBrk="1" hangingPunct="1"/>
            <a:r>
              <a:rPr lang="en-US" sz="2800" dirty="0" smtClean="0"/>
              <a:t>Sometimes Geography</a:t>
            </a:r>
          </a:p>
          <a:p>
            <a:pPr eaLnBrk="1" hangingPunct="1"/>
            <a:r>
              <a:rPr lang="en-US" sz="2800" dirty="0" smtClean="0"/>
              <a:t>Powerful </a:t>
            </a:r>
          </a:p>
          <a:p>
            <a:pPr eaLnBrk="1" hangingPunct="1"/>
            <a:r>
              <a:rPr lang="en-US" sz="2800" dirty="0" smtClean="0"/>
              <a:t>Inconsistent with overall culture</a:t>
            </a:r>
            <a:endParaRPr lang="en-US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04800" y="1676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workplace free from recognized hazards to safety and health, such as exposure to toxic chemicals or excessive noise.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14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Occupational Safety</a:t>
            </a:r>
            <a:endParaRPr lang="en-US" sz="4000" b="1" dirty="0">
              <a:solidFill>
                <a:srgbClr val="FFC5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058">
            <a:off x="4294094" y="3149301"/>
            <a:ext cx="3593523" cy="316230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600000" lon="1200000" rev="0"/>
            </a:camera>
            <a:lightRig rig="threePt" dir="t">
              <a:rot lat="0" lon="0" rev="3600000"/>
            </a:lightRig>
          </a:scene3d>
          <a:sp3d extrusionH="165100" contourW="19050" prstMaterial="plastic">
            <a:bevelT w="63500" h="114300"/>
            <a:bevelB w="146050" h="120650"/>
            <a:extrusionClr>
              <a:srgbClr val="92D05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04800" y="1676400"/>
            <a:ext cx="8382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positive safety culture is to encourage the development of values and behaviors that support the safe and secure use of nuclear materials.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15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Safety Culture</a:t>
            </a:r>
            <a:endParaRPr lang="en-US" sz="4000" b="1" dirty="0">
              <a:solidFill>
                <a:srgbClr val="FFC5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4343400" cy="2739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33400" y="1981200"/>
            <a:ext cx="8229600" cy="3505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Safety culture affects safety performance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njury rates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ccident rates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p</a:t>
            </a:r>
            <a:r>
              <a:rPr lang="en-US" dirty="0" smtClean="0"/>
              <a:t>atient safety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Results are supported across industries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/>
              <a:t>a</a:t>
            </a:r>
            <a:r>
              <a:rPr lang="en-US" dirty="0" smtClean="0"/>
              <a:t>erospace, healthcare, manufacturing, construction, agriculture, off-shore oil and gas, highway safety, aviation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16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Why Do We Care?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/>
          </p:nvPr>
        </p:nvSpPr>
        <p:spPr>
          <a:xfrm>
            <a:off x="914400" y="3276600"/>
            <a:ext cx="1905000" cy="14478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dirty="0" smtClean="0">
                <a:solidFill>
                  <a:srgbClr val="FFC566"/>
                </a:solidFill>
              </a:rPr>
              <a:t>Chernobyl</a:t>
            </a:r>
          </a:p>
          <a:p>
            <a:pPr algn="ctr" eaLnBrk="1" hangingPunct="1">
              <a:buNone/>
            </a:pPr>
            <a:endParaRPr lang="en-US" sz="2400" dirty="0" smtClean="0">
              <a:solidFill>
                <a:srgbClr val="FFC566"/>
              </a:solidFill>
            </a:endParaRP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FFC566"/>
                </a:solidFill>
              </a:rPr>
              <a:t>Challenger</a:t>
            </a:r>
          </a:p>
          <a:p>
            <a:pPr eaLnBrk="1" hangingPunct="1">
              <a:buNone/>
            </a:pPr>
            <a:endParaRPr lang="en-US" dirty="0" smtClean="0">
              <a:solidFill>
                <a:srgbClr val="FFC566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17</a:t>
            </a:fld>
            <a:endParaRPr lang="en-US"/>
          </a:p>
        </p:txBody>
      </p:sp>
      <p:pic>
        <p:nvPicPr>
          <p:cNvPr id="6" name="Picture 16" descr="File:Crew of STS-107, official 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066800"/>
            <a:ext cx="3505200" cy="22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ateaux-pompes combattant l’incendie de la plate-forme pétrolière le 21 avril 2010.">
            <a:hlinkClick r:id="rId6" tooltip="Bateaux-pompes combattant l’incendie de la plate-forme pétrolière le 21 avril 2010.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618842" y="4648200"/>
            <a:ext cx="3525157" cy="2209800"/>
          </a:xfrm>
          <a:prstGeom prst="rect">
            <a:avLst/>
          </a:prstGeom>
        </p:spPr>
      </p:pic>
      <p:graphicFrame>
        <p:nvGraphicFramePr>
          <p:cNvPr id="190469" name="Object 9"/>
          <p:cNvGraphicFramePr>
            <a:graphicFrameLocks noChangeAspect="1"/>
          </p:cNvGraphicFramePr>
          <p:nvPr/>
        </p:nvGraphicFramePr>
        <p:xfrm>
          <a:off x="0" y="4572000"/>
          <a:ext cx="3695572" cy="22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 Editor Photo" r:id="rId8" imgW="7047619" imgH="5706272" progId="">
                  <p:embed/>
                </p:oleObj>
              </mc:Choice>
              <mc:Fallback>
                <p:oleObj name="Photo Editor Photo" r:id="rId8" imgW="7047619" imgH="570627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0"/>
                        <a:ext cx="3695572" cy="2286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95401"/>
            <a:ext cx="3581400" cy="198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638800" y="3276600"/>
            <a:ext cx="350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Columbia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C5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5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Deepwater Horizon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C5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NASA’s Space Shuttle Columbia</a:t>
            </a:r>
            <a:endParaRPr lang="en-US" sz="4000" b="1" dirty="0">
              <a:solidFill>
                <a:srgbClr val="FFCB6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33400" y="1752600"/>
            <a:ext cx="8305800" cy="3124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“Broken safety culture” at NASA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Ineffective communication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inadequate concern over deviations from expected performance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silent safety program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/>
              <a:t>schedule pressure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19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228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NASA’s Space Shuttle Columbia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685800"/>
          </a:xfrm>
        </p:spPr>
        <p:txBody>
          <a:bodyPr/>
          <a:lstStyle/>
          <a:p>
            <a:r>
              <a:rPr lang="en-US" dirty="0" smtClean="0"/>
              <a:t>Welcome/Warm-up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webinar will begin shortly, please answer the following questions in the chat window.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What are some of the traits that contribute to a positive Safety Culture?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effect does a positive Safety Culture have on safety/security of licensed activities?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What kind of outreach have you done in your State?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963D3-7FD6-4A81-B864-F6D4DF74E5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3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04800" y="1524000"/>
            <a:ext cx="8305800" cy="44958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Operating experience has demonstrated nexus between safety culture and events 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Safety culture contributes to the safe and secure use of radioactive materials  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NRC recognizes that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licensees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bear the primary responsibility for the safe and secure use of nuclear materials, while the NRC, as the regulator, must consider the importance of safety culture in its oversight programs</a:t>
            </a:r>
          </a:p>
          <a:p>
            <a:pPr eaLnBrk="1" hangingPunct="1">
              <a:spcBef>
                <a:spcPts val="1800"/>
              </a:spcBef>
            </a:pPr>
            <a:endParaRPr lang="en-US" sz="2800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20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228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Why is Safety Culture Important to the NRC?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33400" y="1676400"/>
            <a:ext cx="8077200" cy="4114800"/>
          </a:xfrm>
        </p:spPr>
        <p:txBody>
          <a:bodyPr/>
          <a:lstStyle/>
          <a:p>
            <a:pPr marL="28575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Focuses on nuclear power plants</a:t>
            </a:r>
          </a:p>
          <a:p>
            <a:pPr marL="28575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Personal dedication and accountability of all individuals engaged in any activity which has a bearing on nuclear power plant safety</a:t>
            </a:r>
          </a:p>
          <a:p>
            <a:pPr marL="285750"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Management fosters the development of a ‘safety culture’ at each facility and promotes a professional working environment in the control room, and throughout the facility, that assures safe operations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21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1524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1989: Conduct of Operations</a:t>
            </a:r>
          </a:p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Policy Statement 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81000" y="2362200"/>
            <a:ext cx="8077200" cy="3276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Establish and maintain a SCWE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Intended to assure the freedom of employees in the nuclear industry to raise safety concerns without fear of retaliation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Applies to all NRC-regulated activities of licensees, contractors, and applicants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  <a:p>
            <a:pPr marL="57150">
              <a:spcBef>
                <a:spcPts val="6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22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685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1996: Safety Conscious Work Environment (SCWE)</a:t>
            </a:r>
          </a:p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Policy Statement</a:t>
            </a:r>
            <a:endParaRPr lang="en-US" sz="4000" b="1" dirty="0">
              <a:solidFill>
                <a:srgbClr val="FFCB6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140" y="28813"/>
            <a:ext cx="2104634" cy="271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81000" y="1752600"/>
            <a:ext cx="8382000" cy="4267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Effective June 14, 2011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Includes safety culture definition and nine traits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Applies to all regulated entities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Does not address implementation directly</a:t>
            </a:r>
          </a:p>
          <a:p>
            <a:pPr>
              <a:spcBef>
                <a:spcPts val="18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NRC staff is continuing to engage in activities to increase awareness and understanding of the benefits of a positive safety culture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  <a:p>
            <a:pPr marL="57150">
              <a:spcBef>
                <a:spcPts val="6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23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2011: NRC Safety Culture</a:t>
            </a:r>
          </a:p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Policy Statement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/>
          </p:nvPr>
        </p:nvSpPr>
        <p:spPr>
          <a:xfrm>
            <a:off x="381000" y="1371600"/>
            <a:ext cx="8382000" cy="3886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cs typeface="Arial" charset="0"/>
              </a:rPr>
              <a:t>Sets forth the Commission’s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expectation</a:t>
            </a:r>
            <a:r>
              <a:rPr lang="en-US" sz="2800" dirty="0">
                <a:cs typeface="Arial" charset="0"/>
              </a:rPr>
              <a:t> that individuals and organizations performing regulated activities establish and maintain a positive safety culture commensurate with the safety and security significance of their actions and the nature and complexity of their organizations and functions</a:t>
            </a:r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68918-17BE-42C6-9E21-C28BF30A5E55}" type="slidenum">
              <a:rPr lang="en-US"/>
              <a:pPr/>
              <a:t>24</a:t>
            </a:fld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Statement of Policy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304800" y="1143000"/>
            <a:ext cx="8382000" cy="4038600"/>
          </a:xfrm>
        </p:spPr>
        <p:txBody>
          <a:bodyPr/>
          <a:lstStyle/>
          <a:p>
            <a:pPr marL="342900" lvl="1" indent="-342900" eaLnBrk="1" hangingPunct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The Commission encourages the Agreement States and other organizations interested in nuclear safety to support the development and maintenance of a positive safety culture, as articulated in the Statement of Policy, within their regulated communities.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2286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Applicability to Agreement States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304800" y="1752600"/>
            <a:ext cx="8382000" cy="3733800"/>
          </a:xfrm>
        </p:spPr>
        <p:txBody>
          <a:bodyPr/>
          <a:lstStyle/>
          <a:p>
            <a:r>
              <a:rPr lang="en-US" sz="2800" dirty="0" smtClean="0"/>
              <a:t>The Staff Requirements Memorandum (SRM-SECY-12-0112) from the Commission on the Policy Statement on Agreement State Programs removed references to the Safety Culture Policy Statement.</a:t>
            </a:r>
          </a:p>
          <a:p>
            <a:r>
              <a:rPr lang="en-US" sz="2800" dirty="0" smtClean="0"/>
              <a:t>Policy Statements, to include the Safety Culture Policy Statement, are not a matter of compatibility. </a:t>
            </a:r>
            <a:endParaRPr lang="en-US" sz="2000" dirty="0" smtClean="0"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26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28600" y="228600"/>
            <a:ext cx="807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SCPS is </a:t>
            </a:r>
            <a:r>
              <a:rPr lang="en-US" sz="4000" b="1" u="sng" dirty="0" smtClean="0">
                <a:solidFill>
                  <a:srgbClr val="FFCB63"/>
                </a:solidFill>
              </a:rPr>
              <a:t>Not </a:t>
            </a:r>
            <a:r>
              <a:rPr lang="en-US" sz="4000" b="1" dirty="0" smtClean="0">
                <a:solidFill>
                  <a:srgbClr val="FFCB63"/>
                </a:solidFill>
              </a:rPr>
              <a:t>a Matter of Compatibility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457200" y="2286000"/>
            <a:ext cx="8382000" cy="297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cs typeface="Arial" charset="0"/>
              </a:rPr>
              <a:t>Nuclear Safety Culture is the core values and behaviors resulting from a collective commitment by leaders and individuals to emphasize safety over competing goals to ensure protection of people and the </a:t>
            </a:r>
            <a:r>
              <a:rPr lang="en-US" sz="2800" dirty="0" smtClean="0">
                <a:cs typeface="Arial" charset="0"/>
              </a:rPr>
              <a:t>environment.</a:t>
            </a:r>
            <a:endParaRPr lang="en-US" sz="28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27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Safety Culture Definition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228600" y="990600"/>
            <a:ext cx="8458200" cy="3352800"/>
          </a:xfrm>
        </p:spPr>
        <p:txBody>
          <a:bodyPr/>
          <a:lstStyle/>
          <a:p>
            <a:pPr marL="0" lvl="1" indent="0">
              <a:buNone/>
            </a:pPr>
            <a:r>
              <a:rPr lang="en-US" sz="3000" b="1" dirty="0" smtClean="0">
                <a:latin typeface="+mn-lt"/>
                <a:ea typeface="+mn-ea"/>
              </a:rPr>
              <a:t>Trait:</a:t>
            </a:r>
            <a:r>
              <a:rPr lang="en-US" sz="3000" dirty="0" smtClean="0">
                <a:latin typeface="+mn-lt"/>
                <a:ea typeface="+mn-ea"/>
              </a:rPr>
              <a:t> a pattern of </a:t>
            </a:r>
          </a:p>
          <a:p>
            <a:pPr marL="1314450" lvl="3" indent="-457200">
              <a:buFont typeface="Arial" pitchFamily="34" charset="0"/>
              <a:buChar char="•"/>
            </a:pPr>
            <a:r>
              <a:rPr lang="en-US" sz="3000" dirty="0" smtClean="0"/>
              <a:t>Thinking</a:t>
            </a:r>
          </a:p>
          <a:p>
            <a:pPr marL="1314450" lvl="3" indent="-457200">
              <a:buFont typeface="Arial" pitchFamily="34" charset="0"/>
              <a:buChar char="•"/>
            </a:pPr>
            <a:r>
              <a:rPr lang="en-US" sz="3000" dirty="0" smtClean="0"/>
              <a:t>Feeling</a:t>
            </a:r>
          </a:p>
          <a:p>
            <a:pPr marL="1314450" lvl="3" indent="-457200">
              <a:buFont typeface="Arial" pitchFamily="34" charset="0"/>
              <a:buChar char="•"/>
            </a:pPr>
            <a:r>
              <a:rPr lang="en-US" sz="3000" dirty="0" smtClean="0"/>
              <a:t>Behaving</a:t>
            </a:r>
          </a:p>
          <a:p>
            <a:pPr marL="0" lvl="1" indent="0">
              <a:buNone/>
            </a:pPr>
            <a:r>
              <a:rPr lang="en-US" sz="3000" dirty="0" smtClean="0">
                <a:latin typeface="+mn-lt"/>
                <a:ea typeface="+mn-ea"/>
              </a:rPr>
              <a:t>Emphasizes safety, particularly </a:t>
            </a:r>
            <a:r>
              <a:rPr lang="en-US" sz="3000" dirty="0">
                <a:latin typeface="+mn-lt"/>
                <a:ea typeface="+mn-ea"/>
              </a:rPr>
              <a:t>in goal conflict </a:t>
            </a:r>
            <a:r>
              <a:rPr lang="en-US" sz="3000" dirty="0" smtClean="0">
                <a:latin typeface="+mn-lt"/>
                <a:ea typeface="+mn-ea"/>
              </a:rPr>
              <a:t>situations.</a:t>
            </a:r>
            <a:endParaRPr lang="en-US" sz="3000" dirty="0">
              <a:latin typeface="+mn-lt"/>
              <a:ea typeface="+mn-ea"/>
              <a:cs typeface="Arial" charset="0"/>
            </a:endParaRPr>
          </a:p>
          <a:p>
            <a:pPr marL="0" indent="0">
              <a:buFontTx/>
              <a:buNone/>
            </a:pP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28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52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Safety Culture Traits</a:t>
            </a:r>
            <a:endParaRPr lang="en-US" sz="4000" b="1" dirty="0">
              <a:solidFill>
                <a:srgbClr val="FFCB6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13120" y="5043250"/>
            <a:ext cx="2011680" cy="1714276"/>
            <a:chOff x="5105400" y="18826"/>
            <a:chExt cx="3600450" cy="360045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00" b="96800" l="12200" r="92600">
                          <a14:foregroundMark x1="23800" y1="40600" x2="29600" y2="43200"/>
                          <a14:foregroundMark x1="47000" y1="26600" x2="44000" y2="29000"/>
                          <a14:foregroundMark x1="44800" y1="12800" x2="45000" y2="8800"/>
                          <a14:foregroundMark x1="56800" y1="11000" x2="53600" y2="11800"/>
                          <a14:foregroundMark x1="55200" y1="30000" x2="53400" y2="25200"/>
                          <a14:foregroundMark x1="76200" y1="40800" x2="72200" y2="43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826"/>
              <a:ext cx="360045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353735" y="2209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en-US" dirty="0" smtClean="0"/>
                <a:t>schedule</a:t>
              </a:r>
              <a:endParaRPr lang="en-US" dirty="0"/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22886"/>
            <a:ext cx="2970633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72000" y="4928726"/>
            <a:ext cx="2011680" cy="1828800"/>
            <a:chOff x="5105400" y="18826"/>
            <a:chExt cx="3600450" cy="360045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00" b="96800" l="12200" r="92600">
                          <a14:foregroundMark x1="23800" y1="40600" x2="29600" y2="43200"/>
                          <a14:foregroundMark x1="47000" y1="26600" x2="44000" y2="29000"/>
                          <a14:foregroundMark x1="44800" y1="12800" x2="45000" y2="8800"/>
                          <a14:foregroundMark x1="56800" y1="11000" x2="53600" y2="11800"/>
                          <a14:foregroundMark x1="55200" y1="30000" x2="53400" y2="25200"/>
                          <a14:foregroundMark x1="76200" y1="40800" x2="72200" y2="43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826"/>
              <a:ext cx="360045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91168" y="2243024"/>
              <a:ext cx="1828914" cy="847950"/>
            </a:xfrm>
            <a:prstGeom prst="rect">
              <a:avLst/>
            </a:prstGeom>
            <a:noFill/>
          </p:spPr>
          <p:txBody>
            <a:bodyPr wrap="square" rtlCol="0">
              <a:normAutofit fontScale="55000" lnSpcReduction="20000"/>
            </a:bodyPr>
            <a:lstStyle/>
            <a:p>
              <a:r>
                <a:rPr lang="en-US" dirty="0" smtClean="0"/>
                <a:t>production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15200" y="5043250"/>
            <a:ext cx="1905000" cy="1714276"/>
            <a:chOff x="5105400" y="18826"/>
            <a:chExt cx="3600450" cy="360045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00" b="96800" l="12200" r="92600">
                          <a14:foregroundMark x1="23800" y1="40600" x2="29600" y2="43200"/>
                          <a14:foregroundMark x1="47000" y1="26600" x2="44000" y2="29000"/>
                          <a14:foregroundMark x1="44800" y1="12800" x2="45000" y2="8800"/>
                          <a14:foregroundMark x1="56800" y1="11000" x2="53600" y2="11800"/>
                          <a14:foregroundMark x1="55200" y1="30000" x2="53400" y2="25200"/>
                          <a14:foregroundMark x1="76200" y1="40800" x2="72200" y2="43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8826"/>
              <a:ext cx="360045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353735" y="22098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normAutofit fontScale="40000" lnSpcReduction="20000"/>
            </a:bodyPr>
            <a:lstStyle/>
            <a:p>
              <a:r>
                <a:rPr lang="en-US" dirty="0" smtClean="0"/>
                <a:t>cost</a:t>
              </a:r>
              <a:endParaRPr lang="en-US" dirty="0"/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2399906" cy="149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29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28600" y="1524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Safety Culture Traits</a:t>
            </a:r>
            <a:endParaRPr lang="en-US" sz="4000" b="1" dirty="0">
              <a:solidFill>
                <a:srgbClr val="FFCB6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990600"/>
          <a:ext cx="8305800" cy="586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00"/>
                <a:gridCol w="2768600"/>
                <a:gridCol w="27686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Leadership Safety Values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and Actions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Problem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 Identification and Resolution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Personal Accountability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566"/>
                          </a:solidFill>
                        </a:rPr>
                        <a:t>Leaders demonstrate a</a:t>
                      </a:r>
                      <a:r>
                        <a:rPr lang="en-US" sz="1400" baseline="0" dirty="0" smtClean="0">
                          <a:solidFill>
                            <a:srgbClr val="FFC566"/>
                          </a:solidFill>
                        </a:rPr>
                        <a:t> commitment to safety in their decisions and behaviors</a:t>
                      </a:r>
                      <a:endParaRPr lang="en-US" sz="1400" dirty="0">
                        <a:solidFill>
                          <a:srgbClr val="FFC5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566"/>
                          </a:solidFill>
                        </a:rPr>
                        <a:t>Issues potentially impacting safety are promptly identified, fully evaluated, and promptly addressed and corrected commensurate with</a:t>
                      </a:r>
                      <a:r>
                        <a:rPr lang="en-US" sz="1400" baseline="0" dirty="0" smtClean="0">
                          <a:solidFill>
                            <a:srgbClr val="FFC566"/>
                          </a:solidFill>
                        </a:rPr>
                        <a:t> their significance</a:t>
                      </a:r>
                      <a:endParaRPr lang="en-US" sz="1400" dirty="0">
                        <a:solidFill>
                          <a:srgbClr val="FFC5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566"/>
                          </a:solidFill>
                        </a:rPr>
                        <a:t>All individuals</a:t>
                      </a:r>
                      <a:r>
                        <a:rPr lang="en-US" sz="1400" baseline="0" dirty="0" smtClean="0">
                          <a:solidFill>
                            <a:srgbClr val="FFC566"/>
                          </a:solidFill>
                        </a:rPr>
                        <a:t> take personal responsibility for safety</a:t>
                      </a:r>
                      <a:endParaRPr lang="en-US" sz="1400" dirty="0">
                        <a:solidFill>
                          <a:srgbClr val="FFC56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Work Processes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Continuous Learning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Environment for Raising Concerns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8339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The process of planning and controlling work activities is implemented so that safety</a:t>
                      </a:r>
                      <a:r>
                        <a:rPr lang="en-US" sz="1400" baseline="0" dirty="0" smtClean="0">
                          <a:solidFill>
                            <a:srgbClr val="FFCB63"/>
                          </a:solidFill>
                        </a:rPr>
                        <a:t> is maintained</a:t>
                      </a:r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Opportunities</a:t>
                      </a:r>
                      <a:r>
                        <a:rPr lang="en-US" sz="1400" baseline="0" dirty="0" smtClean="0">
                          <a:solidFill>
                            <a:srgbClr val="FFCB63"/>
                          </a:solidFill>
                        </a:rPr>
                        <a:t> to learn about ways to ensure safety are sought out and implemented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A safety</a:t>
                      </a:r>
                      <a:r>
                        <a:rPr lang="en-US" sz="1400" baseline="0" dirty="0" smtClean="0">
                          <a:solidFill>
                            <a:srgbClr val="FFCB63"/>
                          </a:solidFill>
                        </a:rPr>
                        <a:t> conscious work environment is maintained where personnel feel free to raise safety concerns without fear of retaliation, intimidation, harassment or discrimination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Effective Safety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</a:rPr>
                        <a:t> Communications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Respectful Work Environment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C000"/>
                          </a:solidFill>
                        </a:rPr>
                        <a:t>Questioning  Attitude</a:t>
                      </a:r>
                      <a:endParaRPr lang="en-US" sz="1600" b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8339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Communications maintain a focus</a:t>
                      </a:r>
                      <a:r>
                        <a:rPr lang="en-US" sz="1400" baseline="0" dirty="0" smtClean="0">
                          <a:solidFill>
                            <a:srgbClr val="FFCB63"/>
                          </a:solidFill>
                        </a:rPr>
                        <a:t> on safety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Trust and respect permeate the organization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CB63"/>
                          </a:solidFill>
                        </a:rPr>
                        <a:t>Individuals</a:t>
                      </a:r>
                      <a:r>
                        <a:rPr lang="en-US" sz="1400" baseline="0" dirty="0" smtClean="0">
                          <a:solidFill>
                            <a:srgbClr val="FFCB63"/>
                          </a:solidFill>
                        </a:rPr>
                        <a:t> avoid complacency and continually challenge existing conditions and activities in order to identify discrepancies that might result in error or inappropriate action</a:t>
                      </a:r>
                      <a:endParaRPr lang="en-US" sz="1400" dirty="0">
                        <a:solidFill>
                          <a:srgbClr val="FFCB6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Safety Culture</a:t>
            </a:r>
            <a:br>
              <a:rPr lang="en-US" dirty="0" smtClean="0"/>
            </a:br>
            <a:r>
              <a:rPr lang="en-US" dirty="0" smtClean="0"/>
              <a:t>A Continuous Journey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315200" cy="2209800"/>
          </a:xfrm>
        </p:spPr>
        <p:txBody>
          <a:bodyPr/>
          <a:lstStyle/>
          <a:p>
            <a:endParaRPr lang="en-US" sz="1800" dirty="0">
              <a:solidFill>
                <a:srgbClr val="FFCB63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en-US" b="1" dirty="0" smtClean="0"/>
              <a:t>September 25, 2013</a:t>
            </a:r>
            <a:endParaRPr lang="en-US" b="1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550F563-D76E-479E-8DE7-9BC44EE96A87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304800" y="2438400"/>
            <a:ext cx="8610600" cy="3810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Existing government reports suggest that PCC/Massey “promoted and enforced a workplace culture that valued production over safety including practices calculated to allow it to conduct mining operations in violation of the law.”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“While violations of particular safety standards led to the conditions that caused the explosion, the unlawful policies and practices implemented by employer were the root cause of this tragedy.”</a:t>
            </a:r>
          </a:p>
          <a:p>
            <a:pPr marL="342900" lvl="1" indent="-342900" eaLnBrk="1" hangingPunct="1">
              <a:buNone/>
            </a:pPr>
            <a:endParaRPr lang="en-US" sz="3200" i="1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30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524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Case Study:</a:t>
            </a:r>
          </a:p>
          <a:p>
            <a:pPr eaLnBrk="1" hangingPunct="1"/>
            <a:r>
              <a:rPr lang="en-US" sz="40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April 2010 Upper Big Branch Mine Explosion</a:t>
            </a:r>
            <a:endParaRPr lang="en-US" sz="4000" b="1" dirty="0">
              <a:solidFill>
                <a:srgbClr val="FFC5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"/>
            <a:ext cx="1905000" cy="24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304800" y="1676400"/>
            <a:ext cx="8610600" cy="2819400"/>
          </a:xfrm>
        </p:spPr>
        <p:txBody>
          <a:bodyPr/>
          <a:lstStyle/>
          <a:p>
            <a:pPr marL="514350"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Senior Management dictates the tone for the balance between safety and corporate performance. </a:t>
            </a:r>
          </a:p>
          <a:p>
            <a:pPr marL="514350" lvl="1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 single event led to this catastrophe -- it resulted from a series of events that were precipitated by a weak safety culture which included the absence of a SCWE.</a:t>
            </a:r>
          </a:p>
          <a:p>
            <a:pPr marL="342900" lvl="1" indent="-342900" eaLnBrk="1" hangingPunct="1">
              <a:buNone/>
            </a:pPr>
            <a:endParaRPr lang="en-US" sz="3200" i="1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31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524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“Lessons Learned” from Upper Big Branch Mine Explosion</a:t>
            </a:r>
            <a:endParaRPr lang="en-US" sz="4000" b="1" dirty="0">
              <a:solidFill>
                <a:srgbClr val="FFC56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5" b="9334"/>
          <a:stretch/>
        </p:blipFill>
        <p:spPr bwMode="auto">
          <a:xfrm>
            <a:off x="4038600" y="4038600"/>
            <a:ext cx="3810000" cy="22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381000" y="2276593"/>
            <a:ext cx="8610600" cy="3886200"/>
          </a:xfrm>
        </p:spPr>
        <p:txBody>
          <a:bodyPr/>
          <a:lstStyle/>
          <a:p>
            <a:r>
              <a:rPr lang="en-US" sz="2800" dirty="0" smtClean="0"/>
              <a:t>WMATA failed to replace or retrofit 1000-series railcars, which were shown in a 2004 accident to exhibit poor crashworthiness.</a:t>
            </a:r>
          </a:p>
          <a:p>
            <a:endParaRPr lang="en-US" sz="2800" dirty="0" smtClean="0"/>
          </a:p>
          <a:p>
            <a:r>
              <a:rPr lang="en-US" sz="2800" dirty="0" smtClean="0"/>
              <a:t>WMATA failed to institutionalize and employ across the system an enhanced track circuit verification test procedure that was developed following a near collision in 2005.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eaLnBrk="1" hangingPunct="1">
              <a:buNone/>
            </a:pPr>
            <a:endParaRPr lang="en-US" sz="3200" i="1" dirty="0" smtClean="0">
              <a:solidFill>
                <a:srgbClr val="FFC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32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28600" y="228600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Case Study: Washington DC METRO collision</a:t>
            </a:r>
            <a:endParaRPr lang="en-US" sz="3600" b="1" dirty="0">
              <a:solidFill>
                <a:srgbClr val="FFC5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227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304800" y="2286000"/>
            <a:ext cx="8610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story of US Airways flight 1549 contains the same threads of leadership, training, planning and preparation required for any corporation to be sufficiently able to respond when a crisis strikes. This incident reinforces the importance of promoting a positive safety culture by demonstrating how the strong safety culture traits aided the crew in protecting the safety of the passengers.</a:t>
            </a:r>
            <a:endParaRPr lang="en-US" sz="2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33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28600" y="1524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C566"/>
                </a:solidFill>
                <a:latin typeface="Arial" pitchFamily="34" charset="0"/>
                <a:cs typeface="Arial" pitchFamily="34" charset="0"/>
              </a:rPr>
              <a:t>Case Study: US Airways – Forced Landing on Hudson River</a:t>
            </a:r>
            <a:endParaRPr lang="en-US" sz="3600" b="1" dirty="0">
              <a:solidFill>
                <a:srgbClr val="FFC5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232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Final Thoughts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495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Concept of safety culture spans across industries and countries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Safety culture has contributed to many well known events (historical &amp; current)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Field is evolving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NRC continuing education and outreach efforts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Encourage States to continue education and outreach efforts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State Education </a:t>
            </a:r>
            <a:br>
              <a:rPr lang="en-US" sz="4000" dirty="0" smtClean="0">
                <a:solidFill>
                  <a:srgbClr val="FFC566"/>
                </a:solidFill>
              </a:rPr>
            </a:br>
            <a:r>
              <a:rPr lang="en-US" sz="4000" dirty="0" smtClean="0">
                <a:solidFill>
                  <a:srgbClr val="FFC566"/>
                </a:solidFill>
              </a:rPr>
              <a:t>and Outreach Efforts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077200" cy="3733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Raise safety culture during inspection entrance and exit meetings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Provide information on State websites or through mailings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Presentations during State Regulatory Conferences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Make use of NRC’s educational tools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/>
          </p:nvPr>
        </p:nvSpPr>
        <p:spPr>
          <a:xfrm>
            <a:off x="152400" y="990600"/>
            <a:ext cx="8991600" cy="4800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400" dirty="0" smtClean="0"/>
              <a:t>Educational Tools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Brochures (English and Spanish)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Revisable electronic brochure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Case Studies/User Guide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Posters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Pop-ups</a:t>
            </a:r>
          </a:p>
          <a:p>
            <a:pPr marL="914400" lvl="1" indent="-342900">
              <a:buFont typeface="Wingdings" pitchFamily="2" charset="2"/>
              <a:buChar char="Ø"/>
            </a:pPr>
            <a:r>
              <a:rPr lang="en-US" sz="2400" dirty="0" smtClean="0"/>
              <a:t>Presentation template and talking points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NRC safety culture website:  </a:t>
            </a:r>
            <a:r>
              <a:rPr lang="en-US" sz="2400" u="sng" dirty="0" smtClean="0">
                <a:hlinkClick r:id="rId3"/>
              </a:rPr>
              <a:t>http://www.nrc.gov/about-nrc/regulatory/enforcement/safety-culture.html</a:t>
            </a:r>
            <a:endParaRPr lang="en-US" sz="2400" u="sng" dirty="0" smtClean="0"/>
          </a:p>
          <a:p>
            <a:r>
              <a:rPr lang="en-US" sz="2400" dirty="0" smtClean="0">
                <a:hlinkClick r:id="rId4"/>
              </a:rPr>
              <a:t>cindy.flannery@nrc.gov</a:t>
            </a:r>
            <a:r>
              <a:rPr lang="en-US" sz="2400" dirty="0" smtClean="0"/>
              <a:t> or (301) 415-0223</a:t>
            </a:r>
          </a:p>
          <a:p>
            <a:r>
              <a:rPr lang="en-US" sz="2400" dirty="0" smtClean="0">
                <a:hlinkClick r:id="rId5"/>
              </a:rPr>
              <a:t>june.cai@nrc.gov</a:t>
            </a:r>
            <a:r>
              <a:rPr lang="en-US" sz="2400" dirty="0" smtClean="0"/>
              <a:t> or (301) 415-5192</a:t>
            </a:r>
          </a:p>
          <a:p>
            <a:pPr marL="342900" lvl="1" indent="-342900">
              <a:buFontTx/>
              <a:buChar char="•"/>
            </a:pPr>
            <a:endParaRPr lang="en-US" dirty="0" smtClean="0">
              <a:solidFill>
                <a:srgbClr val="FFCB63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36</a:t>
            </a:fld>
            <a:endParaRPr lang="en-US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52400" y="1524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4DB2-0FCD-49D3-930B-99DE53DCF14B}" type="slidenum">
              <a:rPr lang="en-US"/>
              <a:pPr/>
              <a:t>37</a:t>
            </a:fld>
            <a:endParaRPr lang="en-US"/>
          </a:p>
        </p:txBody>
      </p:sp>
      <p:pic>
        <p:nvPicPr>
          <p:cNvPr id="2050" name="Picture 2" descr="C:\Documents and Settings\CMF\Desktop\forkliftd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1"/>
            <a:ext cx="4342796" cy="4114800"/>
          </a:xfrm>
          <a:prstGeom prst="rect">
            <a:avLst/>
          </a:prstGeom>
          <a:noFill/>
        </p:spPr>
      </p:pic>
      <p:pic>
        <p:nvPicPr>
          <p:cNvPr id="2051" name="Picture 3" descr="C:\Documents and Settings\CMF\Desktop\2laddersonro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"/>
            <a:ext cx="2667000" cy="3233738"/>
          </a:xfrm>
          <a:prstGeom prst="rect">
            <a:avLst/>
          </a:prstGeom>
          <a:noFill/>
        </p:spPr>
      </p:pic>
      <p:pic>
        <p:nvPicPr>
          <p:cNvPr id="2052" name="Picture 4" descr="C:\Documents and Settings\CMF\Desktop\heavybike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0"/>
            <a:ext cx="3068877" cy="3200400"/>
          </a:xfrm>
          <a:prstGeom prst="rect">
            <a:avLst/>
          </a:prstGeom>
          <a:noFill/>
        </p:spPr>
      </p:pic>
      <p:pic>
        <p:nvPicPr>
          <p:cNvPr id="2053" name="Picture 5" descr="C:\Documents and Settings\CMF\Desktop\movethebom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4909" y="3124200"/>
            <a:ext cx="4849091" cy="3733800"/>
          </a:xfrm>
          <a:prstGeom prst="rect">
            <a:avLst/>
          </a:prstGeom>
          <a:noFill/>
        </p:spPr>
      </p:pic>
      <p:pic>
        <p:nvPicPr>
          <p:cNvPr id="2054" name="Picture 6" descr="C:\Documents and Settings\CMF\Desktop\steroinpo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0"/>
            <a:ext cx="366983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55687"/>
            <a:ext cx="1852931" cy="23161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E963D3-7FD6-4A81-B864-F6D4DF74E54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6575" y="2675692"/>
            <a:ext cx="2743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Cindy Flannery</a:t>
            </a:r>
            <a:r>
              <a:rPr lang="en-US" sz="1800" dirty="0" smtClean="0">
                <a:solidFill>
                  <a:schemeClr val="bg1"/>
                </a:solidFill>
              </a:rPr>
              <a:t>, CHP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Senior Health Physicist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8" y="3352800"/>
            <a:ext cx="1654591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8400" y="4714856"/>
            <a:ext cx="3505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June Cai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Senior Liaison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30839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457200" y="1447800"/>
            <a:ext cx="8382000" cy="35052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Provide a clear and consistent message on the expectations contained in the NRC Safety Culture Policy Statement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Discuss how Agreement States can support the implementation of the policy with their licensees.</a:t>
            </a:r>
            <a:endParaRPr lang="en-US" sz="2800" dirty="0" smtClean="0"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rgbClr val="FFC566"/>
              </a:solidFill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5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1524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Objectives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33400" y="1295400"/>
            <a:ext cx="8382000" cy="40386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cs typeface="Arial" pitchFamily="34" charset="0"/>
              </a:rPr>
              <a:t>What is </a:t>
            </a:r>
            <a:r>
              <a:rPr lang="en-US" sz="2800" dirty="0">
                <a:cs typeface="Arial" pitchFamily="34" charset="0"/>
              </a:rPr>
              <a:t>Safety </a:t>
            </a:r>
            <a:r>
              <a:rPr lang="en-US" sz="2800" dirty="0" smtClean="0">
                <a:cs typeface="Arial" pitchFamily="34" charset="0"/>
              </a:rPr>
              <a:t>Culture?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cs typeface="Arial" pitchFamily="34" charset="0"/>
              </a:rPr>
              <a:t>Why is Safety Culture Important?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cs typeface="Arial" pitchFamily="34" charset="0"/>
              </a:rPr>
              <a:t>NRC Safety Culture Activities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cs typeface="Arial" pitchFamily="34" charset="0"/>
              </a:rPr>
              <a:t>Background/Development of NRC’s Policy Statement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cs typeface="Arial" pitchFamily="34" charset="0"/>
              </a:rPr>
              <a:t>Elements of Safety Culture Policy Statement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cs typeface="Arial" pitchFamily="34" charset="0"/>
              </a:rPr>
              <a:t>Case Studies</a:t>
            </a: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rgbClr val="FFC566"/>
              </a:solidFill>
              <a:cs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6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33400" y="2286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</a:rPr>
              <a:t>Presentation Overview</a:t>
            </a:r>
            <a:endParaRPr lang="en-US" sz="4000" b="1" dirty="0">
              <a:solidFill>
                <a:srgbClr val="FFC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33400" y="1295400"/>
            <a:ext cx="83820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u="sng" dirty="0" smtClean="0"/>
              <a:t>Not</a:t>
            </a:r>
            <a:r>
              <a:rPr lang="en-US" sz="2800" dirty="0" smtClean="0"/>
              <a:t> separate or distinct from organizational culture  </a:t>
            </a:r>
          </a:p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2800" dirty="0" smtClean="0"/>
              <a:t>A goal that sometimes competes with an organization’s primary mission</a:t>
            </a:r>
          </a:p>
          <a:p>
            <a:pPr marL="0" indent="0" eaLnBrk="1" hangingPunct="1">
              <a:lnSpc>
                <a:spcPct val="90000"/>
              </a:lnSpc>
              <a:spcAft>
                <a:spcPts val="1800"/>
              </a:spcAft>
              <a:buNone/>
            </a:pPr>
            <a:endParaRPr lang="en-US" sz="2800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7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524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What is Safety Culture?</a:t>
            </a:r>
            <a:endParaRPr lang="en-US" sz="4000" b="1" dirty="0">
              <a:solidFill>
                <a:srgbClr val="FFCB6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3429000"/>
            <a:ext cx="3352800" cy="30218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514644" y="1176432"/>
            <a:ext cx="83820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sz="3200" dirty="0" smtClean="0"/>
              <a:t>Safety culture is the extent to which safety is emphasized, both formally and informally, by an organization and its members.</a:t>
            </a:r>
            <a:r>
              <a:rPr lang="en-US" sz="3200" dirty="0" smtClean="0">
                <a:solidFill>
                  <a:srgbClr val="FFC566"/>
                </a:solidFill>
              </a:rPr>
              <a:t>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096DB-313D-4A7C-99F9-43BFC3BE0336}" type="slidenum">
              <a:rPr lang="en-US"/>
              <a:pPr/>
              <a:t>8</a:t>
            </a:fld>
            <a:endParaRPr lang="en-US"/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33400" y="1524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CB63"/>
                </a:solidFill>
                <a:latin typeface="Arial" pitchFamily="34" charset="0"/>
                <a:cs typeface="Arial" pitchFamily="34" charset="0"/>
              </a:rPr>
              <a:t>What is Safety Culture?</a:t>
            </a:r>
            <a:endParaRPr lang="en-US" sz="4000" b="1" dirty="0">
              <a:solidFill>
                <a:srgbClr val="FFCB6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209">
            <a:off x="4458739" y="3583017"/>
            <a:ext cx="2920509" cy="18107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199">
            <a:off x="2348829" y="3568028"/>
            <a:ext cx="2159000" cy="2159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567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91050" y="381000"/>
            <a:ext cx="4308475" cy="1295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566"/>
                </a:solidFill>
              </a:rPr>
              <a:t>Organizational Culture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2514600"/>
            <a:ext cx="7924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“A pattern of shared basic assumptions that was learned by a group as it solved its problems of external adaptation and internal integration, </a:t>
            </a:r>
            <a:r>
              <a:rPr lang="en-US" sz="2400" b="1" dirty="0" smtClean="0"/>
              <a:t>that has worked well enough to be considered valid and</a:t>
            </a:r>
            <a:r>
              <a:rPr lang="en-US" sz="2400" dirty="0" smtClean="0"/>
              <a:t>, therefore, to </a:t>
            </a:r>
            <a:r>
              <a:rPr lang="en-US" sz="2400" b="1" dirty="0" smtClean="0"/>
              <a:t>be taught to new members as the correct way</a:t>
            </a:r>
            <a:r>
              <a:rPr lang="en-US" sz="2400" dirty="0" smtClean="0"/>
              <a:t> you perceive, think, and feel in relation to those problems.”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combination of the </a:t>
            </a:r>
            <a:r>
              <a:rPr lang="en-US" sz="2400" i="1" dirty="0" smtClean="0"/>
              <a:t>intended</a:t>
            </a:r>
            <a:r>
              <a:rPr lang="en-US" sz="2400" dirty="0" smtClean="0"/>
              <a:t> (the formal organization) and the </a:t>
            </a:r>
            <a:r>
              <a:rPr lang="en-US" sz="2400" i="1" dirty="0" smtClean="0"/>
              <a:t>unintended</a:t>
            </a:r>
            <a:r>
              <a:rPr lang="en-US" sz="2400" dirty="0" smtClean="0"/>
              <a:t> (the informal organization)</a:t>
            </a:r>
            <a:r>
              <a:rPr lang="en-US" sz="2400" i="1" dirty="0" smtClean="0"/>
              <a:t> </a:t>
            </a:r>
            <a:endParaRPr lang="en-US" sz="2400" dirty="0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8251825" y="647700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7096DB-313D-4A7C-99F9-43BFC3BE03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66800" y="381000"/>
            <a:ext cx="3200400" cy="1943100"/>
            <a:chOff x="4721933" y="152400"/>
            <a:chExt cx="3817937" cy="23241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433" y="152400"/>
              <a:ext cx="17224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933" y="152400"/>
              <a:ext cx="2095500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10676</TotalTime>
  <Words>1463</Words>
  <Application>Microsoft Office PowerPoint</Application>
  <PresentationFormat>On-screen Show (4:3)</PresentationFormat>
  <Paragraphs>243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Photo Editor Photo</vt:lpstr>
      <vt:lpstr>Safety Culture A Continuous Journey</vt:lpstr>
      <vt:lpstr>Welcome/Warm-up</vt:lpstr>
      <vt:lpstr>Safety Culture A Continuous Journey</vt:lpstr>
      <vt:lpstr>Today’s Presenters</vt:lpstr>
      <vt:lpstr>PowerPoint Presentation</vt:lpstr>
      <vt:lpstr>PowerPoint Presentation</vt:lpstr>
      <vt:lpstr>PowerPoint Presentation</vt:lpstr>
      <vt:lpstr>PowerPoint Presentation</vt:lpstr>
      <vt:lpstr>Organizational Culture</vt:lpstr>
      <vt:lpstr>Culture Resolves Goal Conflicts</vt:lpstr>
      <vt:lpstr>Culture Resolves Goal Conflicts</vt:lpstr>
      <vt:lpstr>Culture Resolves Goal Conflicts</vt:lpstr>
      <vt:lpstr>Subcultures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State Education  and Outreach Efforts</vt:lpstr>
      <vt:lpstr>PowerPoint Presentation</vt:lpstr>
      <vt:lpstr>PowerPoint Presentation</vt:lpstr>
    </vt:vector>
  </TitlesOfParts>
  <Company>Admin 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Eminizer, David</cp:lastModifiedBy>
  <cp:revision>715</cp:revision>
  <cp:lastPrinted>2013-09-23T14:56:30Z</cp:lastPrinted>
  <dcterms:created xsi:type="dcterms:W3CDTF">2007-07-13T15:43:04Z</dcterms:created>
  <dcterms:modified xsi:type="dcterms:W3CDTF">2014-03-19T17:10:44Z</dcterms:modified>
</cp:coreProperties>
</file>